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4"/>
  </p:notesMasterIdLst>
  <p:handoutMasterIdLst>
    <p:handoutMasterId r:id="rId55"/>
  </p:handoutMasterIdLst>
  <p:sldIdLst>
    <p:sldId id="331" r:id="rId5"/>
    <p:sldId id="402" r:id="rId6"/>
    <p:sldId id="360" r:id="rId7"/>
    <p:sldId id="333" r:id="rId8"/>
    <p:sldId id="361" r:id="rId9"/>
    <p:sldId id="363" r:id="rId10"/>
    <p:sldId id="362" r:id="rId11"/>
    <p:sldId id="364" r:id="rId12"/>
    <p:sldId id="365" r:id="rId13"/>
    <p:sldId id="366" r:id="rId14"/>
    <p:sldId id="371" r:id="rId15"/>
    <p:sldId id="370" r:id="rId16"/>
    <p:sldId id="372" r:id="rId17"/>
    <p:sldId id="373" r:id="rId18"/>
    <p:sldId id="374" r:id="rId19"/>
    <p:sldId id="367" r:id="rId20"/>
    <p:sldId id="375" r:id="rId21"/>
    <p:sldId id="369" r:id="rId22"/>
    <p:sldId id="368" r:id="rId23"/>
    <p:sldId id="404" r:id="rId24"/>
    <p:sldId id="406" r:id="rId25"/>
    <p:sldId id="407" r:id="rId26"/>
    <p:sldId id="408" r:id="rId27"/>
    <p:sldId id="405" r:id="rId28"/>
    <p:sldId id="376" r:id="rId29"/>
    <p:sldId id="377" r:id="rId30"/>
    <p:sldId id="380" r:id="rId31"/>
    <p:sldId id="378" r:id="rId32"/>
    <p:sldId id="379" r:id="rId33"/>
    <p:sldId id="383" r:id="rId34"/>
    <p:sldId id="382" r:id="rId35"/>
    <p:sldId id="384" r:id="rId36"/>
    <p:sldId id="386" r:id="rId37"/>
    <p:sldId id="385" r:id="rId38"/>
    <p:sldId id="387" r:id="rId39"/>
    <p:sldId id="388" r:id="rId40"/>
    <p:sldId id="389" r:id="rId41"/>
    <p:sldId id="390" r:id="rId42"/>
    <p:sldId id="392" r:id="rId43"/>
    <p:sldId id="394" r:id="rId44"/>
    <p:sldId id="393" r:id="rId45"/>
    <p:sldId id="395" r:id="rId46"/>
    <p:sldId id="396" r:id="rId47"/>
    <p:sldId id="397" r:id="rId48"/>
    <p:sldId id="398" r:id="rId49"/>
    <p:sldId id="399" r:id="rId50"/>
    <p:sldId id="400" r:id="rId51"/>
    <p:sldId id="401" r:id="rId52"/>
    <p:sldId id="403" r:id="rId5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B803C7-E986-44CB-9FFB-E0425A4E4CC9}">
          <p14:sldIdLst>
            <p14:sldId id="331"/>
            <p14:sldId id="402"/>
            <p14:sldId id="360"/>
            <p14:sldId id="333"/>
            <p14:sldId id="361"/>
            <p14:sldId id="363"/>
            <p14:sldId id="362"/>
            <p14:sldId id="364"/>
            <p14:sldId id="365"/>
            <p14:sldId id="366"/>
            <p14:sldId id="371"/>
            <p14:sldId id="370"/>
            <p14:sldId id="372"/>
            <p14:sldId id="373"/>
            <p14:sldId id="374"/>
            <p14:sldId id="367"/>
            <p14:sldId id="375"/>
            <p14:sldId id="369"/>
            <p14:sldId id="368"/>
            <p14:sldId id="404"/>
            <p14:sldId id="406"/>
            <p14:sldId id="407"/>
            <p14:sldId id="408"/>
            <p14:sldId id="405"/>
            <p14:sldId id="376"/>
            <p14:sldId id="377"/>
            <p14:sldId id="380"/>
            <p14:sldId id="378"/>
            <p14:sldId id="379"/>
            <p14:sldId id="383"/>
            <p14:sldId id="382"/>
            <p14:sldId id="384"/>
            <p14:sldId id="386"/>
            <p14:sldId id="385"/>
            <p14:sldId id="387"/>
            <p14:sldId id="388"/>
            <p14:sldId id="389"/>
            <p14:sldId id="390"/>
            <p14:sldId id="392"/>
            <p14:sldId id="394"/>
            <p14:sldId id="393"/>
            <p14:sldId id="395"/>
            <p14:sldId id="396"/>
            <p14:sldId id="397"/>
            <p14:sldId id="398"/>
            <p14:sldId id="399"/>
            <p14:sldId id="400"/>
            <p14:sldId id="401"/>
            <p14:sldId id="40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cpc"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autoAdjust="0"/>
    <p:restoredTop sz="94660" autoAdjust="0"/>
  </p:normalViewPr>
  <p:slideViewPr>
    <p:cSldViewPr showGuides="1">
      <p:cViewPr>
        <p:scale>
          <a:sx n="90" d="100"/>
          <a:sy n="90" d="100"/>
        </p:scale>
        <p:origin x="1234" y="494"/>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2A172-8EE3-43D5-B033-90738B1D3CDD}" type="datetimeFigureOut">
              <a:rPr lang="fr-FR" smtClean="0"/>
              <a:t>30/01/2024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50B35-EA6C-4FC8-8043-F4234646547C}" type="slidenum">
              <a:rPr lang="fr-FR" smtClean="0"/>
              <a:t>‹N°›</a:t>
            </a:fld>
            <a:endParaRPr lang="fr-FR"/>
          </a:p>
        </p:txBody>
      </p:sp>
    </p:spTree>
    <p:extLst>
      <p:ext uri="{BB962C8B-B14F-4D97-AF65-F5344CB8AC3E}">
        <p14:creationId xmlns:p14="http://schemas.microsoft.com/office/powerpoint/2010/main" val="356869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30/01/2024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baseline="0">
                <a:latin typeface="Marianne" panose="02000000000000000000" pitchFamily="50" charset="0"/>
              </a:defRPr>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90000"/>
            <a:ext cx="3744416" cy="376774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dirty="0"/>
              <a:t>XX/XX/XXXX</a:t>
            </a:r>
          </a:p>
        </p:txBody>
      </p:sp>
      <p:sp>
        <p:nvSpPr>
          <p:cNvPr id="3" name="Espace réservé du pied de page 2"/>
          <p:cNvSpPr>
            <a:spLocks noGrp="1"/>
          </p:cNvSpPr>
          <p:nvPr>
            <p:ph type="ftr" sz="quarter" idx="11"/>
          </p:nvPr>
        </p:nvSpPr>
        <p:spPr bwMode="gray">
          <a:xfrm>
            <a:off x="395536" y="4803998"/>
            <a:ext cx="5759984" cy="339502"/>
          </a:xfrm>
        </p:spPr>
        <p:txBody>
          <a:bodyPr/>
          <a:lstStyle>
            <a:lvl1pPr>
              <a:defRPr baseline="0">
                <a:latin typeface="Arial" panose="020B0604020202020204" pitchFamily="34" charset="0"/>
              </a:defRPr>
            </a:lvl1pPr>
          </a:lstStyle>
          <a:p>
            <a:r>
              <a:rPr lang="fr-FR" dirty="0"/>
              <a:t>Intitulé de la direction/service interministérielle</a:t>
            </a:r>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5536" y="4783500"/>
            <a:ext cx="8388464"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34692"/>
            <a:ext cx="1948852" cy="196099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23528" y="900000"/>
            <a:ext cx="8460471"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a:xfrm>
            <a:off x="323528" y="4783500"/>
            <a:ext cx="5831992" cy="360000"/>
          </a:xfrm>
        </p:spPr>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23528" y="1836000"/>
            <a:ext cx="846047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dirty="0"/>
              <a:t>XX/XX/XXXX</a:t>
            </a:r>
          </a:p>
        </p:txBody>
      </p:sp>
      <p:sp>
        <p:nvSpPr>
          <p:cNvPr id="5" name="Espace réservé du pied de page 4"/>
          <p:cNvSpPr>
            <a:spLocks noGrp="1"/>
          </p:cNvSpPr>
          <p:nvPr>
            <p:ph type="ftr" sz="quarter" idx="3"/>
          </p:nvPr>
        </p:nvSpPr>
        <p:spPr bwMode="gray">
          <a:xfrm>
            <a:off x="319602" y="4783500"/>
            <a:ext cx="5835918"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dirty="0"/>
              <a:t>Intitulé de la direction/service =</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9512" y="32344"/>
            <a:ext cx="864096" cy="86948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mailto:cdoeasd58@ac-dijon.f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Anne-Louise.Pacaud@ac-dijon.fr" TargetMode="External"/><Relationship Id="rId2" Type="http://schemas.openxmlformats.org/officeDocument/2006/relationships/hyperlink" Target="mailto:nevers.hopitaldejour@laposte.net"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mailto:nevers.classehopital@laposte.net"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mailto:rle.ma-nevers@justice.fr"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1763688" y="1491630"/>
            <a:ext cx="6120680" cy="2736304"/>
          </a:xfrm>
        </p:spPr>
        <p:txBody>
          <a:bodyPr/>
          <a:lstStyle/>
          <a:p>
            <a:pPr algn="ctr">
              <a:lnSpc>
                <a:spcPct val="150000"/>
              </a:lnSpc>
            </a:pPr>
            <a:r>
              <a:rPr lang="fr-FR" sz="3200" dirty="0" smtClean="0">
                <a:solidFill>
                  <a:srgbClr val="7030A0"/>
                </a:solidFill>
              </a:rPr>
              <a:t>DISPOSITIFS ET STRUCTURES DE L’ÉCOLE INCLUSIVE </a:t>
            </a:r>
          </a:p>
          <a:p>
            <a:pPr algn="ctr">
              <a:lnSpc>
                <a:spcPct val="150000"/>
              </a:lnSpc>
            </a:pPr>
            <a:r>
              <a:rPr lang="fr-FR" sz="3200" dirty="0" smtClean="0">
                <a:solidFill>
                  <a:srgbClr val="7030A0"/>
                </a:solidFill>
              </a:rPr>
              <a:t>DANS </a:t>
            </a:r>
            <a:r>
              <a:rPr lang="fr-FR" sz="3200" dirty="0">
                <a:solidFill>
                  <a:srgbClr val="7030A0"/>
                </a:solidFill>
              </a:rPr>
              <a:t>LA </a:t>
            </a:r>
            <a:r>
              <a:rPr lang="fr-FR" sz="3200" dirty="0" smtClean="0">
                <a:solidFill>
                  <a:srgbClr val="7030A0"/>
                </a:solidFill>
              </a:rPr>
              <a:t>NIÈVRE</a:t>
            </a:r>
            <a:endParaRPr lang="fr-FR" sz="3200" dirty="0">
              <a:solidFill>
                <a:srgbClr val="7030A0"/>
              </a:solidFill>
            </a:endParaRPr>
          </a:p>
        </p:txBody>
      </p:sp>
      <p:sp>
        <p:nvSpPr>
          <p:cNvPr id="9" name="Espace réservé du numéro de diapositive 8"/>
          <p:cNvSpPr>
            <a:spLocks noGrp="1"/>
          </p:cNvSpPr>
          <p:nvPr>
            <p:ph type="sldNum" sz="quarter" idx="12"/>
          </p:nvPr>
        </p:nvSpPr>
        <p:spPr>
          <a:xfrm>
            <a:off x="6012160" y="4783500"/>
            <a:ext cx="2664296" cy="360000"/>
          </a:xfrm>
        </p:spPr>
        <p:txBody>
          <a:bodyPr/>
          <a:lstStyle/>
          <a:p>
            <a:r>
              <a:rPr lang="fr-FR" dirty="0"/>
              <a:t>Page </a:t>
            </a:r>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979712" y="843558"/>
            <a:ext cx="4594224" cy="830997"/>
          </a:xfrm>
          <a:prstGeom prst="rect">
            <a:avLst/>
          </a:prstGeom>
          <a:noFill/>
          <a:ln>
            <a:solidFill>
              <a:schemeClr val="bg2"/>
            </a:solidFill>
          </a:ln>
        </p:spPr>
        <p:txBody>
          <a:bodyPr wrap="square">
            <a:spAutoFit/>
          </a:bodyPr>
          <a:lstStyle/>
          <a:p>
            <a:pPr algn="ctr"/>
            <a:r>
              <a:rPr lang="fr-FR" sz="1200" b="1" dirty="0"/>
              <a:t>IME La </a:t>
            </a:r>
            <a:r>
              <a:rPr lang="fr-FR" sz="1200" b="1" dirty="0" err="1"/>
              <a:t>Postaillerie</a:t>
            </a:r>
            <a:r>
              <a:rPr lang="fr-FR" sz="1200" b="1" dirty="0"/>
              <a:t> – CLAMECY</a:t>
            </a:r>
          </a:p>
          <a:p>
            <a:pPr algn="ctr"/>
            <a:r>
              <a:rPr lang="fr-FR" sz="1200" dirty="0"/>
              <a:t>(déficience moyenne à sévère, autisme – </a:t>
            </a:r>
            <a:r>
              <a:rPr lang="fr-FR" sz="1200" dirty="0" smtClean="0"/>
              <a:t>3-20 ans </a:t>
            </a:r>
            <a:r>
              <a:rPr lang="fr-FR" sz="1200" dirty="0"/>
              <a:t>– ADAPEI)</a:t>
            </a:r>
          </a:p>
          <a:p>
            <a:pPr algn="ctr"/>
            <a:endParaRPr lang="fr-FR" sz="1200" dirty="0"/>
          </a:p>
          <a:p>
            <a:pPr algn="ctr"/>
            <a:r>
              <a:rPr lang="fr-FR" sz="1200" dirty="0"/>
              <a:t>Directrice : </a:t>
            </a:r>
            <a:r>
              <a:rPr lang="fr-FR" sz="1200" dirty="0" smtClean="0"/>
              <a:t>Lucie Ribet</a:t>
            </a:r>
            <a:endParaRPr lang="fr-FR" sz="1200" dirty="0"/>
          </a:p>
        </p:txBody>
      </p:sp>
      <p:sp>
        <p:nvSpPr>
          <p:cNvPr id="17" name="TextBox 16">
            <a:extLst>
              <a:ext uri="{FF2B5EF4-FFF2-40B4-BE49-F238E27FC236}">
                <a16:creationId xmlns:a16="http://schemas.microsoft.com/office/drawing/2014/main" id="{D4177486-5B71-4F11-95B0-E363FD45EBC1}"/>
              </a:ext>
            </a:extLst>
          </p:cNvPr>
          <p:cNvSpPr txBox="1"/>
          <p:nvPr/>
        </p:nvSpPr>
        <p:spPr>
          <a:xfrm>
            <a:off x="683568" y="2694219"/>
            <a:ext cx="1770831" cy="830997"/>
          </a:xfrm>
          <a:prstGeom prst="rect">
            <a:avLst/>
          </a:prstGeom>
          <a:noFill/>
          <a:ln>
            <a:solidFill>
              <a:srgbClr val="C00000"/>
            </a:solidFill>
          </a:ln>
        </p:spPr>
        <p:txBody>
          <a:bodyPr wrap="square">
            <a:spAutoFit/>
          </a:bodyPr>
          <a:lstStyle/>
          <a:p>
            <a:pPr algn="ctr"/>
            <a:r>
              <a:rPr lang="fr-FR" sz="1200" dirty="0"/>
              <a:t>Unité d’Enseignement Externalisée </a:t>
            </a:r>
          </a:p>
          <a:p>
            <a:pPr algn="ctr"/>
            <a:r>
              <a:rPr lang="fr-FR" sz="1200" dirty="0" smtClean="0"/>
              <a:t>École </a:t>
            </a:r>
            <a:r>
              <a:rPr lang="fr-FR" sz="1200" dirty="0"/>
              <a:t>Claude Tillier CLAMECY</a:t>
            </a:r>
          </a:p>
        </p:txBody>
      </p:sp>
      <p:sp>
        <p:nvSpPr>
          <p:cNvPr id="18" name="TextBox 17">
            <a:extLst>
              <a:ext uri="{FF2B5EF4-FFF2-40B4-BE49-F238E27FC236}">
                <a16:creationId xmlns:a16="http://schemas.microsoft.com/office/drawing/2014/main" id="{0D3A9B3E-CEFE-4791-ACAA-F2CEDEAEB0F3}"/>
              </a:ext>
            </a:extLst>
          </p:cNvPr>
          <p:cNvSpPr txBox="1"/>
          <p:nvPr/>
        </p:nvSpPr>
        <p:spPr>
          <a:xfrm>
            <a:off x="3319400" y="3124542"/>
            <a:ext cx="1914847" cy="830997"/>
          </a:xfrm>
          <a:prstGeom prst="rect">
            <a:avLst/>
          </a:prstGeom>
          <a:noFill/>
          <a:ln>
            <a:solidFill>
              <a:srgbClr val="C00000"/>
            </a:solidFill>
          </a:ln>
        </p:spPr>
        <p:txBody>
          <a:bodyPr wrap="square">
            <a:spAutoFit/>
          </a:bodyPr>
          <a:lstStyle/>
          <a:p>
            <a:pPr algn="ctr"/>
            <a:r>
              <a:rPr lang="fr-FR" sz="1200" dirty="0"/>
              <a:t>Unité d’Enseignement Externalisée </a:t>
            </a:r>
          </a:p>
          <a:p>
            <a:pPr algn="ctr"/>
            <a:r>
              <a:rPr lang="fr-FR" sz="1200" dirty="0" smtClean="0"/>
              <a:t>Collège </a:t>
            </a:r>
            <a:r>
              <a:rPr lang="fr-FR" sz="1200" dirty="0"/>
              <a:t>Giroud de Villette </a:t>
            </a:r>
          </a:p>
          <a:p>
            <a:pPr algn="ctr"/>
            <a:r>
              <a:rPr lang="fr-FR" sz="1200" dirty="0"/>
              <a:t>CLAMECY</a:t>
            </a:r>
          </a:p>
        </p:txBody>
      </p:sp>
      <p:sp>
        <p:nvSpPr>
          <p:cNvPr id="20" name="TextBox 19">
            <a:extLst>
              <a:ext uri="{FF2B5EF4-FFF2-40B4-BE49-F238E27FC236}">
                <a16:creationId xmlns:a16="http://schemas.microsoft.com/office/drawing/2014/main" id="{FF680B6D-A27C-49B1-B046-1D36BF093259}"/>
              </a:ext>
            </a:extLst>
          </p:cNvPr>
          <p:cNvSpPr txBox="1"/>
          <p:nvPr/>
        </p:nvSpPr>
        <p:spPr>
          <a:xfrm>
            <a:off x="6516216" y="2880785"/>
            <a:ext cx="1338783" cy="646331"/>
          </a:xfrm>
          <a:prstGeom prst="rect">
            <a:avLst/>
          </a:prstGeom>
          <a:noFill/>
          <a:ln>
            <a:solidFill>
              <a:srgbClr val="C00000"/>
            </a:solidFill>
          </a:ln>
        </p:spPr>
        <p:txBody>
          <a:bodyPr wrap="square">
            <a:spAutoFit/>
          </a:bodyPr>
          <a:lstStyle/>
          <a:p>
            <a:pPr algn="ctr"/>
            <a:r>
              <a:rPr lang="fr-FR" sz="1200" dirty="0"/>
              <a:t>Unité d’Enseignement Interne </a:t>
            </a:r>
          </a:p>
        </p:txBody>
      </p:sp>
      <p:cxnSp>
        <p:nvCxnSpPr>
          <p:cNvPr id="24" name="Straight Arrow Connector 23">
            <a:extLst>
              <a:ext uri="{FF2B5EF4-FFF2-40B4-BE49-F238E27FC236}">
                <a16:creationId xmlns:a16="http://schemas.microsoft.com/office/drawing/2014/main" id="{BBB40445-44C7-46E9-BA83-E2010FB73545}"/>
              </a:ext>
            </a:extLst>
          </p:cNvPr>
          <p:cNvCxnSpPr>
            <a:stCxn id="15" idx="2"/>
            <a:endCxn id="17" idx="0"/>
          </p:cNvCxnSpPr>
          <p:nvPr/>
        </p:nvCxnSpPr>
        <p:spPr>
          <a:xfrm flipH="1">
            <a:off x="1568984" y="1674555"/>
            <a:ext cx="2707840" cy="1019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stCxn id="15" idx="2"/>
            <a:endCxn id="18" idx="0"/>
          </p:cNvCxnSpPr>
          <p:nvPr/>
        </p:nvCxnSpPr>
        <p:spPr>
          <a:xfrm>
            <a:off x="4276824" y="1674555"/>
            <a:ext cx="0" cy="1449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DF8A8B-5CDC-45F3-8322-7F9FC7DB30A2}"/>
              </a:ext>
            </a:extLst>
          </p:cNvPr>
          <p:cNvCxnSpPr>
            <a:stCxn id="15" idx="2"/>
            <a:endCxn id="20" idx="0"/>
          </p:cNvCxnSpPr>
          <p:nvPr/>
        </p:nvCxnSpPr>
        <p:spPr>
          <a:xfrm>
            <a:off x="4276824" y="1674555"/>
            <a:ext cx="2908784" cy="1206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71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979712" y="843558"/>
            <a:ext cx="4594224" cy="830997"/>
          </a:xfrm>
          <a:prstGeom prst="rect">
            <a:avLst/>
          </a:prstGeom>
          <a:noFill/>
          <a:ln>
            <a:solidFill>
              <a:srgbClr val="0070C0"/>
            </a:solidFill>
          </a:ln>
        </p:spPr>
        <p:txBody>
          <a:bodyPr wrap="square">
            <a:spAutoFit/>
          </a:bodyPr>
          <a:lstStyle/>
          <a:p>
            <a:pPr algn="ctr"/>
            <a:r>
              <a:rPr lang="fr-FR" sz="1200" b="1" dirty="0"/>
              <a:t>IME Vauban – GUIPY</a:t>
            </a:r>
          </a:p>
          <a:p>
            <a:pPr algn="ctr"/>
            <a:r>
              <a:rPr lang="fr-FR" sz="1200" dirty="0"/>
              <a:t>(déficience légère – </a:t>
            </a:r>
            <a:r>
              <a:rPr lang="fr-FR" sz="1200" dirty="0" smtClean="0"/>
              <a:t>13-20 ans </a:t>
            </a:r>
            <a:r>
              <a:rPr lang="fr-FR" sz="1200" dirty="0"/>
              <a:t>– Sauvegarde 58</a:t>
            </a:r>
          </a:p>
          <a:p>
            <a:pPr algn="ctr"/>
            <a:r>
              <a:rPr lang="fr-FR" sz="1200" dirty="0"/>
              <a:t>Directrice Dispositif Enfance Handicap : </a:t>
            </a:r>
            <a:r>
              <a:rPr lang="fr-FR" sz="1200" dirty="0" smtClean="0"/>
              <a:t>Catherine </a:t>
            </a:r>
            <a:r>
              <a:rPr lang="fr-FR" sz="1200" dirty="0" err="1" smtClean="0"/>
              <a:t>Bariller</a:t>
            </a:r>
            <a:endParaRPr lang="fr-FR" sz="1200" dirty="0"/>
          </a:p>
          <a:p>
            <a:pPr algn="ctr"/>
            <a:r>
              <a:rPr lang="fr-FR" sz="1200" dirty="0" smtClean="0"/>
              <a:t>Coordonnatrice </a:t>
            </a:r>
            <a:r>
              <a:rPr lang="fr-FR" sz="1200" dirty="0"/>
              <a:t>pédagogique : </a:t>
            </a:r>
            <a:r>
              <a:rPr lang="fr-FR" sz="1200" dirty="0" smtClean="0"/>
              <a:t>Audrey </a:t>
            </a:r>
            <a:r>
              <a:rPr lang="fr-FR" sz="1200" dirty="0" err="1" smtClean="0"/>
              <a:t>Ansel</a:t>
            </a:r>
            <a:endParaRPr lang="fr-FR" sz="1200" dirty="0"/>
          </a:p>
        </p:txBody>
      </p:sp>
      <p:sp>
        <p:nvSpPr>
          <p:cNvPr id="16" name="TextBox 15">
            <a:extLst>
              <a:ext uri="{FF2B5EF4-FFF2-40B4-BE49-F238E27FC236}">
                <a16:creationId xmlns:a16="http://schemas.microsoft.com/office/drawing/2014/main" id="{08A5135F-A024-4993-946F-CDD6496AEE1E}"/>
              </a:ext>
            </a:extLst>
          </p:cNvPr>
          <p:cNvSpPr txBox="1"/>
          <p:nvPr/>
        </p:nvSpPr>
        <p:spPr>
          <a:xfrm>
            <a:off x="151557" y="2850608"/>
            <a:ext cx="1684139" cy="830997"/>
          </a:xfrm>
          <a:prstGeom prst="rect">
            <a:avLst/>
          </a:prstGeom>
          <a:noFill/>
          <a:ln>
            <a:solidFill>
              <a:srgbClr val="0070C0"/>
            </a:solidFill>
          </a:ln>
        </p:spPr>
        <p:txBody>
          <a:bodyPr wrap="square">
            <a:spAutoFit/>
          </a:bodyPr>
          <a:lstStyle/>
          <a:p>
            <a:pPr algn="ctr"/>
            <a:r>
              <a:rPr lang="fr-FR" sz="1200" dirty="0"/>
              <a:t>Unité d’Enseignement Externalisée </a:t>
            </a:r>
          </a:p>
          <a:p>
            <a:pPr algn="ctr"/>
            <a:r>
              <a:rPr lang="fr-FR" sz="1200" dirty="0" smtClean="0"/>
              <a:t>Collège </a:t>
            </a:r>
            <a:r>
              <a:rPr lang="fr-FR" sz="1200" dirty="0"/>
              <a:t>Achille </a:t>
            </a:r>
            <a:r>
              <a:rPr lang="fr-FR" sz="1200" dirty="0" err="1"/>
              <a:t>Millien</a:t>
            </a:r>
            <a:endParaRPr lang="fr-FR" sz="1200" dirty="0"/>
          </a:p>
          <a:p>
            <a:pPr algn="ctr"/>
            <a:r>
              <a:rPr lang="fr-FR" sz="1200" dirty="0" smtClean="0"/>
              <a:t>PRÉMERY</a:t>
            </a:r>
            <a:endParaRPr lang="fr-FR" sz="1200" dirty="0"/>
          </a:p>
        </p:txBody>
      </p:sp>
      <p:sp>
        <p:nvSpPr>
          <p:cNvPr id="17" name="TextBox 16">
            <a:extLst>
              <a:ext uri="{FF2B5EF4-FFF2-40B4-BE49-F238E27FC236}">
                <a16:creationId xmlns:a16="http://schemas.microsoft.com/office/drawing/2014/main" id="{D4177486-5B71-4F11-95B0-E363FD45EBC1}"/>
              </a:ext>
            </a:extLst>
          </p:cNvPr>
          <p:cNvSpPr txBox="1"/>
          <p:nvPr/>
        </p:nvSpPr>
        <p:spPr>
          <a:xfrm>
            <a:off x="1937072" y="2850608"/>
            <a:ext cx="1770831" cy="830997"/>
          </a:xfrm>
          <a:prstGeom prst="rect">
            <a:avLst/>
          </a:prstGeom>
          <a:noFill/>
          <a:ln>
            <a:solidFill>
              <a:srgbClr val="0070C0"/>
            </a:solidFill>
          </a:ln>
        </p:spPr>
        <p:txBody>
          <a:bodyPr wrap="square">
            <a:spAutoFit/>
          </a:bodyPr>
          <a:lstStyle/>
          <a:p>
            <a:pPr algn="ctr"/>
            <a:r>
              <a:rPr lang="fr-FR" sz="1200" dirty="0"/>
              <a:t>Unité d’Enseignement Externalisée </a:t>
            </a:r>
          </a:p>
          <a:p>
            <a:pPr algn="ctr"/>
            <a:r>
              <a:rPr lang="fr-FR" sz="1200" dirty="0" smtClean="0"/>
              <a:t>LP </a:t>
            </a:r>
            <a:r>
              <a:rPr lang="fr-FR" sz="1200" dirty="0"/>
              <a:t>Jean Rostand</a:t>
            </a:r>
          </a:p>
          <a:p>
            <a:pPr algn="ctr"/>
            <a:r>
              <a:rPr lang="fr-FR" sz="1200" dirty="0"/>
              <a:t>NEVERS </a:t>
            </a:r>
          </a:p>
        </p:txBody>
      </p:sp>
      <p:sp>
        <p:nvSpPr>
          <p:cNvPr id="18" name="TextBox 17">
            <a:extLst>
              <a:ext uri="{FF2B5EF4-FFF2-40B4-BE49-F238E27FC236}">
                <a16:creationId xmlns:a16="http://schemas.microsoft.com/office/drawing/2014/main" id="{0D3A9B3E-CEFE-4791-ACAA-F2CEDEAEB0F3}"/>
              </a:ext>
            </a:extLst>
          </p:cNvPr>
          <p:cNvSpPr txBox="1"/>
          <p:nvPr/>
        </p:nvSpPr>
        <p:spPr>
          <a:xfrm>
            <a:off x="5536063" y="2850608"/>
            <a:ext cx="1914847" cy="830997"/>
          </a:xfrm>
          <a:prstGeom prst="rect">
            <a:avLst/>
          </a:prstGeom>
          <a:noFill/>
          <a:ln>
            <a:solidFill>
              <a:srgbClr val="0070C0"/>
            </a:solidFill>
          </a:ln>
        </p:spPr>
        <p:txBody>
          <a:bodyPr wrap="square">
            <a:spAutoFit/>
          </a:bodyPr>
          <a:lstStyle/>
          <a:p>
            <a:pPr algn="ctr"/>
            <a:r>
              <a:rPr lang="fr-FR" sz="1200" dirty="0"/>
              <a:t>Unité d’Enseignement Externalisée </a:t>
            </a:r>
          </a:p>
          <a:p>
            <a:pPr algn="ctr"/>
            <a:r>
              <a:rPr lang="fr-FR" sz="1200" dirty="0" smtClean="0"/>
              <a:t>Collège </a:t>
            </a:r>
            <a:r>
              <a:rPr lang="fr-FR" sz="1200" dirty="0"/>
              <a:t>Claude Tillier</a:t>
            </a:r>
          </a:p>
          <a:p>
            <a:pPr algn="ctr"/>
            <a:r>
              <a:rPr lang="fr-FR" sz="1200" dirty="0"/>
              <a:t>COSNE SUR LOIRE</a:t>
            </a:r>
          </a:p>
        </p:txBody>
      </p:sp>
      <p:sp>
        <p:nvSpPr>
          <p:cNvPr id="19" name="TextBox 18">
            <a:extLst>
              <a:ext uri="{FF2B5EF4-FFF2-40B4-BE49-F238E27FC236}">
                <a16:creationId xmlns:a16="http://schemas.microsoft.com/office/drawing/2014/main" id="{C0BDEB6D-C42B-490B-9F3C-2A85244BA05C}"/>
              </a:ext>
            </a:extLst>
          </p:cNvPr>
          <p:cNvSpPr txBox="1"/>
          <p:nvPr/>
        </p:nvSpPr>
        <p:spPr>
          <a:xfrm>
            <a:off x="3779913" y="2856247"/>
            <a:ext cx="1684140" cy="830997"/>
          </a:xfrm>
          <a:prstGeom prst="rect">
            <a:avLst/>
          </a:prstGeom>
          <a:noFill/>
          <a:ln>
            <a:solidFill>
              <a:srgbClr val="0070C0"/>
            </a:solidFill>
          </a:ln>
        </p:spPr>
        <p:txBody>
          <a:bodyPr wrap="square">
            <a:spAutoFit/>
          </a:bodyPr>
          <a:lstStyle/>
          <a:p>
            <a:pPr algn="ctr"/>
            <a:r>
              <a:rPr lang="fr-FR" sz="1200" dirty="0"/>
              <a:t>Unité d’Enseignement Externalisée </a:t>
            </a:r>
          </a:p>
          <a:p>
            <a:pPr algn="ctr"/>
            <a:r>
              <a:rPr lang="fr-FR" sz="1200" dirty="0" smtClean="0"/>
              <a:t>Collège </a:t>
            </a:r>
            <a:r>
              <a:rPr lang="fr-FR" sz="1200" dirty="0"/>
              <a:t>Noël </a:t>
            </a:r>
            <a:r>
              <a:rPr lang="fr-FR" sz="1200" dirty="0" err="1"/>
              <a:t>Berrier</a:t>
            </a:r>
            <a:endParaRPr lang="fr-FR" sz="1200" dirty="0"/>
          </a:p>
          <a:p>
            <a:pPr algn="ctr"/>
            <a:r>
              <a:rPr lang="fr-FR" sz="1200" dirty="0"/>
              <a:t>CORBIGNY</a:t>
            </a:r>
          </a:p>
        </p:txBody>
      </p:sp>
      <p:sp>
        <p:nvSpPr>
          <p:cNvPr id="20" name="TextBox 19">
            <a:extLst>
              <a:ext uri="{FF2B5EF4-FFF2-40B4-BE49-F238E27FC236}">
                <a16:creationId xmlns:a16="http://schemas.microsoft.com/office/drawing/2014/main" id="{FF680B6D-A27C-49B1-B046-1D36BF093259}"/>
              </a:ext>
            </a:extLst>
          </p:cNvPr>
          <p:cNvSpPr txBox="1"/>
          <p:nvPr/>
        </p:nvSpPr>
        <p:spPr>
          <a:xfrm>
            <a:off x="7523118" y="2850608"/>
            <a:ext cx="1338783" cy="1384995"/>
          </a:xfrm>
          <a:prstGeom prst="rect">
            <a:avLst/>
          </a:prstGeom>
          <a:noFill/>
          <a:ln>
            <a:solidFill>
              <a:srgbClr val="0070C0"/>
            </a:solidFill>
          </a:ln>
        </p:spPr>
        <p:txBody>
          <a:bodyPr wrap="square">
            <a:spAutoFit/>
          </a:bodyPr>
          <a:lstStyle/>
          <a:p>
            <a:pPr algn="ctr"/>
            <a:r>
              <a:rPr lang="fr-FR" sz="1200" dirty="0"/>
              <a:t>Unité d’Enseignement Externalisée </a:t>
            </a:r>
          </a:p>
          <a:p>
            <a:pPr algn="ctr"/>
            <a:r>
              <a:rPr lang="fr-FR" sz="1200" dirty="0" smtClean="0"/>
              <a:t>Cité scolaire </a:t>
            </a:r>
            <a:r>
              <a:rPr lang="fr-FR" sz="1200" dirty="0"/>
              <a:t>Maurice Genevoix </a:t>
            </a:r>
          </a:p>
          <a:p>
            <a:pPr algn="ctr"/>
            <a:r>
              <a:rPr lang="fr-FR" sz="1200" dirty="0"/>
              <a:t>DECIZE</a:t>
            </a:r>
          </a:p>
        </p:txBody>
      </p:sp>
      <p:cxnSp>
        <p:nvCxnSpPr>
          <p:cNvPr id="22" name="Straight Arrow Connector 21">
            <a:extLst>
              <a:ext uri="{FF2B5EF4-FFF2-40B4-BE49-F238E27FC236}">
                <a16:creationId xmlns:a16="http://schemas.microsoft.com/office/drawing/2014/main" id="{6E7D24FF-CA35-48DF-81EC-B742D6EAC76C}"/>
              </a:ext>
            </a:extLst>
          </p:cNvPr>
          <p:cNvCxnSpPr>
            <a:stCxn id="15" idx="2"/>
            <a:endCxn id="16" idx="0"/>
          </p:cNvCxnSpPr>
          <p:nvPr/>
        </p:nvCxnSpPr>
        <p:spPr>
          <a:xfrm flipH="1">
            <a:off x="993627" y="1674555"/>
            <a:ext cx="3283197"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B40445-44C7-46E9-BA83-E2010FB73545}"/>
              </a:ext>
            </a:extLst>
          </p:cNvPr>
          <p:cNvCxnSpPr>
            <a:stCxn id="15" idx="2"/>
            <a:endCxn id="17" idx="0"/>
          </p:cNvCxnSpPr>
          <p:nvPr/>
        </p:nvCxnSpPr>
        <p:spPr>
          <a:xfrm flipH="1">
            <a:off x="2822488" y="1674555"/>
            <a:ext cx="1454336"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A472E1-6142-44A4-9D8C-3E989553B8A2}"/>
              </a:ext>
            </a:extLst>
          </p:cNvPr>
          <p:cNvCxnSpPr>
            <a:stCxn id="15" idx="2"/>
            <a:endCxn id="19" idx="0"/>
          </p:cNvCxnSpPr>
          <p:nvPr/>
        </p:nvCxnSpPr>
        <p:spPr>
          <a:xfrm>
            <a:off x="4276824" y="1674555"/>
            <a:ext cx="345159" cy="118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stCxn id="15" idx="2"/>
            <a:endCxn id="18" idx="0"/>
          </p:cNvCxnSpPr>
          <p:nvPr/>
        </p:nvCxnSpPr>
        <p:spPr>
          <a:xfrm>
            <a:off x="4276824" y="1674555"/>
            <a:ext cx="2216663"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DF8A8B-5CDC-45F3-8322-7F9FC7DB30A2}"/>
              </a:ext>
            </a:extLst>
          </p:cNvPr>
          <p:cNvCxnSpPr>
            <a:stCxn id="15" idx="2"/>
            <a:endCxn id="20" idx="0"/>
          </p:cNvCxnSpPr>
          <p:nvPr/>
        </p:nvCxnSpPr>
        <p:spPr>
          <a:xfrm>
            <a:off x="4276824" y="1674555"/>
            <a:ext cx="3915686"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12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331640" y="610400"/>
            <a:ext cx="5919862" cy="830997"/>
          </a:xfrm>
          <a:prstGeom prst="rect">
            <a:avLst/>
          </a:prstGeom>
          <a:noFill/>
          <a:ln>
            <a:solidFill>
              <a:srgbClr val="00B050"/>
            </a:solidFill>
          </a:ln>
        </p:spPr>
        <p:txBody>
          <a:bodyPr wrap="square">
            <a:spAutoFit/>
          </a:bodyPr>
          <a:lstStyle/>
          <a:p>
            <a:pPr algn="ctr"/>
            <a:r>
              <a:rPr lang="fr-FR" sz="1200" b="1" dirty="0"/>
              <a:t>IME C. Joly – MARZY</a:t>
            </a:r>
          </a:p>
          <a:p>
            <a:pPr algn="ctr"/>
            <a:r>
              <a:rPr lang="fr-FR" sz="1200" dirty="0"/>
              <a:t>(déficience moyenne à sévère, autisme – </a:t>
            </a:r>
            <a:r>
              <a:rPr lang="fr-FR" sz="1200" dirty="0" smtClean="0"/>
              <a:t>6-20 ans </a:t>
            </a:r>
            <a:r>
              <a:rPr lang="fr-FR" sz="1200" dirty="0"/>
              <a:t>- Sauvegarde 58 )</a:t>
            </a:r>
          </a:p>
          <a:p>
            <a:pPr algn="ctr"/>
            <a:r>
              <a:rPr lang="fr-FR" sz="1200" dirty="0"/>
              <a:t>Directrice Dispositif Enfance Handicap : </a:t>
            </a:r>
            <a:r>
              <a:rPr lang="fr-FR" sz="1200" dirty="0" smtClean="0"/>
              <a:t>Catherine </a:t>
            </a:r>
            <a:r>
              <a:rPr lang="fr-FR" sz="1200" dirty="0" err="1" smtClean="0"/>
              <a:t>Bariller</a:t>
            </a:r>
            <a:r>
              <a:rPr lang="fr-FR" sz="1200" dirty="0"/>
              <a:t/>
            </a:r>
            <a:br>
              <a:rPr lang="fr-FR" sz="1200" dirty="0"/>
            </a:br>
            <a:r>
              <a:rPr lang="fr-FR" sz="1200" dirty="0"/>
              <a:t>Directrice adjointe : </a:t>
            </a:r>
            <a:r>
              <a:rPr lang="fr-FR" sz="1200" dirty="0" smtClean="0"/>
              <a:t>Pauline </a:t>
            </a:r>
            <a:r>
              <a:rPr lang="fr-FR" sz="1200" dirty="0" err="1" smtClean="0"/>
              <a:t>Cruchet</a:t>
            </a:r>
            <a:endParaRPr lang="fr-FR" sz="1200" dirty="0"/>
          </a:p>
        </p:txBody>
      </p:sp>
      <p:sp>
        <p:nvSpPr>
          <p:cNvPr id="16" name="TextBox 15">
            <a:extLst>
              <a:ext uri="{FF2B5EF4-FFF2-40B4-BE49-F238E27FC236}">
                <a16:creationId xmlns:a16="http://schemas.microsoft.com/office/drawing/2014/main" id="{08A5135F-A024-4993-946F-CDD6496AEE1E}"/>
              </a:ext>
            </a:extLst>
          </p:cNvPr>
          <p:cNvSpPr txBox="1"/>
          <p:nvPr/>
        </p:nvSpPr>
        <p:spPr>
          <a:xfrm>
            <a:off x="151558" y="2004452"/>
            <a:ext cx="1578202" cy="738664"/>
          </a:xfrm>
          <a:prstGeom prst="rect">
            <a:avLst/>
          </a:prstGeom>
          <a:noFill/>
          <a:ln>
            <a:solidFill>
              <a:srgbClr val="00B050"/>
            </a:solidFill>
          </a:ln>
        </p:spPr>
        <p:txBody>
          <a:bodyPr wrap="square">
            <a:spAutoFit/>
          </a:bodyPr>
          <a:lstStyle/>
          <a:p>
            <a:pPr algn="ctr"/>
            <a:r>
              <a:rPr lang="fr-FR" sz="1050" dirty="0"/>
              <a:t>Unité d’Enseignement Externalisée </a:t>
            </a:r>
          </a:p>
          <a:p>
            <a:pPr algn="ctr"/>
            <a:r>
              <a:rPr lang="fr-FR" sz="1050" dirty="0" smtClean="0"/>
              <a:t>École </a:t>
            </a:r>
            <a:r>
              <a:rPr lang="fr-FR" sz="1050" dirty="0"/>
              <a:t>mat. J. Ferry</a:t>
            </a:r>
          </a:p>
          <a:p>
            <a:pPr algn="ctr"/>
            <a:r>
              <a:rPr lang="fr-FR" sz="1050" dirty="0"/>
              <a:t>NEVERS</a:t>
            </a:r>
          </a:p>
        </p:txBody>
      </p:sp>
      <p:sp>
        <p:nvSpPr>
          <p:cNvPr id="18" name="TextBox 17">
            <a:extLst>
              <a:ext uri="{FF2B5EF4-FFF2-40B4-BE49-F238E27FC236}">
                <a16:creationId xmlns:a16="http://schemas.microsoft.com/office/drawing/2014/main" id="{0D3A9B3E-CEFE-4791-ACAA-F2CEDEAEB0F3}"/>
              </a:ext>
            </a:extLst>
          </p:cNvPr>
          <p:cNvSpPr txBox="1"/>
          <p:nvPr/>
        </p:nvSpPr>
        <p:spPr>
          <a:xfrm>
            <a:off x="7332259" y="3275556"/>
            <a:ext cx="1551334" cy="900246"/>
          </a:xfrm>
          <a:prstGeom prst="rect">
            <a:avLst/>
          </a:prstGeom>
          <a:noFill/>
          <a:ln>
            <a:solidFill>
              <a:srgbClr val="00B050"/>
            </a:solidFill>
          </a:ln>
        </p:spPr>
        <p:txBody>
          <a:bodyPr wrap="square">
            <a:spAutoFit/>
          </a:bodyPr>
          <a:lstStyle/>
          <a:p>
            <a:pPr algn="ctr"/>
            <a:r>
              <a:rPr lang="fr-FR" sz="1050" dirty="0"/>
              <a:t>2 Unités d’Enseignement Externalisées </a:t>
            </a:r>
          </a:p>
          <a:p>
            <a:pPr algn="ctr"/>
            <a:r>
              <a:rPr lang="fr-FR" sz="1050" dirty="0" smtClean="0"/>
              <a:t>Collège </a:t>
            </a:r>
            <a:r>
              <a:rPr lang="fr-FR" sz="1050" dirty="0"/>
              <a:t>P. Langevin</a:t>
            </a:r>
          </a:p>
          <a:p>
            <a:pPr algn="ctr"/>
            <a:r>
              <a:rPr lang="fr-FR" sz="1050" dirty="0"/>
              <a:t>FOURCHAMBAULT</a:t>
            </a:r>
          </a:p>
        </p:txBody>
      </p:sp>
      <p:sp>
        <p:nvSpPr>
          <p:cNvPr id="19" name="TextBox 18">
            <a:extLst>
              <a:ext uri="{FF2B5EF4-FFF2-40B4-BE49-F238E27FC236}">
                <a16:creationId xmlns:a16="http://schemas.microsoft.com/office/drawing/2014/main" id="{C0BDEB6D-C42B-490B-9F3C-2A85244BA05C}"/>
              </a:ext>
            </a:extLst>
          </p:cNvPr>
          <p:cNvSpPr txBox="1"/>
          <p:nvPr/>
        </p:nvSpPr>
        <p:spPr>
          <a:xfrm>
            <a:off x="1047977" y="3275556"/>
            <a:ext cx="1584176" cy="738664"/>
          </a:xfrm>
          <a:prstGeom prst="rect">
            <a:avLst/>
          </a:prstGeom>
          <a:noFill/>
          <a:ln>
            <a:solidFill>
              <a:srgbClr val="00B050"/>
            </a:solidFill>
          </a:ln>
        </p:spPr>
        <p:txBody>
          <a:bodyPr wrap="square">
            <a:spAutoFit/>
          </a:bodyPr>
          <a:lstStyle/>
          <a:p>
            <a:pPr algn="ctr"/>
            <a:r>
              <a:rPr lang="fr-FR" sz="1050" dirty="0"/>
              <a:t>Unité d’Enseignement Externalisée </a:t>
            </a:r>
          </a:p>
          <a:p>
            <a:pPr algn="ctr"/>
            <a:r>
              <a:rPr lang="fr-FR" sz="1050" dirty="0"/>
              <a:t>École Guynemer</a:t>
            </a:r>
          </a:p>
          <a:p>
            <a:pPr algn="ctr"/>
            <a:r>
              <a:rPr lang="fr-FR" sz="1050" dirty="0"/>
              <a:t>NEVERS</a:t>
            </a:r>
          </a:p>
        </p:txBody>
      </p:sp>
      <p:sp>
        <p:nvSpPr>
          <p:cNvPr id="20" name="TextBox 19">
            <a:extLst>
              <a:ext uri="{FF2B5EF4-FFF2-40B4-BE49-F238E27FC236}">
                <a16:creationId xmlns:a16="http://schemas.microsoft.com/office/drawing/2014/main" id="{FF680B6D-A27C-49B1-B046-1D36BF093259}"/>
              </a:ext>
            </a:extLst>
          </p:cNvPr>
          <p:cNvSpPr txBox="1"/>
          <p:nvPr/>
        </p:nvSpPr>
        <p:spPr>
          <a:xfrm>
            <a:off x="7332259" y="2259893"/>
            <a:ext cx="1338783" cy="577081"/>
          </a:xfrm>
          <a:prstGeom prst="rect">
            <a:avLst/>
          </a:prstGeom>
          <a:noFill/>
          <a:ln>
            <a:solidFill>
              <a:srgbClr val="00B050"/>
            </a:solidFill>
          </a:ln>
        </p:spPr>
        <p:txBody>
          <a:bodyPr wrap="square">
            <a:spAutoFit/>
          </a:bodyPr>
          <a:lstStyle/>
          <a:p>
            <a:pPr algn="ctr"/>
            <a:r>
              <a:rPr lang="fr-FR" sz="1050"/>
              <a:t>Unité d’Enseignement Interne </a:t>
            </a:r>
            <a:endParaRPr lang="fr-FR" sz="1050" dirty="0"/>
          </a:p>
        </p:txBody>
      </p:sp>
      <p:cxnSp>
        <p:nvCxnSpPr>
          <p:cNvPr id="22" name="Straight Arrow Connector 21">
            <a:extLst>
              <a:ext uri="{FF2B5EF4-FFF2-40B4-BE49-F238E27FC236}">
                <a16:creationId xmlns:a16="http://schemas.microsoft.com/office/drawing/2014/main" id="{6E7D24FF-CA35-48DF-81EC-B742D6EAC76C}"/>
              </a:ext>
            </a:extLst>
          </p:cNvPr>
          <p:cNvCxnSpPr>
            <a:cxnSpLocks/>
            <a:stCxn id="15" idx="2"/>
            <a:endCxn id="16" idx="0"/>
          </p:cNvCxnSpPr>
          <p:nvPr/>
        </p:nvCxnSpPr>
        <p:spPr>
          <a:xfrm flipH="1">
            <a:off x="940659" y="1441397"/>
            <a:ext cx="3350912" cy="563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A472E1-6142-44A4-9D8C-3E989553B8A2}"/>
              </a:ext>
            </a:extLst>
          </p:cNvPr>
          <p:cNvCxnSpPr>
            <a:cxnSpLocks/>
            <a:stCxn id="15" idx="2"/>
            <a:endCxn id="19" idx="0"/>
          </p:cNvCxnSpPr>
          <p:nvPr/>
        </p:nvCxnSpPr>
        <p:spPr>
          <a:xfrm flipH="1">
            <a:off x="1840065" y="1441397"/>
            <a:ext cx="2451506" cy="1834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cxnSpLocks/>
            <a:stCxn id="15" idx="2"/>
            <a:endCxn id="18" idx="0"/>
          </p:cNvCxnSpPr>
          <p:nvPr/>
        </p:nvCxnSpPr>
        <p:spPr>
          <a:xfrm>
            <a:off x="4291571" y="1441397"/>
            <a:ext cx="3816355" cy="1834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DF8A8B-5CDC-45F3-8322-7F9FC7DB30A2}"/>
              </a:ext>
            </a:extLst>
          </p:cNvPr>
          <p:cNvCxnSpPr>
            <a:cxnSpLocks/>
            <a:stCxn id="15" idx="2"/>
            <a:endCxn id="20" idx="0"/>
          </p:cNvCxnSpPr>
          <p:nvPr/>
        </p:nvCxnSpPr>
        <p:spPr>
          <a:xfrm>
            <a:off x="4291571" y="1441397"/>
            <a:ext cx="3710080" cy="81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DBB8D15-0869-43E0-9857-CE0A0BFBACD2}"/>
              </a:ext>
            </a:extLst>
          </p:cNvPr>
          <p:cNvSpPr txBox="1"/>
          <p:nvPr/>
        </p:nvSpPr>
        <p:spPr>
          <a:xfrm>
            <a:off x="2843808" y="3791574"/>
            <a:ext cx="1551334" cy="738664"/>
          </a:xfrm>
          <a:prstGeom prst="rect">
            <a:avLst/>
          </a:prstGeom>
          <a:noFill/>
          <a:ln>
            <a:solidFill>
              <a:srgbClr val="00B050"/>
            </a:solidFill>
          </a:ln>
        </p:spPr>
        <p:txBody>
          <a:bodyPr wrap="square">
            <a:spAutoFit/>
          </a:bodyPr>
          <a:lstStyle/>
          <a:p>
            <a:pPr algn="ctr"/>
            <a:r>
              <a:rPr lang="fr-FR" sz="1050" dirty="0"/>
              <a:t>Unité d’Enseignement Externalisée </a:t>
            </a:r>
          </a:p>
          <a:p>
            <a:pPr algn="ctr"/>
            <a:r>
              <a:rPr lang="fr-FR" sz="1050" dirty="0" smtClean="0"/>
              <a:t>École </a:t>
            </a:r>
            <a:r>
              <a:rPr lang="fr-FR" sz="1050" dirty="0"/>
              <a:t>Ste-Bernadette</a:t>
            </a:r>
          </a:p>
          <a:p>
            <a:pPr algn="ctr"/>
            <a:r>
              <a:rPr lang="fr-FR" sz="1050" dirty="0"/>
              <a:t>NEVERS</a:t>
            </a:r>
          </a:p>
        </p:txBody>
      </p:sp>
      <p:sp>
        <p:nvSpPr>
          <p:cNvPr id="48" name="TextBox 47">
            <a:extLst>
              <a:ext uri="{FF2B5EF4-FFF2-40B4-BE49-F238E27FC236}">
                <a16:creationId xmlns:a16="http://schemas.microsoft.com/office/drawing/2014/main" id="{D89404A7-4F98-480D-81DE-E247644650B4}"/>
              </a:ext>
            </a:extLst>
          </p:cNvPr>
          <p:cNvSpPr txBox="1"/>
          <p:nvPr/>
        </p:nvSpPr>
        <p:spPr>
          <a:xfrm>
            <a:off x="4217655" y="2767070"/>
            <a:ext cx="1551334" cy="738664"/>
          </a:xfrm>
          <a:prstGeom prst="rect">
            <a:avLst/>
          </a:prstGeom>
          <a:noFill/>
          <a:ln>
            <a:solidFill>
              <a:srgbClr val="00B050"/>
            </a:solidFill>
          </a:ln>
        </p:spPr>
        <p:txBody>
          <a:bodyPr wrap="square">
            <a:spAutoFit/>
          </a:bodyPr>
          <a:lstStyle/>
          <a:p>
            <a:pPr algn="ctr"/>
            <a:r>
              <a:rPr lang="fr-FR" sz="1050" dirty="0"/>
              <a:t>Unité d’Enseignement Externalisée </a:t>
            </a:r>
          </a:p>
          <a:p>
            <a:pPr algn="ctr"/>
            <a:r>
              <a:rPr lang="fr-FR" sz="1050" dirty="0" smtClean="0"/>
              <a:t>Collège </a:t>
            </a:r>
            <a:r>
              <a:rPr lang="fr-FR" sz="1050" dirty="0"/>
              <a:t>des Loges</a:t>
            </a:r>
          </a:p>
          <a:p>
            <a:pPr algn="ctr"/>
            <a:r>
              <a:rPr lang="fr-FR" sz="1050" dirty="0"/>
              <a:t>NEVERS</a:t>
            </a:r>
          </a:p>
        </p:txBody>
      </p:sp>
      <p:sp>
        <p:nvSpPr>
          <p:cNvPr id="49" name="TextBox 48">
            <a:extLst>
              <a:ext uri="{FF2B5EF4-FFF2-40B4-BE49-F238E27FC236}">
                <a16:creationId xmlns:a16="http://schemas.microsoft.com/office/drawing/2014/main" id="{97A11307-E448-406B-BE65-ED5050975279}"/>
              </a:ext>
            </a:extLst>
          </p:cNvPr>
          <p:cNvSpPr txBox="1"/>
          <p:nvPr/>
        </p:nvSpPr>
        <p:spPr>
          <a:xfrm>
            <a:off x="5887200" y="3207111"/>
            <a:ext cx="1338783" cy="900246"/>
          </a:xfrm>
          <a:prstGeom prst="rect">
            <a:avLst/>
          </a:prstGeom>
          <a:noFill/>
          <a:ln>
            <a:solidFill>
              <a:srgbClr val="00B050"/>
            </a:solidFill>
          </a:ln>
        </p:spPr>
        <p:txBody>
          <a:bodyPr wrap="square">
            <a:spAutoFit/>
          </a:bodyPr>
          <a:lstStyle/>
          <a:p>
            <a:pPr algn="ctr"/>
            <a:r>
              <a:rPr lang="fr-FR" sz="1050" dirty="0"/>
              <a:t>Unité d’Enseignement Externalisée </a:t>
            </a:r>
          </a:p>
          <a:p>
            <a:pPr algn="ctr"/>
            <a:r>
              <a:rPr lang="fr-FR" sz="1050" dirty="0" smtClean="0"/>
              <a:t>Lycée </a:t>
            </a:r>
            <a:r>
              <a:rPr lang="fr-FR" sz="1050" dirty="0"/>
              <a:t>pro agricole</a:t>
            </a:r>
          </a:p>
          <a:p>
            <a:pPr algn="ctr"/>
            <a:r>
              <a:rPr lang="fr-FR" sz="1050" dirty="0"/>
              <a:t>PLAGNY</a:t>
            </a:r>
          </a:p>
        </p:txBody>
      </p:sp>
      <p:cxnSp>
        <p:nvCxnSpPr>
          <p:cNvPr id="51" name="Straight Arrow Connector 50">
            <a:extLst>
              <a:ext uri="{FF2B5EF4-FFF2-40B4-BE49-F238E27FC236}">
                <a16:creationId xmlns:a16="http://schemas.microsoft.com/office/drawing/2014/main" id="{AD096ECD-DC3C-41A9-9389-BC88582A50D8}"/>
              </a:ext>
            </a:extLst>
          </p:cNvPr>
          <p:cNvCxnSpPr>
            <a:stCxn id="15" idx="2"/>
            <a:endCxn id="48" idx="0"/>
          </p:cNvCxnSpPr>
          <p:nvPr/>
        </p:nvCxnSpPr>
        <p:spPr>
          <a:xfrm>
            <a:off x="4291571" y="1441397"/>
            <a:ext cx="701751" cy="1325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DFF187A-3164-432C-924A-033F41090EB5}"/>
              </a:ext>
            </a:extLst>
          </p:cNvPr>
          <p:cNvCxnSpPr>
            <a:stCxn id="15" idx="2"/>
            <a:endCxn id="38" idx="0"/>
          </p:cNvCxnSpPr>
          <p:nvPr/>
        </p:nvCxnSpPr>
        <p:spPr>
          <a:xfrm flipH="1">
            <a:off x="3619475" y="1441397"/>
            <a:ext cx="672096" cy="2350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8CB9B90-50E0-486E-A17C-AF9A278C810E}"/>
              </a:ext>
            </a:extLst>
          </p:cNvPr>
          <p:cNvCxnSpPr>
            <a:stCxn id="15" idx="2"/>
            <a:endCxn id="49" idx="0"/>
          </p:cNvCxnSpPr>
          <p:nvPr/>
        </p:nvCxnSpPr>
        <p:spPr>
          <a:xfrm>
            <a:off x="4291571" y="1441397"/>
            <a:ext cx="2265021" cy="176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0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979712" y="843558"/>
            <a:ext cx="4594224" cy="830997"/>
          </a:xfrm>
          <a:prstGeom prst="rect">
            <a:avLst/>
          </a:prstGeom>
          <a:noFill/>
          <a:ln>
            <a:solidFill>
              <a:srgbClr val="00B0F0"/>
            </a:solidFill>
          </a:ln>
        </p:spPr>
        <p:txBody>
          <a:bodyPr wrap="square">
            <a:spAutoFit/>
          </a:bodyPr>
          <a:lstStyle/>
          <a:p>
            <a:pPr algn="ctr"/>
            <a:r>
              <a:rPr lang="fr-FR" sz="1200" b="1" dirty="0">
                <a:cs typeface="Times New Roman" panose="02020603050405020304" pitchFamily="18" charset="0"/>
              </a:rPr>
              <a:t>IME E. Seguin (Mouron) – MESVES SUR LOIRE</a:t>
            </a:r>
          </a:p>
          <a:p>
            <a:pPr algn="ctr"/>
            <a:r>
              <a:rPr lang="fr-FR" sz="1200" dirty="0">
                <a:cs typeface="Times New Roman" panose="02020603050405020304" pitchFamily="18" charset="0"/>
              </a:rPr>
              <a:t>(déficience moyenne à légère, avec ou sans troubles associés – </a:t>
            </a:r>
          </a:p>
          <a:p>
            <a:pPr algn="ctr"/>
            <a:r>
              <a:rPr lang="fr-FR" sz="1200" dirty="0" smtClean="0">
                <a:cs typeface="Times New Roman" panose="02020603050405020304" pitchFamily="18" charset="0"/>
              </a:rPr>
              <a:t>À partir de 6 ans– </a:t>
            </a:r>
            <a:r>
              <a:rPr lang="fr-FR" sz="1200" dirty="0">
                <a:cs typeface="Times New Roman" panose="02020603050405020304" pitchFamily="18" charset="0"/>
              </a:rPr>
              <a:t>CHS Pierre </a:t>
            </a:r>
            <a:r>
              <a:rPr lang="fr-FR" sz="1200" dirty="0" err="1">
                <a:cs typeface="Times New Roman" panose="02020603050405020304" pitchFamily="18" charset="0"/>
              </a:rPr>
              <a:t>Lôo</a:t>
            </a:r>
            <a:r>
              <a:rPr lang="fr-FR" sz="1200" dirty="0">
                <a:cs typeface="Times New Roman" panose="02020603050405020304" pitchFamily="18" charset="0"/>
              </a:rPr>
              <a:t> (LA CHARITE SUR LOIRE))</a:t>
            </a:r>
          </a:p>
          <a:p>
            <a:pPr algn="ctr"/>
            <a:r>
              <a:rPr lang="fr-FR" sz="1200" dirty="0">
                <a:cs typeface="Times New Roman" panose="02020603050405020304" pitchFamily="18" charset="0"/>
              </a:rPr>
              <a:t>Directrice : Mme </a:t>
            </a:r>
            <a:r>
              <a:rPr lang="fr-FR" sz="1200" dirty="0" err="1" smtClean="0">
                <a:cs typeface="Times New Roman" panose="02020603050405020304" pitchFamily="18" charset="0"/>
              </a:rPr>
              <a:t>Soilly</a:t>
            </a:r>
            <a:r>
              <a:rPr lang="fr-FR" sz="1200" dirty="0" smtClean="0">
                <a:cs typeface="Times New Roman" panose="02020603050405020304" pitchFamily="18" charset="0"/>
              </a:rPr>
              <a:t> </a:t>
            </a:r>
            <a:r>
              <a:rPr lang="fr-FR" sz="1200" dirty="0" err="1" smtClean="0">
                <a:cs typeface="Times New Roman" panose="02020603050405020304" pitchFamily="18" charset="0"/>
              </a:rPr>
              <a:t>Loiseau</a:t>
            </a:r>
            <a:endParaRPr lang="fr-FR" sz="1200" dirty="0">
              <a:cs typeface="Times New Roman" panose="02020603050405020304" pitchFamily="18" charset="0"/>
            </a:endParaRPr>
          </a:p>
        </p:txBody>
      </p:sp>
      <p:sp>
        <p:nvSpPr>
          <p:cNvPr id="16" name="TextBox 15">
            <a:extLst>
              <a:ext uri="{FF2B5EF4-FFF2-40B4-BE49-F238E27FC236}">
                <a16:creationId xmlns:a16="http://schemas.microsoft.com/office/drawing/2014/main" id="{08A5135F-A024-4993-946F-CDD6496AEE1E}"/>
              </a:ext>
            </a:extLst>
          </p:cNvPr>
          <p:cNvSpPr txBox="1"/>
          <p:nvPr/>
        </p:nvSpPr>
        <p:spPr>
          <a:xfrm>
            <a:off x="151557" y="2850608"/>
            <a:ext cx="1684139" cy="1384995"/>
          </a:xfrm>
          <a:prstGeom prst="rect">
            <a:avLst/>
          </a:prstGeom>
          <a:noFill/>
          <a:ln>
            <a:solidFill>
              <a:srgbClr val="00B0F0"/>
            </a:solidFill>
          </a:ln>
        </p:spPr>
        <p:txBody>
          <a:bodyPr wrap="square">
            <a:spAutoFit/>
          </a:bodyPr>
          <a:lstStyle/>
          <a:p>
            <a:pPr algn="ctr"/>
            <a:r>
              <a:rPr lang="fr-FR" sz="1200" dirty="0" smtClean="0"/>
              <a:t>2 Unités </a:t>
            </a:r>
            <a:r>
              <a:rPr lang="fr-FR" sz="1200" dirty="0"/>
              <a:t>d’Enseignement </a:t>
            </a:r>
            <a:r>
              <a:rPr lang="fr-FR" sz="1200" dirty="0" smtClean="0"/>
              <a:t>Externalisées </a:t>
            </a:r>
            <a:endParaRPr lang="fr-FR" sz="1200" dirty="0"/>
          </a:p>
          <a:p>
            <a:pPr algn="ctr"/>
            <a:r>
              <a:rPr lang="fr-FR" sz="1200" dirty="0" smtClean="0"/>
              <a:t>Collège </a:t>
            </a:r>
            <a:r>
              <a:rPr lang="fr-FR" sz="1200" dirty="0" err="1"/>
              <a:t>Aumenier</a:t>
            </a:r>
            <a:r>
              <a:rPr lang="fr-FR" sz="1200" dirty="0"/>
              <a:t>-Michot</a:t>
            </a:r>
          </a:p>
          <a:p>
            <a:pPr algn="ctr"/>
            <a:r>
              <a:rPr lang="fr-FR" sz="1200" dirty="0"/>
              <a:t>LA </a:t>
            </a:r>
            <a:r>
              <a:rPr lang="fr-FR" sz="1200" dirty="0" smtClean="0"/>
              <a:t>CHARITÉ </a:t>
            </a:r>
            <a:r>
              <a:rPr lang="fr-FR" sz="1200" dirty="0"/>
              <a:t>SUR LOIRE</a:t>
            </a:r>
          </a:p>
        </p:txBody>
      </p:sp>
      <p:sp>
        <p:nvSpPr>
          <p:cNvPr id="17" name="TextBox 16">
            <a:extLst>
              <a:ext uri="{FF2B5EF4-FFF2-40B4-BE49-F238E27FC236}">
                <a16:creationId xmlns:a16="http://schemas.microsoft.com/office/drawing/2014/main" id="{D4177486-5B71-4F11-95B0-E363FD45EBC1}"/>
              </a:ext>
            </a:extLst>
          </p:cNvPr>
          <p:cNvSpPr txBox="1"/>
          <p:nvPr/>
        </p:nvSpPr>
        <p:spPr>
          <a:xfrm>
            <a:off x="2223278" y="2850065"/>
            <a:ext cx="1770831" cy="1015663"/>
          </a:xfrm>
          <a:prstGeom prst="rect">
            <a:avLst/>
          </a:prstGeom>
          <a:noFill/>
          <a:ln>
            <a:solidFill>
              <a:srgbClr val="00B0F0"/>
            </a:solidFill>
          </a:ln>
        </p:spPr>
        <p:txBody>
          <a:bodyPr wrap="square">
            <a:spAutoFit/>
          </a:bodyPr>
          <a:lstStyle/>
          <a:p>
            <a:pPr algn="ctr"/>
            <a:r>
              <a:rPr lang="fr-FR" sz="1200" dirty="0"/>
              <a:t>Unité d’Enseignement Externalisée </a:t>
            </a:r>
          </a:p>
          <a:p>
            <a:pPr algn="ctr"/>
            <a:r>
              <a:rPr lang="fr-FR" sz="1200" dirty="0" smtClean="0"/>
              <a:t>École </a:t>
            </a:r>
            <a:r>
              <a:rPr lang="fr-FR" sz="1200" dirty="0"/>
              <a:t>Les Remparts</a:t>
            </a:r>
          </a:p>
          <a:p>
            <a:pPr algn="ctr"/>
            <a:r>
              <a:rPr lang="fr-FR" sz="1200" dirty="0"/>
              <a:t>LA </a:t>
            </a:r>
            <a:r>
              <a:rPr lang="fr-FR" sz="1200" dirty="0" smtClean="0"/>
              <a:t>CHARITÉ </a:t>
            </a:r>
            <a:r>
              <a:rPr lang="fr-FR" sz="1200" dirty="0"/>
              <a:t>SUR LOIRE</a:t>
            </a:r>
          </a:p>
        </p:txBody>
      </p:sp>
      <p:sp>
        <p:nvSpPr>
          <p:cNvPr id="18" name="TextBox 17">
            <a:extLst>
              <a:ext uri="{FF2B5EF4-FFF2-40B4-BE49-F238E27FC236}">
                <a16:creationId xmlns:a16="http://schemas.microsoft.com/office/drawing/2014/main" id="{0D3A9B3E-CEFE-4791-ACAA-F2CEDEAEB0F3}"/>
              </a:ext>
            </a:extLst>
          </p:cNvPr>
          <p:cNvSpPr txBox="1"/>
          <p:nvPr/>
        </p:nvSpPr>
        <p:spPr>
          <a:xfrm>
            <a:off x="6469327" y="2850608"/>
            <a:ext cx="1914847" cy="461665"/>
          </a:xfrm>
          <a:prstGeom prst="rect">
            <a:avLst/>
          </a:prstGeom>
          <a:noFill/>
          <a:ln>
            <a:solidFill>
              <a:srgbClr val="00B0F0"/>
            </a:solidFill>
          </a:ln>
        </p:spPr>
        <p:txBody>
          <a:bodyPr wrap="square">
            <a:spAutoFit/>
          </a:bodyPr>
          <a:lstStyle/>
          <a:p>
            <a:pPr algn="ctr"/>
            <a:r>
              <a:rPr lang="fr-FR" sz="1200" dirty="0" smtClean="0"/>
              <a:t>Unité</a:t>
            </a:r>
            <a:endParaRPr lang="fr-FR" sz="1200" dirty="0"/>
          </a:p>
          <a:p>
            <a:pPr algn="ctr"/>
            <a:r>
              <a:rPr lang="fr-FR" sz="1200" dirty="0"/>
              <a:t>d’Enseignement </a:t>
            </a:r>
            <a:r>
              <a:rPr lang="fr-FR" sz="1200" dirty="0" smtClean="0"/>
              <a:t>Interne</a:t>
            </a:r>
            <a:endParaRPr lang="fr-FR" sz="1200" dirty="0"/>
          </a:p>
        </p:txBody>
      </p:sp>
      <p:sp>
        <p:nvSpPr>
          <p:cNvPr id="19" name="TextBox 18">
            <a:extLst>
              <a:ext uri="{FF2B5EF4-FFF2-40B4-BE49-F238E27FC236}">
                <a16:creationId xmlns:a16="http://schemas.microsoft.com/office/drawing/2014/main" id="{C0BDEB6D-C42B-490B-9F3C-2A85244BA05C}"/>
              </a:ext>
            </a:extLst>
          </p:cNvPr>
          <p:cNvSpPr txBox="1"/>
          <p:nvPr/>
        </p:nvSpPr>
        <p:spPr>
          <a:xfrm>
            <a:off x="4378200" y="2856247"/>
            <a:ext cx="1684140" cy="461665"/>
          </a:xfrm>
          <a:prstGeom prst="rect">
            <a:avLst/>
          </a:prstGeom>
          <a:noFill/>
          <a:ln>
            <a:solidFill>
              <a:srgbClr val="00B0F0"/>
            </a:solidFill>
          </a:ln>
        </p:spPr>
        <p:txBody>
          <a:bodyPr wrap="square">
            <a:spAutoFit/>
          </a:bodyPr>
          <a:lstStyle/>
          <a:p>
            <a:pPr algn="ctr"/>
            <a:r>
              <a:rPr lang="fr-FR" sz="1200" dirty="0"/>
              <a:t>Inclusions</a:t>
            </a:r>
          </a:p>
          <a:p>
            <a:pPr algn="ctr"/>
            <a:r>
              <a:rPr lang="fr-FR" sz="1200" dirty="0"/>
              <a:t> individuelles</a:t>
            </a:r>
          </a:p>
        </p:txBody>
      </p:sp>
      <p:cxnSp>
        <p:nvCxnSpPr>
          <p:cNvPr id="22" name="Straight Arrow Connector 21">
            <a:extLst>
              <a:ext uri="{FF2B5EF4-FFF2-40B4-BE49-F238E27FC236}">
                <a16:creationId xmlns:a16="http://schemas.microsoft.com/office/drawing/2014/main" id="{6E7D24FF-CA35-48DF-81EC-B742D6EAC76C}"/>
              </a:ext>
            </a:extLst>
          </p:cNvPr>
          <p:cNvCxnSpPr>
            <a:stCxn id="15" idx="2"/>
            <a:endCxn id="16" idx="0"/>
          </p:cNvCxnSpPr>
          <p:nvPr/>
        </p:nvCxnSpPr>
        <p:spPr>
          <a:xfrm flipH="1">
            <a:off x="993627" y="1674555"/>
            <a:ext cx="3283197"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B40445-44C7-46E9-BA83-E2010FB73545}"/>
              </a:ext>
            </a:extLst>
          </p:cNvPr>
          <p:cNvCxnSpPr>
            <a:stCxn id="15" idx="2"/>
            <a:endCxn id="17" idx="0"/>
          </p:cNvCxnSpPr>
          <p:nvPr/>
        </p:nvCxnSpPr>
        <p:spPr>
          <a:xfrm flipH="1">
            <a:off x="3108694" y="1674555"/>
            <a:ext cx="1168130" cy="1175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A472E1-6142-44A4-9D8C-3E989553B8A2}"/>
              </a:ext>
            </a:extLst>
          </p:cNvPr>
          <p:cNvCxnSpPr>
            <a:stCxn id="15" idx="2"/>
            <a:endCxn id="19" idx="0"/>
          </p:cNvCxnSpPr>
          <p:nvPr/>
        </p:nvCxnSpPr>
        <p:spPr>
          <a:xfrm>
            <a:off x="4276824" y="1674555"/>
            <a:ext cx="943446" cy="118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stCxn id="15" idx="2"/>
            <a:endCxn id="18" idx="0"/>
          </p:cNvCxnSpPr>
          <p:nvPr/>
        </p:nvCxnSpPr>
        <p:spPr>
          <a:xfrm>
            <a:off x="4276824" y="1674555"/>
            <a:ext cx="3149927"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98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latin typeface="Calibri" panose="020F0502020204030204" pitchFamily="34" charset="0"/>
                <a:cs typeface="Calibri" panose="020F0502020204030204" pitchFamily="34" charset="0"/>
              </a:rPr>
              <a:t>Les </a:t>
            </a:r>
            <a:r>
              <a:rPr lang="fr-FR" sz="2000" dirty="0" smtClean="0">
                <a:latin typeface="Calibri" panose="020F0502020204030204" pitchFamily="34" charset="0"/>
                <a:cs typeface="Calibri" panose="020F0502020204030204" pitchFamily="34" charset="0"/>
              </a:rPr>
              <a:t>Établissements </a:t>
            </a:r>
            <a:r>
              <a:rPr lang="fr-FR" sz="2000" dirty="0">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979712" y="843558"/>
            <a:ext cx="4594224" cy="769441"/>
          </a:xfrm>
          <a:prstGeom prst="rect">
            <a:avLst/>
          </a:prstGeom>
          <a:noFill/>
          <a:ln>
            <a:solidFill>
              <a:schemeClr val="tx2">
                <a:lumMod val="60000"/>
                <a:lumOff val="40000"/>
              </a:schemeClr>
            </a:solidFill>
          </a:ln>
        </p:spPr>
        <p:txBody>
          <a:bodyPr wrap="square">
            <a:spAutoFit/>
          </a:bodyPr>
          <a:lstStyle/>
          <a:p>
            <a:pPr algn="ctr"/>
            <a:r>
              <a:rPr lang="fr-FR" sz="1600" b="1" dirty="0">
                <a:latin typeface="+mj-lt"/>
                <a:cs typeface="Times New Roman" panose="02020603050405020304" pitchFamily="18" charset="0"/>
              </a:rPr>
              <a:t>CME L. </a:t>
            </a:r>
            <a:r>
              <a:rPr lang="fr-FR" sz="1600" b="1" dirty="0" err="1">
                <a:latin typeface="+mj-lt"/>
                <a:cs typeface="Times New Roman" panose="02020603050405020304" pitchFamily="18" charset="0"/>
              </a:rPr>
              <a:t>Willemain</a:t>
            </a:r>
            <a:r>
              <a:rPr lang="fr-FR" sz="1600" b="1" dirty="0">
                <a:latin typeface="+mj-lt"/>
                <a:cs typeface="Times New Roman" panose="02020603050405020304" pitchFamily="18" charset="0"/>
              </a:rPr>
              <a:t> – URZY</a:t>
            </a:r>
          </a:p>
          <a:p>
            <a:pPr algn="ctr"/>
            <a:r>
              <a:rPr lang="fr-FR" sz="1600" dirty="0">
                <a:latin typeface="+mj-lt"/>
                <a:cs typeface="Times New Roman" panose="02020603050405020304" pitchFamily="18" charset="0"/>
              </a:rPr>
              <a:t>(polyhandicap – ADAPEI)</a:t>
            </a:r>
          </a:p>
          <a:p>
            <a:pPr algn="ctr"/>
            <a:r>
              <a:rPr lang="fr-FR" sz="1200" dirty="0">
                <a:latin typeface="+mj-lt"/>
                <a:cs typeface="Times New Roman" panose="02020603050405020304" pitchFamily="18" charset="0"/>
              </a:rPr>
              <a:t>Directrice : </a:t>
            </a:r>
            <a:r>
              <a:rPr lang="fr-FR" sz="1200" smtClean="0">
                <a:latin typeface="+mj-lt"/>
                <a:cs typeface="Times New Roman" panose="02020603050405020304" pitchFamily="18" charset="0"/>
              </a:rPr>
              <a:t>Lucie Ribet</a:t>
            </a:r>
            <a:endParaRPr lang="fr-FR" sz="1200" dirty="0">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08A5135F-A024-4993-946F-CDD6496AEE1E}"/>
              </a:ext>
            </a:extLst>
          </p:cNvPr>
          <p:cNvSpPr txBox="1"/>
          <p:nvPr/>
        </p:nvSpPr>
        <p:spPr>
          <a:xfrm>
            <a:off x="1444129" y="2717040"/>
            <a:ext cx="1684139" cy="1015663"/>
          </a:xfrm>
          <a:prstGeom prst="rect">
            <a:avLst/>
          </a:prstGeom>
          <a:noFill/>
          <a:ln>
            <a:solidFill>
              <a:schemeClr val="tx2">
                <a:lumMod val="60000"/>
                <a:lumOff val="40000"/>
              </a:schemeClr>
            </a:solidFill>
          </a:ln>
        </p:spPr>
        <p:txBody>
          <a:bodyPr wrap="square">
            <a:spAutoFit/>
          </a:bodyPr>
          <a:lstStyle/>
          <a:p>
            <a:pPr algn="ctr"/>
            <a:r>
              <a:rPr lang="fr-FR" sz="1200" b="1" dirty="0"/>
              <a:t>U</a:t>
            </a:r>
            <a:r>
              <a:rPr lang="fr-FR" sz="1200" dirty="0"/>
              <a:t>nité</a:t>
            </a:r>
          </a:p>
          <a:p>
            <a:pPr algn="ctr"/>
            <a:r>
              <a:rPr lang="fr-FR" sz="1200" dirty="0"/>
              <a:t>d’</a:t>
            </a:r>
            <a:r>
              <a:rPr lang="fr-FR" sz="1200" b="1" dirty="0"/>
              <a:t>E</a:t>
            </a:r>
            <a:r>
              <a:rPr lang="fr-FR" sz="1200" dirty="0"/>
              <a:t>nseignement </a:t>
            </a:r>
            <a:r>
              <a:rPr lang="fr-FR" sz="1200" b="1" dirty="0" smtClean="0"/>
              <a:t>E</a:t>
            </a:r>
            <a:r>
              <a:rPr lang="fr-FR" sz="1200" dirty="0" smtClean="0"/>
              <a:t>xternalisée</a:t>
            </a:r>
          </a:p>
          <a:p>
            <a:pPr algn="ctr"/>
            <a:r>
              <a:rPr lang="fr-FR" sz="1200" dirty="0"/>
              <a:t>École </a:t>
            </a:r>
            <a:r>
              <a:rPr lang="fr-FR" sz="1200" dirty="0" smtClean="0"/>
              <a:t>P. </a:t>
            </a:r>
            <a:r>
              <a:rPr lang="fr-FR" sz="1200" dirty="0" err="1" smtClean="0"/>
              <a:t>Malardier</a:t>
            </a:r>
            <a:endParaRPr lang="fr-FR" sz="1200" dirty="0" smtClean="0"/>
          </a:p>
          <a:p>
            <a:pPr algn="ctr"/>
            <a:r>
              <a:rPr lang="fr-FR" sz="1200" dirty="0" smtClean="0"/>
              <a:t>URZY</a:t>
            </a:r>
            <a:endParaRPr lang="fr-FR" sz="1200" dirty="0"/>
          </a:p>
        </p:txBody>
      </p:sp>
      <p:sp>
        <p:nvSpPr>
          <p:cNvPr id="17" name="TextBox 16">
            <a:extLst>
              <a:ext uri="{FF2B5EF4-FFF2-40B4-BE49-F238E27FC236}">
                <a16:creationId xmlns:a16="http://schemas.microsoft.com/office/drawing/2014/main" id="{D4177486-5B71-4F11-95B0-E363FD45EBC1}"/>
              </a:ext>
            </a:extLst>
          </p:cNvPr>
          <p:cNvSpPr txBox="1"/>
          <p:nvPr/>
        </p:nvSpPr>
        <p:spPr>
          <a:xfrm>
            <a:off x="5270104" y="2715766"/>
            <a:ext cx="1770831" cy="461665"/>
          </a:xfrm>
          <a:prstGeom prst="rect">
            <a:avLst/>
          </a:prstGeom>
          <a:noFill/>
          <a:ln>
            <a:solidFill>
              <a:schemeClr val="tx2">
                <a:lumMod val="60000"/>
                <a:lumOff val="40000"/>
              </a:schemeClr>
            </a:solidFill>
          </a:ln>
        </p:spPr>
        <p:txBody>
          <a:bodyPr wrap="square">
            <a:spAutoFit/>
          </a:bodyPr>
          <a:lstStyle/>
          <a:p>
            <a:pPr algn="ctr"/>
            <a:r>
              <a:rPr lang="fr-FR" sz="1200" dirty="0"/>
              <a:t>Inclusions</a:t>
            </a:r>
          </a:p>
          <a:p>
            <a:pPr algn="ctr"/>
            <a:r>
              <a:rPr lang="fr-FR" sz="1200" dirty="0"/>
              <a:t> individuelles</a:t>
            </a:r>
          </a:p>
        </p:txBody>
      </p:sp>
      <p:cxnSp>
        <p:nvCxnSpPr>
          <p:cNvPr id="22" name="Straight Arrow Connector 21">
            <a:extLst>
              <a:ext uri="{FF2B5EF4-FFF2-40B4-BE49-F238E27FC236}">
                <a16:creationId xmlns:a16="http://schemas.microsoft.com/office/drawing/2014/main" id="{6E7D24FF-CA35-48DF-81EC-B742D6EAC76C}"/>
              </a:ext>
            </a:extLst>
          </p:cNvPr>
          <p:cNvCxnSpPr>
            <a:stCxn id="15" idx="2"/>
            <a:endCxn id="16" idx="0"/>
          </p:cNvCxnSpPr>
          <p:nvPr/>
        </p:nvCxnSpPr>
        <p:spPr>
          <a:xfrm flipH="1">
            <a:off x="2286199" y="1612999"/>
            <a:ext cx="1990625" cy="1104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B40445-44C7-46E9-BA83-E2010FB73545}"/>
              </a:ext>
            </a:extLst>
          </p:cNvPr>
          <p:cNvCxnSpPr>
            <a:stCxn id="15" idx="2"/>
            <a:endCxn id="17" idx="0"/>
          </p:cNvCxnSpPr>
          <p:nvPr/>
        </p:nvCxnSpPr>
        <p:spPr>
          <a:xfrm>
            <a:off x="4276824" y="1612999"/>
            <a:ext cx="1878696" cy="1102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32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1979712" y="843558"/>
            <a:ext cx="4594224" cy="830997"/>
          </a:xfrm>
          <a:prstGeom prst="rect">
            <a:avLst/>
          </a:prstGeom>
          <a:noFill/>
          <a:ln>
            <a:solidFill>
              <a:srgbClr val="FFC000"/>
            </a:solidFill>
          </a:ln>
        </p:spPr>
        <p:txBody>
          <a:bodyPr wrap="square">
            <a:spAutoFit/>
          </a:bodyPr>
          <a:lstStyle/>
          <a:p>
            <a:pPr algn="ctr"/>
            <a:r>
              <a:rPr lang="fr-FR" sz="1200" b="1" dirty="0">
                <a:cs typeface="Times New Roman" panose="02020603050405020304" pitchFamily="18" charset="0"/>
              </a:rPr>
              <a:t>IME Les Graviers – VARENNES-VAUZELLES</a:t>
            </a:r>
          </a:p>
          <a:p>
            <a:pPr algn="ctr"/>
            <a:r>
              <a:rPr lang="fr-FR" sz="1200" dirty="0">
                <a:cs typeface="Times New Roman" panose="02020603050405020304" pitchFamily="18" charset="0"/>
              </a:rPr>
              <a:t>(déficience légère à moyenne – </a:t>
            </a:r>
          </a:p>
          <a:p>
            <a:pPr algn="ctr"/>
            <a:r>
              <a:rPr lang="fr-FR" sz="1200" dirty="0" smtClean="0">
                <a:cs typeface="Times New Roman" panose="02020603050405020304" pitchFamily="18" charset="0"/>
              </a:rPr>
              <a:t>6-20 ans </a:t>
            </a:r>
            <a:r>
              <a:rPr lang="fr-FR" sz="1200" dirty="0">
                <a:cs typeface="Times New Roman" panose="02020603050405020304" pitchFamily="18" charset="0"/>
              </a:rPr>
              <a:t>– FOL)</a:t>
            </a:r>
          </a:p>
          <a:p>
            <a:pPr algn="ctr"/>
            <a:r>
              <a:rPr lang="fr-FR" sz="1200" dirty="0">
                <a:cs typeface="Times New Roman" panose="02020603050405020304" pitchFamily="18" charset="0"/>
              </a:rPr>
              <a:t>Directeur : Stéphane </a:t>
            </a:r>
            <a:r>
              <a:rPr lang="fr-FR" sz="1200" dirty="0" err="1">
                <a:cs typeface="Times New Roman" panose="02020603050405020304" pitchFamily="18" charset="0"/>
              </a:rPr>
              <a:t>Goutorbe</a:t>
            </a:r>
            <a:endParaRPr lang="fr-FR" sz="1200" dirty="0">
              <a:cs typeface="Times New Roman" panose="02020603050405020304" pitchFamily="18" charset="0"/>
            </a:endParaRPr>
          </a:p>
        </p:txBody>
      </p:sp>
      <p:sp>
        <p:nvSpPr>
          <p:cNvPr id="16" name="TextBox 15">
            <a:extLst>
              <a:ext uri="{FF2B5EF4-FFF2-40B4-BE49-F238E27FC236}">
                <a16:creationId xmlns:a16="http://schemas.microsoft.com/office/drawing/2014/main" id="{08A5135F-A024-4993-946F-CDD6496AEE1E}"/>
              </a:ext>
            </a:extLst>
          </p:cNvPr>
          <p:cNvSpPr txBox="1"/>
          <p:nvPr/>
        </p:nvSpPr>
        <p:spPr>
          <a:xfrm>
            <a:off x="151557" y="2850608"/>
            <a:ext cx="1310928" cy="1200329"/>
          </a:xfrm>
          <a:prstGeom prst="rect">
            <a:avLst/>
          </a:prstGeom>
          <a:noFill/>
          <a:ln>
            <a:solidFill>
              <a:srgbClr val="FFC000"/>
            </a:solidFill>
          </a:ln>
        </p:spPr>
        <p:txBody>
          <a:bodyPr wrap="square">
            <a:spAutoFit/>
          </a:bodyPr>
          <a:lstStyle/>
          <a:p>
            <a:pPr algn="ctr"/>
            <a:r>
              <a:rPr lang="fr-FR" sz="1200" dirty="0"/>
              <a:t>Unité d’Enseignement Externalisée </a:t>
            </a:r>
          </a:p>
          <a:p>
            <a:pPr algn="ctr"/>
            <a:r>
              <a:rPr lang="fr-FR" sz="1200" dirty="0" smtClean="0"/>
              <a:t>LP </a:t>
            </a:r>
            <a:r>
              <a:rPr lang="fr-FR" sz="1200" dirty="0"/>
              <a:t>Pierre Bérégovoy</a:t>
            </a:r>
          </a:p>
          <a:p>
            <a:pPr algn="ctr"/>
            <a:r>
              <a:rPr lang="fr-FR" sz="1200" dirty="0"/>
              <a:t>NEVERS</a:t>
            </a:r>
          </a:p>
        </p:txBody>
      </p:sp>
      <p:sp>
        <p:nvSpPr>
          <p:cNvPr id="17" name="TextBox 16">
            <a:extLst>
              <a:ext uri="{FF2B5EF4-FFF2-40B4-BE49-F238E27FC236}">
                <a16:creationId xmlns:a16="http://schemas.microsoft.com/office/drawing/2014/main" id="{D4177486-5B71-4F11-95B0-E363FD45EBC1}"/>
              </a:ext>
            </a:extLst>
          </p:cNvPr>
          <p:cNvSpPr txBox="1"/>
          <p:nvPr/>
        </p:nvSpPr>
        <p:spPr>
          <a:xfrm>
            <a:off x="4755988" y="2850607"/>
            <a:ext cx="1338783" cy="1015663"/>
          </a:xfrm>
          <a:prstGeom prst="rect">
            <a:avLst/>
          </a:prstGeom>
          <a:noFill/>
          <a:ln>
            <a:solidFill>
              <a:srgbClr val="FFC000"/>
            </a:solidFill>
          </a:ln>
        </p:spPr>
        <p:txBody>
          <a:bodyPr wrap="square">
            <a:spAutoFit/>
          </a:bodyPr>
          <a:lstStyle/>
          <a:p>
            <a:pPr algn="ctr"/>
            <a:r>
              <a:rPr lang="fr-FR" sz="1200" dirty="0"/>
              <a:t>Unité d’Enseignement Externalisée </a:t>
            </a:r>
          </a:p>
          <a:p>
            <a:pPr algn="ctr"/>
            <a:r>
              <a:rPr lang="fr-FR" sz="1200" dirty="0" smtClean="0"/>
              <a:t>École </a:t>
            </a:r>
            <a:r>
              <a:rPr lang="fr-FR" sz="1200" dirty="0"/>
              <a:t>A. Camus</a:t>
            </a:r>
          </a:p>
          <a:p>
            <a:pPr algn="ctr"/>
            <a:r>
              <a:rPr lang="fr-FR" sz="1200" dirty="0"/>
              <a:t>NEVERS</a:t>
            </a:r>
          </a:p>
        </p:txBody>
      </p:sp>
      <p:sp>
        <p:nvSpPr>
          <p:cNvPr id="18" name="TextBox 17">
            <a:extLst>
              <a:ext uri="{FF2B5EF4-FFF2-40B4-BE49-F238E27FC236}">
                <a16:creationId xmlns:a16="http://schemas.microsoft.com/office/drawing/2014/main" id="{0D3A9B3E-CEFE-4791-ACAA-F2CEDEAEB0F3}"/>
              </a:ext>
            </a:extLst>
          </p:cNvPr>
          <p:cNvSpPr txBox="1"/>
          <p:nvPr/>
        </p:nvSpPr>
        <p:spPr>
          <a:xfrm>
            <a:off x="6156176" y="2850606"/>
            <a:ext cx="1317664" cy="1384995"/>
          </a:xfrm>
          <a:prstGeom prst="rect">
            <a:avLst/>
          </a:prstGeom>
          <a:noFill/>
          <a:ln>
            <a:solidFill>
              <a:srgbClr val="FFC000"/>
            </a:solidFill>
          </a:ln>
        </p:spPr>
        <p:txBody>
          <a:bodyPr wrap="square">
            <a:spAutoFit/>
          </a:bodyPr>
          <a:lstStyle/>
          <a:p>
            <a:pPr algn="ctr"/>
            <a:r>
              <a:rPr lang="fr-FR" sz="1200"/>
              <a:t>Inclusions individuelles en ULIS dans les écoles du Mouësse et A. Camus</a:t>
            </a:r>
          </a:p>
          <a:p>
            <a:pPr algn="ctr"/>
            <a:r>
              <a:rPr lang="fr-FR" sz="1200"/>
              <a:t>NEVERS</a:t>
            </a:r>
            <a:endParaRPr lang="fr-FR" sz="1200" dirty="0"/>
          </a:p>
        </p:txBody>
      </p:sp>
      <p:sp>
        <p:nvSpPr>
          <p:cNvPr id="19" name="TextBox 18">
            <a:extLst>
              <a:ext uri="{FF2B5EF4-FFF2-40B4-BE49-F238E27FC236}">
                <a16:creationId xmlns:a16="http://schemas.microsoft.com/office/drawing/2014/main" id="{C0BDEB6D-C42B-490B-9F3C-2A85244BA05C}"/>
              </a:ext>
            </a:extLst>
          </p:cNvPr>
          <p:cNvSpPr txBox="1"/>
          <p:nvPr/>
        </p:nvSpPr>
        <p:spPr>
          <a:xfrm>
            <a:off x="3272284" y="2850607"/>
            <a:ext cx="1359633" cy="1384995"/>
          </a:xfrm>
          <a:prstGeom prst="rect">
            <a:avLst/>
          </a:prstGeom>
          <a:noFill/>
          <a:ln>
            <a:solidFill>
              <a:srgbClr val="FFC000"/>
            </a:solidFill>
          </a:ln>
        </p:spPr>
        <p:txBody>
          <a:bodyPr wrap="square">
            <a:spAutoFit/>
          </a:bodyPr>
          <a:lstStyle/>
          <a:p>
            <a:pPr algn="ctr"/>
            <a:r>
              <a:rPr lang="fr-FR" sz="1200" dirty="0"/>
              <a:t>Unité d’Enseignement Externalisée </a:t>
            </a:r>
          </a:p>
          <a:p>
            <a:pPr algn="ctr"/>
            <a:r>
              <a:rPr lang="fr-FR" sz="1200" dirty="0" smtClean="0"/>
              <a:t>Collège </a:t>
            </a:r>
            <a:r>
              <a:rPr lang="fr-FR" sz="1200" dirty="0"/>
              <a:t>Henri Wallon</a:t>
            </a:r>
          </a:p>
          <a:p>
            <a:pPr algn="ctr"/>
            <a:r>
              <a:rPr lang="fr-FR" sz="1200" dirty="0"/>
              <a:t>VARENNES-VAUZELLES</a:t>
            </a:r>
          </a:p>
        </p:txBody>
      </p:sp>
      <p:sp>
        <p:nvSpPr>
          <p:cNvPr id="20" name="TextBox 19">
            <a:extLst>
              <a:ext uri="{FF2B5EF4-FFF2-40B4-BE49-F238E27FC236}">
                <a16:creationId xmlns:a16="http://schemas.microsoft.com/office/drawing/2014/main" id="{FF680B6D-A27C-49B1-B046-1D36BF093259}"/>
              </a:ext>
            </a:extLst>
          </p:cNvPr>
          <p:cNvSpPr txBox="1"/>
          <p:nvPr/>
        </p:nvSpPr>
        <p:spPr>
          <a:xfrm>
            <a:off x="1547664" y="2850608"/>
            <a:ext cx="1584176" cy="1200329"/>
          </a:xfrm>
          <a:prstGeom prst="rect">
            <a:avLst/>
          </a:prstGeom>
          <a:noFill/>
          <a:ln>
            <a:solidFill>
              <a:srgbClr val="FFC000"/>
            </a:solidFill>
          </a:ln>
        </p:spPr>
        <p:txBody>
          <a:bodyPr wrap="square">
            <a:spAutoFit/>
          </a:bodyPr>
          <a:lstStyle/>
          <a:p>
            <a:pPr algn="ctr"/>
            <a:r>
              <a:rPr lang="fr-FR" sz="1200" dirty="0"/>
              <a:t>Unité d’Enseignement Externalisée </a:t>
            </a:r>
          </a:p>
          <a:p>
            <a:pPr algn="ctr"/>
            <a:r>
              <a:rPr lang="fr-FR" sz="1200" dirty="0" smtClean="0"/>
              <a:t>Collège </a:t>
            </a:r>
            <a:r>
              <a:rPr lang="fr-FR" sz="1200" dirty="0"/>
              <a:t>Paul Langevin</a:t>
            </a:r>
          </a:p>
          <a:p>
            <a:pPr algn="ctr"/>
            <a:r>
              <a:rPr lang="fr-FR" sz="1200" dirty="0"/>
              <a:t>FOURCHAMBAULT</a:t>
            </a:r>
          </a:p>
        </p:txBody>
      </p:sp>
      <p:cxnSp>
        <p:nvCxnSpPr>
          <p:cNvPr id="22" name="Straight Arrow Connector 21">
            <a:extLst>
              <a:ext uri="{FF2B5EF4-FFF2-40B4-BE49-F238E27FC236}">
                <a16:creationId xmlns:a16="http://schemas.microsoft.com/office/drawing/2014/main" id="{6E7D24FF-CA35-48DF-81EC-B742D6EAC76C}"/>
              </a:ext>
            </a:extLst>
          </p:cNvPr>
          <p:cNvCxnSpPr>
            <a:cxnSpLocks/>
            <a:stCxn id="15" idx="2"/>
            <a:endCxn id="16" idx="0"/>
          </p:cNvCxnSpPr>
          <p:nvPr/>
        </p:nvCxnSpPr>
        <p:spPr>
          <a:xfrm flipH="1">
            <a:off x="807021" y="1674555"/>
            <a:ext cx="3469803"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B40445-44C7-46E9-BA83-E2010FB73545}"/>
              </a:ext>
            </a:extLst>
          </p:cNvPr>
          <p:cNvCxnSpPr>
            <a:cxnSpLocks/>
            <a:stCxn id="15" idx="2"/>
            <a:endCxn id="17" idx="0"/>
          </p:cNvCxnSpPr>
          <p:nvPr/>
        </p:nvCxnSpPr>
        <p:spPr>
          <a:xfrm>
            <a:off x="4276824" y="1674555"/>
            <a:ext cx="1148556" cy="1176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A472E1-6142-44A4-9D8C-3E989553B8A2}"/>
              </a:ext>
            </a:extLst>
          </p:cNvPr>
          <p:cNvCxnSpPr>
            <a:cxnSpLocks/>
            <a:stCxn id="15" idx="2"/>
            <a:endCxn id="19" idx="0"/>
          </p:cNvCxnSpPr>
          <p:nvPr/>
        </p:nvCxnSpPr>
        <p:spPr>
          <a:xfrm flipH="1">
            <a:off x="3952101" y="1674555"/>
            <a:ext cx="324723" cy="1176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cxnSpLocks/>
            <a:stCxn id="15" idx="2"/>
            <a:endCxn id="18" idx="0"/>
          </p:cNvCxnSpPr>
          <p:nvPr/>
        </p:nvCxnSpPr>
        <p:spPr>
          <a:xfrm>
            <a:off x="4276824" y="1674555"/>
            <a:ext cx="2538184" cy="1176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7DF8A8B-5CDC-45F3-8322-7F9FC7DB30A2}"/>
              </a:ext>
            </a:extLst>
          </p:cNvPr>
          <p:cNvCxnSpPr>
            <a:cxnSpLocks/>
            <a:stCxn id="15" idx="2"/>
            <a:endCxn id="20" idx="0"/>
          </p:cNvCxnSpPr>
          <p:nvPr/>
        </p:nvCxnSpPr>
        <p:spPr>
          <a:xfrm flipH="1">
            <a:off x="2339752" y="1674555"/>
            <a:ext cx="1937072" cy="117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7F42F-0EE5-465A-B030-12FCA4D33250}"/>
              </a:ext>
            </a:extLst>
          </p:cNvPr>
          <p:cNvSpPr txBox="1"/>
          <p:nvPr/>
        </p:nvSpPr>
        <p:spPr>
          <a:xfrm>
            <a:off x="7668344" y="2854713"/>
            <a:ext cx="1317664" cy="646331"/>
          </a:xfrm>
          <a:prstGeom prst="rect">
            <a:avLst/>
          </a:prstGeom>
          <a:noFill/>
          <a:ln>
            <a:solidFill>
              <a:srgbClr val="FFC000"/>
            </a:solidFill>
          </a:ln>
        </p:spPr>
        <p:txBody>
          <a:bodyPr wrap="square">
            <a:spAutoFit/>
          </a:bodyPr>
          <a:lstStyle/>
          <a:p>
            <a:pPr algn="ctr"/>
            <a:r>
              <a:rPr lang="fr-FR" sz="1200"/>
              <a:t>Unité</a:t>
            </a:r>
          </a:p>
          <a:p>
            <a:pPr algn="ctr"/>
            <a:r>
              <a:rPr lang="fr-FR" sz="1200"/>
              <a:t>d’Enseignement Interne</a:t>
            </a:r>
            <a:endParaRPr lang="fr-FR" sz="1200" dirty="0"/>
          </a:p>
        </p:txBody>
      </p:sp>
      <p:cxnSp>
        <p:nvCxnSpPr>
          <p:cNvPr id="32" name="Straight Arrow Connector 31">
            <a:extLst>
              <a:ext uri="{FF2B5EF4-FFF2-40B4-BE49-F238E27FC236}">
                <a16:creationId xmlns:a16="http://schemas.microsoft.com/office/drawing/2014/main" id="{D5D975FA-9990-4776-B880-3C6CFBA3A7BF}"/>
              </a:ext>
            </a:extLst>
          </p:cNvPr>
          <p:cNvCxnSpPr>
            <a:stCxn id="15" idx="2"/>
            <a:endCxn id="23" idx="0"/>
          </p:cNvCxnSpPr>
          <p:nvPr/>
        </p:nvCxnSpPr>
        <p:spPr>
          <a:xfrm>
            <a:off x="4276824" y="1674555"/>
            <a:ext cx="4050352" cy="118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202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1109252" y="-17641"/>
            <a:ext cx="8028384" cy="288032"/>
          </a:xfrm>
        </p:spPr>
        <p:txBody>
          <a:bodyPr/>
          <a:lstStyle/>
          <a:p>
            <a:r>
              <a:rPr lang="fr-FR" sz="2000" dirty="0">
                <a:solidFill>
                  <a:srgbClr val="7030A0"/>
                </a:solidFill>
                <a:latin typeface="Calibri" panose="020F0502020204030204" pitchFamily="34" charset="0"/>
                <a:cs typeface="Calibri" panose="020F0502020204030204" pitchFamily="34" charset="0"/>
              </a:rPr>
              <a:t>Cas particulier : Le Dispositif Institut Thérapeutique </a:t>
            </a:r>
            <a:r>
              <a:rPr lang="fr-FR" sz="2000" dirty="0" smtClean="0">
                <a:solidFill>
                  <a:srgbClr val="7030A0"/>
                </a:solidFill>
                <a:latin typeface="Calibri" panose="020F0502020204030204" pitchFamily="34" charset="0"/>
                <a:cs typeface="Calibri" panose="020F0502020204030204" pitchFamily="34" charset="0"/>
              </a:rPr>
              <a:t>Éducatif </a:t>
            </a:r>
            <a:r>
              <a:rPr lang="fr-FR" sz="2000" dirty="0">
                <a:solidFill>
                  <a:srgbClr val="7030A0"/>
                </a:solidFill>
                <a:latin typeface="Calibri" panose="020F0502020204030204" pitchFamily="34" charset="0"/>
                <a:cs typeface="Calibri" panose="020F0502020204030204" pitchFamily="34" charset="0"/>
              </a:rPr>
              <a:t>et Pédagogique</a:t>
            </a:r>
          </a:p>
        </p:txBody>
      </p:sp>
      <p:sp>
        <p:nvSpPr>
          <p:cNvPr id="15" name="TextBox 14">
            <a:extLst>
              <a:ext uri="{FF2B5EF4-FFF2-40B4-BE49-F238E27FC236}">
                <a16:creationId xmlns:a16="http://schemas.microsoft.com/office/drawing/2014/main" id="{D55F676A-9929-4C43-8317-2F03AE78C4CA}"/>
              </a:ext>
            </a:extLst>
          </p:cNvPr>
          <p:cNvSpPr txBox="1"/>
          <p:nvPr/>
        </p:nvSpPr>
        <p:spPr>
          <a:xfrm>
            <a:off x="1249995" y="699542"/>
            <a:ext cx="6778389" cy="769441"/>
          </a:xfrm>
          <a:prstGeom prst="rect">
            <a:avLst/>
          </a:prstGeom>
          <a:noFill/>
        </p:spPr>
        <p:txBody>
          <a:bodyPr wrap="square">
            <a:spAutoFit/>
          </a:bodyPr>
          <a:lstStyle/>
          <a:p>
            <a:pPr algn="ctr"/>
            <a:r>
              <a:rPr lang="fr-FR" sz="1100" dirty="0"/>
              <a:t>Décret du 6 janvier 2005, circulaire du 14 mai 2007, décret du 2 avril 2009</a:t>
            </a:r>
          </a:p>
          <a:p>
            <a:pPr algn="ctr"/>
            <a:endParaRPr lang="fr-FR" sz="1100" dirty="0"/>
          </a:p>
          <a:p>
            <a:pPr algn="ctr"/>
            <a:r>
              <a:rPr lang="fr-FR" sz="1100" dirty="0"/>
              <a:t>https://www.legifrance.gouv.fr/affichTexte.do?cidTexte=JORFTEXT000000260009&amp;categorieLien=id</a:t>
            </a:r>
          </a:p>
          <a:p>
            <a:pPr algn="ctr"/>
            <a:r>
              <a:rPr lang="fr-FR" sz="1100" dirty="0"/>
              <a:t>https://www.legifrance.gouv.fr/affichTexte.do?cidTexte=JORFTEXT000034485262&amp;categorieLien=id</a:t>
            </a:r>
          </a:p>
        </p:txBody>
      </p:sp>
      <p:pic>
        <p:nvPicPr>
          <p:cNvPr id="16" name="Image 2">
            <a:extLst>
              <a:ext uri="{FF2B5EF4-FFF2-40B4-BE49-F238E27FC236}">
                <a16:creationId xmlns:a16="http://schemas.microsoft.com/office/drawing/2014/main" id="{8F6A9668-0E0A-49F2-B618-91C5793CB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163" y="1704493"/>
            <a:ext cx="6500219" cy="1134721"/>
          </a:xfrm>
          <a:prstGeom prst="rect">
            <a:avLst/>
          </a:prstGeom>
        </p:spPr>
      </p:pic>
      <p:pic>
        <p:nvPicPr>
          <p:cNvPr id="17" name="Image 5">
            <a:extLst>
              <a:ext uri="{FF2B5EF4-FFF2-40B4-BE49-F238E27FC236}">
                <a16:creationId xmlns:a16="http://schemas.microsoft.com/office/drawing/2014/main" id="{2C1F1754-FD2D-40C9-98C0-CA0857BD0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164" y="3081044"/>
            <a:ext cx="6500219" cy="1604909"/>
          </a:xfrm>
          <a:prstGeom prst="rect">
            <a:avLst/>
          </a:prstGeom>
        </p:spPr>
      </p:pic>
    </p:spTree>
    <p:extLst>
      <p:ext uri="{BB962C8B-B14F-4D97-AF65-F5344CB8AC3E}">
        <p14:creationId xmlns:p14="http://schemas.microsoft.com/office/powerpoint/2010/main" val="25691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5" name="TextBox 14">
            <a:extLst>
              <a:ext uri="{FF2B5EF4-FFF2-40B4-BE49-F238E27FC236}">
                <a16:creationId xmlns:a16="http://schemas.microsoft.com/office/drawing/2014/main" id="{D949171B-067C-49B8-89DB-99681E966CBA}"/>
              </a:ext>
            </a:extLst>
          </p:cNvPr>
          <p:cNvSpPr txBox="1"/>
          <p:nvPr/>
        </p:nvSpPr>
        <p:spPr>
          <a:xfrm>
            <a:off x="986625" y="714692"/>
            <a:ext cx="6552072" cy="1123384"/>
          </a:xfrm>
          <a:prstGeom prst="rect">
            <a:avLst/>
          </a:prstGeom>
          <a:noFill/>
          <a:ln>
            <a:solidFill>
              <a:schemeClr val="bg2">
                <a:lumMod val="50000"/>
              </a:schemeClr>
            </a:solidFill>
          </a:ln>
        </p:spPr>
        <p:txBody>
          <a:bodyPr wrap="square">
            <a:spAutoFit/>
          </a:bodyPr>
          <a:lstStyle/>
          <a:p>
            <a:pPr algn="ctr"/>
            <a:r>
              <a:rPr lang="fr-FR" sz="1400" b="1" dirty="0">
                <a:solidFill>
                  <a:schemeClr val="tx1"/>
                </a:solidFill>
                <a:latin typeface="+mj-lt"/>
                <a:cs typeface="Times New Roman" panose="02020603050405020304" pitchFamily="18" charset="0"/>
              </a:rPr>
              <a:t>ITEP Les Cottereaux – COSNE SUR LOIRE</a:t>
            </a:r>
          </a:p>
          <a:p>
            <a:pPr algn="ctr"/>
            <a:r>
              <a:rPr lang="fr-FR" sz="1400" dirty="0">
                <a:solidFill>
                  <a:schemeClr val="tx1"/>
                </a:solidFill>
                <a:latin typeface="+mj-lt"/>
                <a:cs typeface="Times New Roman" panose="02020603050405020304" pitchFamily="18" charset="0"/>
              </a:rPr>
              <a:t>(troubles du comportement sans déficience intellectuelle – </a:t>
            </a:r>
            <a:r>
              <a:rPr lang="fr-FR" sz="1400" dirty="0" smtClean="0">
                <a:solidFill>
                  <a:schemeClr val="tx1"/>
                </a:solidFill>
                <a:latin typeface="+mj-lt"/>
                <a:cs typeface="Times New Roman" panose="02020603050405020304" pitchFamily="18" charset="0"/>
              </a:rPr>
              <a:t>6-20 ans </a:t>
            </a:r>
            <a:r>
              <a:rPr lang="fr-FR" sz="1400" dirty="0">
                <a:solidFill>
                  <a:schemeClr val="tx1"/>
                </a:solidFill>
                <a:latin typeface="+mj-lt"/>
                <a:cs typeface="Times New Roman" panose="02020603050405020304" pitchFamily="18" charset="0"/>
              </a:rPr>
              <a:t>–  Sauvegarde 58)</a:t>
            </a:r>
            <a:br>
              <a:rPr lang="fr-FR" sz="1400" dirty="0">
                <a:solidFill>
                  <a:schemeClr val="tx1"/>
                </a:solidFill>
                <a:latin typeface="+mj-lt"/>
                <a:cs typeface="Times New Roman" panose="02020603050405020304" pitchFamily="18" charset="0"/>
              </a:rPr>
            </a:br>
            <a:r>
              <a:rPr lang="fr-FR" sz="1400" dirty="0">
                <a:solidFill>
                  <a:schemeClr val="tx1"/>
                </a:solidFill>
                <a:latin typeface="+mj-lt"/>
                <a:cs typeface="Times New Roman" panose="02020603050405020304" pitchFamily="18" charset="0"/>
              </a:rPr>
              <a:t>Directrice  Dispositif Enfance Handicap : </a:t>
            </a:r>
            <a:r>
              <a:rPr lang="fr-FR" sz="1400" dirty="0" smtClean="0">
                <a:solidFill>
                  <a:schemeClr val="tx1"/>
                </a:solidFill>
                <a:latin typeface="+mj-lt"/>
                <a:cs typeface="Times New Roman" panose="02020603050405020304" pitchFamily="18" charset="0"/>
              </a:rPr>
              <a:t>Catherine </a:t>
            </a:r>
            <a:r>
              <a:rPr lang="fr-FR" sz="1400" dirty="0" err="1" smtClean="0">
                <a:solidFill>
                  <a:schemeClr val="tx1"/>
                </a:solidFill>
                <a:latin typeface="+mj-lt"/>
                <a:cs typeface="Times New Roman" panose="02020603050405020304" pitchFamily="18" charset="0"/>
              </a:rPr>
              <a:t>Bariller</a:t>
            </a:r>
            <a:endParaRPr lang="fr-FR" sz="1400" dirty="0">
              <a:solidFill>
                <a:schemeClr val="tx1"/>
              </a:solidFill>
              <a:latin typeface="+mj-lt"/>
              <a:cs typeface="Times New Roman" panose="02020603050405020304" pitchFamily="18" charset="0"/>
            </a:endParaRPr>
          </a:p>
          <a:p>
            <a:pPr algn="ctr"/>
            <a:r>
              <a:rPr lang="fr-FR" sz="1100" dirty="0" smtClean="0">
                <a:solidFill>
                  <a:schemeClr val="tx1"/>
                </a:solidFill>
                <a:latin typeface="+mj-lt"/>
                <a:cs typeface="Times New Roman" panose="02020603050405020304" pitchFamily="18" charset="0"/>
              </a:rPr>
              <a:t>Cheffe de service : Aurélie </a:t>
            </a:r>
            <a:r>
              <a:rPr lang="fr-FR" sz="1100" dirty="0" err="1" smtClean="0">
                <a:solidFill>
                  <a:schemeClr val="tx1"/>
                </a:solidFill>
                <a:latin typeface="+mj-lt"/>
                <a:cs typeface="Times New Roman" panose="02020603050405020304" pitchFamily="18" charset="0"/>
              </a:rPr>
              <a:t>Masbou</a:t>
            </a:r>
            <a:endParaRPr lang="fr-FR" sz="1100" dirty="0">
              <a:solidFill>
                <a:schemeClr val="tx1"/>
              </a:solidFill>
              <a:latin typeface="+mj-lt"/>
              <a:cs typeface="Times New Roman" panose="02020603050405020304" pitchFamily="18" charset="0"/>
            </a:endParaRPr>
          </a:p>
        </p:txBody>
      </p:sp>
      <p:sp>
        <p:nvSpPr>
          <p:cNvPr id="16" name="TextBox 15">
            <a:extLst>
              <a:ext uri="{FF2B5EF4-FFF2-40B4-BE49-F238E27FC236}">
                <a16:creationId xmlns:a16="http://schemas.microsoft.com/office/drawing/2014/main" id="{08A5135F-A024-4993-946F-CDD6496AEE1E}"/>
              </a:ext>
            </a:extLst>
          </p:cNvPr>
          <p:cNvSpPr txBox="1"/>
          <p:nvPr/>
        </p:nvSpPr>
        <p:spPr>
          <a:xfrm>
            <a:off x="151557" y="2850608"/>
            <a:ext cx="1684139" cy="830997"/>
          </a:xfrm>
          <a:prstGeom prst="rect">
            <a:avLst/>
          </a:prstGeom>
          <a:noFill/>
          <a:ln>
            <a:solidFill>
              <a:schemeClr val="bg2">
                <a:lumMod val="50000"/>
              </a:schemeClr>
            </a:solidFill>
          </a:ln>
        </p:spPr>
        <p:txBody>
          <a:bodyPr wrap="square">
            <a:spAutoFit/>
          </a:bodyPr>
          <a:lstStyle/>
          <a:p>
            <a:pPr algn="ctr"/>
            <a:r>
              <a:rPr lang="fr-FR" sz="1200" dirty="0"/>
              <a:t>Unité d’Enseignement Externalisée </a:t>
            </a:r>
          </a:p>
          <a:p>
            <a:pPr algn="ctr"/>
            <a:r>
              <a:rPr lang="fr-FR" sz="1200" dirty="0" smtClean="0"/>
              <a:t>École </a:t>
            </a:r>
            <a:r>
              <a:rPr lang="fr-FR" sz="1200" dirty="0"/>
              <a:t>Brossolette</a:t>
            </a:r>
          </a:p>
          <a:p>
            <a:pPr algn="ctr"/>
            <a:r>
              <a:rPr lang="fr-FR" sz="1200" dirty="0"/>
              <a:t>NEVERS</a:t>
            </a:r>
          </a:p>
        </p:txBody>
      </p:sp>
      <p:sp>
        <p:nvSpPr>
          <p:cNvPr id="17" name="TextBox 16">
            <a:extLst>
              <a:ext uri="{FF2B5EF4-FFF2-40B4-BE49-F238E27FC236}">
                <a16:creationId xmlns:a16="http://schemas.microsoft.com/office/drawing/2014/main" id="{D4177486-5B71-4F11-95B0-E363FD45EBC1}"/>
              </a:ext>
            </a:extLst>
          </p:cNvPr>
          <p:cNvSpPr txBox="1"/>
          <p:nvPr/>
        </p:nvSpPr>
        <p:spPr>
          <a:xfrm>
            <a:off x="2223278" y="2850066"/>
            <a:ext cx="1770831" cy="830997"/>
          </a:xfrm>
          <a:prstGeom prst="rect">
            <a:avLst/>
          </a:prstGeom>
          <a:noFill/>
          <a:ln>
            <a:solidFill>
              <a:schemeClr val="bg2">
                <a:lumMod val="50000"/>
              </a:schemeClr>
            </a:solidFill>
          </a:ln>
        </p:spPr>
        <p:txBody>
          <a:bodyPr wrap="square">
            <a:spAutoFit/>
          </a:bodyPr>
          <a:lstStyle/>
          <a:p>
            <a:pPr algn="ctr"/>
            <a:r>
              <a:rPr lang="fr-FR" sz="1200" dirty="0"/>
              <a:t>Unité d’Enseignement Externalisée </a:t>
            </a:r>
          </a:p>
          <a:p>
            <a:pPr algn="ctr"/>
            <a:r>
              <a:rPr lang="fr-FR" sz="1200" dirty="0" smtClean="0"/>
              <a:t>École </a:t>
            </a:r>
            <a:r>
              <a:rPr lang="fr-FR" sz="1200" dirty="0"/>
              <a:t>P. Bert</a:t>
            </a:r>
          </a:p>
          <a:p>
            <a:pPr algn="ctr"/>
            <a:r>
              <a:rPr lang="fr-FR" sz="1200" dirty="0"/>
              <a:t>COSNE SUR LOIRE</a:t>
            </a:r>
          </a:p>
        </p:txBody>
      </p:sp>
      <p:sp>
        <p:nvSpPr>
          <p:cNvPr id="18" name="TextBox 17">
            <a:extLst>
              <a:ext uri="{FF2B5EF4-FFF2-40B4-BE49-F238E27FC236}">
                <a16:creationId xmlns:a16="http://schemas.microsoft.com/office/drawing/2014/main" id="{0D3A9B3E-CEFE-4791-ACAA-F2CEDEAEB0F3}"/>
              </a:ext>
            </a:extLst>
          </p:cNvPr>
          <p:cNvSpPr txBox="1"/>
          <p:nvPr/>
        </p:nvSpPr>
        <p:spPr>
          <a:xfrm>
            <a:off x="7740352" y="2850608"/>
            <a:ext cx="1296144" cy="461665"/>
          </a:xfrm>
          <a:prstGeom prst="rect">
            <a:avLst/>
          </a:prstGeom>
          <a:noFill/>
          <a:ln>
            <a:solidFill>
              <a:schemeClr val="bg2">
                <a:lumMod val="50000"/>
              </a:schemeClr>
            </a:solidFill>
          </a:ln>
        </p:spPr>
        <p:txBody>
          <a:bodyPr wrap="square">
            <a:spAutoFit/>
          </a:bodyPr>
          <a:lstStyle/>
          <a:p>
            <a:pPr algn="ctr"/>
            <a:r>
              <a:rPr lang="fr-FR" sz="1200" dirty="0"/>
              <a:t>Inclusions </a:t>
            </a:r>
          </a:p>
          <a:p>
            <a:pPr algn="ctr"/>
            <a:r>
              <a:rPr lang="fr-FR" sz="1200" dirty="0"/>
              <a:t>individuelles</a:t>
            </a:r>
          </a:p>
        </p:txBody>
      </p:sp>
      <p:sp>
        <p:nvSpPr>
          <p:cNvPr id="19" name="TextBox 18">
            <a:extLst>
              <a:ext uri="{FF2B5EF4-FFF2-40B4-BE49-F238E27FC236}">
                <a16:creationId xmlns:a16="http://schemas.microsoft.com/office/drawing/2014/main" id="{C0BDEB6D-C42B-490B-9F3C-2A85244BA05C}"/>
              </a:ext>
            </a:extLst>
          </p:cNvPr>
          <p:cNvSpPr txBox="1"/>
          <p:nvPr/>
        </p:nvSpPr>
        <p:spPr>
          <a:xfrm>
            <a:off x="4412956" y="2847639"/>
            <a:ext cx="1684140" cy="830997"/>
          </a:xfrm>
          <a:prstGeom prst="rect">
            <a:avLst/>
          </a:prstGeom>
          <a:noFill/>
          <a:ln>
            <a:solidFill>
              <a:schemeClr val="bg2">
                <a:lumMod val="50000"/>
              </a:schemeClr>
            </a:solidFill>
          </a:ln>
        </p:spPr>
        <p:txBody>
          <a:bodyPr wrap="square">
            <a:spAutoFit/>
          </a:bodyPr>
          <a:lstStyle/>
          <a:p>
            <a:pPr algn="ctr"/>
            <a:r>
              <a:rPr lang="fr-FR" sz="1200" dirty="0"/>
              <a:t>Unité d’Enseignement Externalisée </a:t>
            </a:r>
          </a:p>
          <a:p>
            <a:pPr algn="ctr"/>
            <a:r>
              <a:rPr lang="fr-FR" sz="1200" dirty="0" smtClean="0"/>
              <a:t>Collège </a:t>
            </a:r>
            <a:r>
              <a:rPr lang="fr-FR" sz="1200" dirty="0"/>
              <a:t>H. Clément </a:t>
            </a:r>
          </a:p>
          <a:p>
            <a:pPr algn="ctr"/>
            <a:r>
              <a:rPr lang="fr-FR" sz="1200" dirty="0"/>
              <a:t>DONZY</a:t>
            </a:r>
          </a:p>
        </p:txBody>
      </p:sp>
      <p:cxnSp>
        <p:nvCxnSpPr>
          <p:cNvPr id="22" name="Straight Arrow Connector 21">
            <a:extLst>
              <a:ext uri="{FF2B5EF4-FFF2-40B4-BE49-F238E27FC236}">
                <a16:creationId xmlns:a16="http://schemas.microsoft.com/office/drawing/2014/main" id="{6E7D24FF-CA35-48DF-81EC-B742D6EAC76C}"/>
              </a:ext>
            </a:extLst>
          </p:cNvPr>
          <p:cNvCxnSpPr>
            <a:cxnSpLocks/>
            <a:stCxn id="15" idx="2"/>
            <a:endCxn id="16" idx="0"/>
          </p:cNvCxnSpPr>
          <p:nvPr/>
        </p:nvCxnSpPr>
        <p:spPr>
          <a:xfrm flipH="1">
            <a:off x="993627" y="1838076"/>
            <a:ext cx="3269034" cy="101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B40445-44C7-46E9-BA83-E2010FB73545}"/>
              </a:ext>
            </a:extLst>
          </p:cNvPr>
          <p:cNvCxnSpPr>
            <a:cxnSpLocks/>
            <a:stCxn id="15" idx="2"/>
            <a:endCxn id="17" idx="0"/>
          </p:cNvCxnSpPr>
          <p:nvPr/>
        </p:nvCxnSpPr>
        <p:spPr>
          <a:xfrm flipH="1">
            <a:off x="3108694" y="1838076"/>
            <a:ext cx="1153967" cy="1011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A472E1-6142-44A4-9D8C-3E989553B8A2}"/>
              </a:ext>
            </a:extLst>
          </p:cNvPr>
          <p:cNvCxnSpPr>
            <a:cxnSpLocks/>
            <a:stCxn id="15" idx="2"/>
            <a:endCxn id="19" idx="0"/>
          </p:cNvCxnSpPr>
          <p:nvPr/>
        </p:nvCxnSpPr>
        <p:spPr>
          <a:xfrm>
            <a:off x="4262661" y="1838076"/>
            <a:ext cx="992365" cy="1009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20329-FB76-415D-B9C7-64D7EC87B5FE}"/>
              </a:ext>
            </a:extLst>
          </p:cNvPr>
          <p:cNvCxnSpPr>
            <a:cxnSpLocks/>
            <a:stCxn id="15" idx="2"/>
            <a:endCxn id="18" idx="0"/>
          </p:cNvCxnSpPr>
          <p:nvPr/>
        </p:nvCxnSpPr>
        <p:spPr>
          <a:xfrm>
            <a:off x="4262661" y="1838076"/>
            <a:ext cx="4125763" cy="1012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8">
            <a:extLst>
              <a:ext uri="{FF2B5EF4-FFF2-40B4-BE49-F238E27FC236}">
                <a16:creationId xmlns:a16="http://schemas.microsoft.com/office/drawing/2014/main" id="{C0BDEB6D-C42B-490B-9F3C-2A85244BA05C}"/>
              </a:ext>
            </a:extLst>
          </p:cNvPr>
          <p:cNvSpPr txBox="1"/>
          <p:nvPr/>
        </p:nvSpPr>
        <p:spPr>
          <a:xfrm>
            <a:off x="6245996" y="2847638"/>
            <a:ext cx="1310512" cy="646331"/>
          </a:xfrm>
          <a:prstGeom prst="rect">
            <a:avLst/>
          </a:prstGeom>
          <a:noFill/>
          <a:ln>
            <a:solidFill>
              <a:schemeClr val="bg2">
                <a:lumMod val="50000"/>
              </a:schemeClr>
            </a:solidFill>
          </a:ln>
        </p:spPr>
        <p:txBody>
          <a:bodyPr wrap="square">
            <a:spAutoFit/>
          </a:bodyPr>
          <a:lstStyle/>
          <a:p>
            <a:pPr algn="ctr"/>
            <a:r>
              <a:rPr lang="fr-FR" sz="1200" dirty="0"/>
              <a:t>Unité d’Enseignement Interne </a:t>
            </a:r>
          </a:p>
        </p:txBody>
      </p:sp>
      <p:cxnSp>
        <p:nvCxnSpPr>
          <p:cNvPr id="21" name="Straight Arrow Connector 25">
            <a:extLst>
              <a:ext uri="{FF2B5EF4-FFF2-40B4-BE49-F238E27FC236}">
                <a16:creationId xmlns:a16="http://schemas.microsoft.com/office/drawing/2014/main" id="{CBA472E1-6142-44A4-9D8C-3E989553B8A2}"/>
              </a:ext>
            </a:extLst>
          </p:cNvPr>
          <p:cNvCxnSpPr>
            <a:cxnSpLocks/>
            <a:endCxn id="20" idx="0"/>
          </p:cNvCxnSpPr>
          <p:nvPr/>
        </p:nvCxnSpPr>
        <p:spPr>
          <a:xfrm>
            <a:off x="4280472" y="2038130"/>
            <a:ext cx="2620780" cy="80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9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286000" y="51470"/>
            <a:ext cx="6750496"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Services </a:t>
            </a:r>
            <a:r>
              <a:rPr lang="fr-FR" sz="2000" dirty="0" smtClean="0">
                <a:solidFill>
                  <a:srgbClr val="7030A0"/>
                </a:solidFill>
                <a:latin typeface="Calibri" panose="020F0502020204030204" pitchFamily="34" charset="0"/>
                <a:cs typeface="Calibri" panose="020F0502020204030204" pitchFamily="34" charset="0"/>
              </a:rPr>
              <a:t>d’Éducation </a:t>
            </a:r>
            <a:r>
              <a:rPr lang="fr-FR" sz="2000" dirty="0">
                <a:solidFill>
                  <a:srgbClr val="7030A0"/>
                </a:solidFill>
                <a:latin typeface="Calibri" panose="020F0502020204030204" pitchFamily="34" charset="0"/>
                <a:cs typeface="Calibri" panose="020F0502020204030204" pitchFamily="34" charset="0"/>
              </a:rPr>
              <a:t>Spéciale et de Soins </a:t>
            </a:r>
            <a:r>
              <a:rPr lang="fr-FR" sz="2000" dirty="0" smtClean="0">
                <a:solidFill>
                  <a:srgbClr val="7030A0"/>
                </a:solidFill>
                <a:latin typeface="Calibri" panose="020F0502020204030204" pitchFamily="34" charset="0"/>
                <a:cs typeface="Calibri" panose="020F0502020204030204" pitchFamily="34" charset="0"/>
              </a:rPr>
              <a:t>À </a:t>
            </a:r>
            <a:r>
              <a:rPr lang="fr-FR" sz="2000" dirty="0">
                <a:solidFill>
                  <a:srgbClr val="7030A0"/>
                </a:solidFill>
                <a:latin typeface="Calibri" panose="020F0502020204030204" pitchFamily="34" charset="0"/>
                <a:cs typeface="Calibri" panose="020F0502020204030204" pitchFamily="34" charset="0"/>
              </a:rPr>
              <a:t>Domicile</a:t>
            </a:r>
            <a:br>
              <a:rPr lang="fr-FR" sz="2000" dirty="0">
                <a:solidFill>
                  <a:srgbClr val="7030A0"/>
                </a:solidFill>
                <a:latin typeface="Calibri" panose="020F0502020204030204" pitchFamily="34" charset="0"/>
                <a:cs typeface="Calibri" panose="020F0502020204030204" pitchFamily="34" charset="0"/>
              </a:rPr>
            </a:br>
            <a:r>
              <a:rPr lang="fr-FR" sz="2000" dirty="0">
                <a:solidFill>
                  <a:srgbClr val="7030A0"/>
                </a:solidFill>
                <a:latin typeface="Calibri" panose="020F0502020204030204" pitchFamily="34" charset="0"/>
                <a:cs typeface="Calibri" panose="020F0502020204030204" pitchFamily="34" charset="0"/>
              </a:rPr>
              <a:t/>
            </a:r>
            <a:br>
              <a:rPr lang="fr-FR" sz="2000" dirty="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607" y="734265"/>
            <a:ext cx="3748793" cy="2791118"/>
          </a:xfrm>
          <a:prstGeom prst="rect">
            <a:avLst/>
          </a:prstGeom>
        </p:spPr>
      </p:pic>
      <p:grpSp>
        <p:nvGrpSpPr>
          <p:cNvPr id="2" name="Groupe 1"/>
          <p:cNvGrpSpPr/>
          <p:nvPr/>
        </p:nvGrpSpPr>
        <p:grpSpPr>
          <a:xfrm>
            <a:off x="1331639" y="734265"/>
            <a:ext cx="2376266" cy="2791118"/>
            <a:chOff x="1331639" y="734265"/>
            <a:chExt cx="2376266" cy="279111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1192" t="4625" r="47891" b="8909"/>
            <a:stretch/>
          </p:blipFill>
          <p:spPr>
            <a:xfrm>
              <a:off x="1331641" y="734265"/>
              <a:ext cx="2376264" cy="1402001"/>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51490"/>
            <a:stretch/>
          </p:blipFill>
          <p:spPr>
            <a:xfrm>
              <a:off x="1331639" y="2157692"/>
              <a:ext cx="2376265" cy="1367691"/>
            </a:xfrm>
            <a:prstGeom prst="rect">
              <a:avLst/>
            </a:prstGeom>
          </p:spPr>
        </p:pic>
      </p:grpSp>
      <p:sp>
        <p:nvSpPr>
          <p:cNvPr id="9" name="ZoneTexte 8"/>
          <p:cNvSpPr txBox="1"/>
          <p:nvPr/>
        </p:nvSpPr>
        <p:spPr>
          <a:xfrm>
            <a:off x="1331640" y="3710523"/>
            <a:ext cx="6840760" cy="9387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b="1" u="sng" dirty="0"/>
              <a:t>Missions de </a:t>
            </a:r>
            <a:r>
              <a:rPr lang="fr-FR" sz="1100" b="1" u="sng" smtClean="0"/>
              <a:t>l’enseignant spécialisé</a:t>
            </a:r>
            <a:r>
              <a:rPr lang="fr-FR" sz="1100" b="1" smtClean="0"/>
              <a:t>: </a:t>
            </a:r>
            <a:endParaRPr lang="fr-FR" sz="1100" dirty="0"/>
          </a:p>
          <a:p>
            <a:pPr marL="285750" indent="-285750" algn="just">
              <a:buFont typeface="Arial" charset="0"/>
              <a:buChar char="•"/>
            </a:pPr>
            <a:r>
              <a:rPr lang="fr-FR" sz="1100" dirty="0"/>
              <a:t>Aide aux collègues non </a:t>
            </a:r>
            <a:r>
              <a:rPr lang="fr-FR" sz="1100" dirty="0" smtClean="0"/>
              <a:t>spécialisés </a:t>
            </a:r>
            <a:r>
              <a:rPr lang="fr-FR" sz="1100" dirty="0"/>
              <a:t>dans l’accueil d’élèves en situation de handicap dans leur classe : aide à l’identification des besoins, aide à la mise en place d’adaptation</a:t>
            </a:r>
          </a:p>
          <a:p>
            <a:pPr marL="285750" indent="-285750" algn="just">
              <a:buFont typeface="Arial" charset="0"/>
              <a:buChar char="•"/>
            </a:pPr>
            <a:r>
              <a:rPr lang="fr-FR" sz="1100" dirty="0"/>
              <a:t>Intervention auprès  de l’élève</a:t>
            </a:r>
          </a:p>
          <a:p>
            <a:pPr marL="285750" indent="-285750" algn="just">
              <a:buFont typeface="Arial" charset="0"/>
              <a:buChar char="•"/>
            </a:pPr>
            <a:r>
              <a:rPr lang="fr-FR" sz="1100" dirty="0"/>
              <a:t>Personne-ressource pour la communauté éducative</a:t>
            </a:r>
          </a:p>
        </p:txBody>
      </p:sp>
    </p:spTree>
    <p:extLst>
      <p:ext uri="{BB962C8B-B14F-4D97-AF65-F5344CB8AC3E}">
        <p14:creationId xmlns:p14="http://schemas.microsoft.com/office/powerpoint/2010/main" val="15869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5" name="ZoneTexte 4"/>
          <p:cNvSpPr txBox="1"/>
          <p:nvPr/>
        </p:nvSpPr>
        <p:spPr>
          <a:xfrm>
            <a:off x="179512" y="843558"/>
            <a:ext cx="8781597" cy="346248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spcBef>
                <a:spcPts val="600"/>
              </a:spcBef>
            </a:pPr>
            <a:r>
              <a:rPr lang="fr-FR" sz="1400" b="1" dirty="0" err="1">
                <a:solidFill>
                  <a:schemeClr val="tx1"/>
                </a:solidFill>
              </a:rPr>
              <a:t>Arc-en</a:t>
            </a:r>
            <a:r>
              <a:rPr lang="fr-FR" sz="1400" b="1" dirty="0">
                <a:solidFill>
                  <a:schemeClr val="tx1"/>
                </a:solidFill>
              </a:rPr>
              <a:t> Ciel </a:t>
            </a:r>
            <a:r>
              <a:rPr lang="fr-FR" sz="1400" dirty="0">
                <a:solidFill>
                  <a:schemeClr val="tx1"/>
                </a:solidFill>
              </a:rPr>
              <a:t>(</a:t>
            </a:r>
            <a:r>
              <a:rPr lang="fr-FR" sz="1400" i="1" dirty="0">
                <a:solidFill>
                  <a:schemeClr val="tx1"/>
                </a:solidFill>
              </a:rPr>
              <a:t>IME de </a:t>
            </a:r>
            <a:r>
              <a:rPr lang="fr-FR" sz="1400" i="1" dirty="0" err="1">
                <a:solidFill>
                  <a:schemeClr val="tx1"/>
                </a:solidFill>
              </a:rPr>
              <a:t>Marzy</a:t>
            </a:r>
            <a:r>
              <a:rPr lang="fr-FR" sz="1400" dirty="0">
                <a:solidFill>
                  <a:schemeClr val="tx1"/>
                </a:solidFill>
              </a:rPr>
              <a:t>) : </a:t>
            </a:r>
            <a:r>
              <a:rPr lang="fr-FR" sz="1400" b="1" dirty="0">
                <a:solidFill>
                  <a:schemeClr val="tx1"/>
                </a:solidFill>
              </a:rPr>
              <a:t>DI</a:t>
            </a:r>
            <a:r>
              <a:rPr lang="fr-FR" sz="1400" dirty="0">
                <a:solidFill>
                  <a:schemeClr val="tx1"/>
                </a:solidFill>
              </a:rPr>
              <a:t> – 3/4 de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err="1">
                <a:solidFill>
                  <a:schemeClr val="tx1"/>
                </a:solidFill>
              </a:rPr>
              <a:t>Chrysaligue</a:t>
            </a:r>
            <a:r>
              <a:rPr lang="fr-FR" sz="1400" dirty="0">
                <a:solidFill>
                  <a:schemeClr val="tx1"/>
                </a:solidFill>
              </a:rPr>
              <a:t> (</a:t>
            </a:r>
            <a:r>
              <a:rPr lang="fr-FR" sz="1400" i="1" dirty="0">
                <a:solidFill>
                  <a:schemeClr val="tx1"/>
                </a:solidFill>
              </a:rPr>
              <a:t>IME de Varennes-Vauzelles – antennes à Château-Chinon et à Decize</a:t>
            </a:r>
            <a:r>
              <a:rPr lang="fr-FR" sz="1400" dirty="0">
                <a:solidFill>
                  <a:schemeClr val="tx1"/>
                </a:solidFill>
              </a:rPr>
              <a:t>) : </a:t>
            </a:r>
            <a:r>
              <a:rPr lang="fr-FR" sz="1400" b="1" dirty="0">
                <a:solidFill>
                  <a:schemeClr val="tx1"/>
                </a:solidFill>
              </a:rPr>
              <a:t>DI</a:t>
            </a:r>
            <a:r>
              <a:rPr lang="fr-FR" sz="1400" dirty="0">
                <a:solidFill>
                  <a:schemeClr val="tx1"/>
                </a:solidFill>
              </a:rPr>
              <a:t> et </a:t>
            </a:r>
            <a:r>
              <a:rPr lang="fr-FR" sz="1400" b="1" dirty="0">
                <a:solidFill>
                  <a:schemeClr val="tx1"/>
                </a:solidFill>
              </a:rPr>
              <a:t>TSA </a:t>
            </a:r>
            <a:r>
              <a:rPr lang="fr-FR" sz="1400" dirty="0">
                <a:solidFill>
                  <a:schemeClr val="tx1"/>
                </a:solidFill>
              </a:rPr>
              <a:t>avec déficience intellectuelle associée – </a:t>
            </a:r>
            <a:r>
              <a:rPr lang="fr-FR" sz="1400" dirty="0" smtClean="0">
                <a:solidFill>
                  <a:schemeClr val="tx1"/>
                </a:solidFill>
              </a:rPr>
              <a:t>0,5 </a:t>
            </a:r>
            <a:r>
              <a:rPr lang="fr-FR" sz="1400" dirty="0">
                <a:solidFill>
                  <a:schemeClr val="tx1"/>
                </a:solidFill>
              </a:rPr>
              <a:t>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Des </a:t>
            </a:r>
            <a:r>
              <a:rPr lang="fr-FR" sz="1400" b="1" dirty="0" err="1">
                <a:solidFill>
                  <a:schemeClr val="tx1"/>
                </a:solidFill>
              </a:rPr>
              <a:t>Bertranges</a:t>
            </a:r>
            <a:r>
              <a:rPr lang="fr-FR" sz="1400" dirty="0">
                <a:solidFill>
                  <a:schemeClr val="tx1"/>
                </a:solidFill>
              </a:rPr>
              <a:t> (</a:t>
            </a:r>
            <a:r>
              <a:rPr lang="fr-FR" sz="1400" i="1" dirty="0">
                <a:solidFill>
                  <a:schemeClr val="tx1"/>
                </a:solidFill>
              </a:rPr>
              <a:t>IME de </a:t>
            </a:r>
            <a:r>
              <a:rPr lang="fr-FR" sz="1400" i="1" dirty="0" err="1">
                <a:solidFill>
                  <a:schemeClr val="tx1"/>
                </a:solidFill>
              </a:rPr>
              <a:t>Mesves</a:t>
            </a:r>
            <a:r>
              <a:rPr lang="fr-FR" sz="1400" i="1" dirty="0">
                <a:solidFill>
                  <a:schemeClr val="tx1"/>
                </a:solidFill>
              </a:rPr>
              <a:t> sur Loire – antennes à La Charité sur Loire et à Cosne sur Loire</a:t>
            </a:r>
            <a:r>
              <a:rPr lang="fr-FR" sz="1400" dirty="0">
                <a:solidFill>
                  <a:schemeClr val="tx1"/>
                </a:solidFill>
              </a:rPr>
              <a:t>) : </a:t>
            </a:r>
            <a:r>
              <a:rPr lang="fr-FR" sz="1400" b="1" dirty="0">
                <a:solidFill>
                  <a:schemeClr val="tx1"/>
                </a:solidFill>
              </a:rPr>
              <a:t>DI</a:t>
            </a:r>
            <a:r>
              <a:rPr lang="fr-FR" sz="1400" dirty="0">
                <a:solidFill>
                  <a:schemeClr val="tx1"/>
                </a:solidFill>
              </a:rPr>
              <a:t> – pas de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Horizon 58 </a:t>
            </a:r>
            <a:r>
              <a:rPr lang="fr-FR" sz="1400" b="1" dirty="0" smtClean="0">
                <a:solidFill>
                  <a:schemeClr val="tx1"/>
                </a:solidFill>
              </a:rPr>
              <a:t>et SESSAD du Nivernais </a:t>
            </a:r>
            <a:r>
              <a:rPr lang="fr-FR" sz="1400" dirty="0" smtClean="0">
                <a:solidFill>
                  <a:schemeClr val="tx1"/>
                </a:solidFill>
              </a:rPr>
              <a:t>(</a:t>
            </a:r>
            <a:r>
              <a:rPr lang="fr-FR" sz="1400" i="1" dirty="0" smtClean="0">
                <a:solidFill>
                  <a:schemeClr val="tx1"/>
                </a:solidFill>
              </a:rPr>
              <a:t>IME </a:t>
            </a:r>
            <a:r>
              <a:rPr lang="fr-FR" sz="1400" i="1" dirty="0">
                <a:solidFill>
                  <a:schemeClr val="tx1"/>
                </a:solidFill>
              </a:rPr>
              <a:t>de </a:t>
            </a:r>
            <a:r>
              <a:rPr lang="fr-FR" sz="1400" i="1" dirty="0" smtClean="0">
                <a:solidFill>
                  <a:schemeClr val="tx1"/>
                </a:solidFill>
              </a:rPr>
              <a:t>Clamecy/CME d’</a:t>
            </a:r>
            <a:r>
              <a:rPr lang="fr-FR" sz="1400" i="1" dirty="0" err="1" smtClean="0">
                <a:solidFill>
                  <a:schemeClr val="tx1"/>
                </a:solidFill>
              </a:rPr>
              <a:t>Urzy</a:t>
            </a:r>
            <a:r>
              <a:rPr lang="fr-FR" sz="1400" i="1" dirty="0" smtClean="0">
                <a:solidFill>
                  <a:schemeClr val="tx1"/>
                </a:solidFill>
              </a:rPr>
              <a:t>)</a:t>
            </a:r>
            <a:r>
              <a:rPr lang="fr-FR" sz="1400" dirty="0" smtClean="0">
                <a:solidFill>
                  <a:schemeClr val="tx1"/>
                </a:solidFill>
              </a:rPr>
              <a:t> </a:t>
            </a:r>
            <a:r>
              <a:rPr lang="fr-FR" sz="1400" dirty="0">
                <a:solidFill>
                  <a:schemeClr val="tx1"/>
                </a:solidFill>
              </a:rPr>
              <a:t>: </a:t>
            </a:r>
            <a:r>
              <a:rPr lang="fr-FR" sz="1400" b="1" dirty="0">
                <a:solidFill>
                  <a:schemeClr val="tx1"/>
                </a:solidFill>
              </a:rPr>
              <a:t>TND</a:t>
            </a:r>
            <a:r>
              <a:rPr lang="fr-FR" sz="1400" dirty="0">
                <a:solidFill>
                  <a:schemeClr val="tx1"/>
                </a:solidFill>
              </a:rPr>
              <a:t> </a:t>
            </a:r>
            <a:r>
              <a:rPr lang="fr-FR" sz="1400" dirty="0" smtClean="0">
                <a:solidFill>
                  <a:schemeClr val="tx1"/>
                </a:solidFill>
              </a:rPr>
              <a:t>et </a:t>
            </a:r>
            <a:r>
              <a:rPr lang="fr-FR" sz="1400" b="1" dirty="0" smtClean="0">
                <a:solidFill>
                  <a:schemeClr val="tx1"/>
                </a:solidFill>
              </a:rPr>
              <a:t>TFM</a:t>
            </a:r>
            <a:r>
              <a:rPr lang="fr-FR" sz="1400" dirty="0" smtClean="0">
                <a:solidFill>
                  <a:schemeClr val="tx1"/>
                </a:solidFill>
              </a:rPr>
              <a:t> – </a:t>
            </a:r>
            <a:r>
              <a:rPr lang="fr-FR" sz="1400" dirty="0">
                <a:solidFill>
                  <a:schemeClr val="tx1"/>
                </a:solidFill>
              </a:rPr>
              <a:t>2 postes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smtClean="0">
                <a:solidFill>
                  <a:schemeClr val="tx1"/>
                </a:solidFill>
              </a:rPr>
              <a:t>Val </a:t>
            </a:r>
            <a:r>
              <a:rPr lang="fr-FR" sz="1400" b="1" dirty="0">
                <a:solidFill>
                  <a:schemeClr val="tx1"/>
                </a:solidFill>
              </a:rPr>
              <a:t>de Loire </a:t>
            </a:r>
            <a:r>
              <a:rPr lang="fr-FR" sz="1400" dirty="0" smtClean="0">
                <a:solidFill>
                  <a:schemeClr val="tx1"/>
                </a:solidFill>
              </a:rPr>
              <a:t>(</a:t>
            </a:r>
            <a:r>
              <a:rPr lang="fr-FR" sz="1400" i="1" dirty="0" smtClean="0">
                <a:solidFill>
                  <a:schemeClr val="tx1"/>
                </a:solidFill>
              </a:rPr>
              <a:t>DITEP </a:t>
            </a:r>
            <a:r>
              <a:rPr lang="fr-FR" sz="1400" i="1" dirty="0">
                <a:solidFill>
                  <a:schemeClr val="tx1"/>
                </a:solidFill>
              </a:rPr>
              <a:t>de Cosne sur Loire – antenne à Varennes-Vauzelles</a:t>
            </a:r>
            <a:r>
              <a:rPr lang="fr-FR" sz="1400" dirty="0">
                <a:solidFill>
                  <a:schemeClr val="tx1"/>
                </a:solidFill>
              </a:rPr>
              <a:t>) : </a:t>
            </a:r>
            <a:r>
              <a:rPr lang="fr-FR" sz="1400" b="1" dirty="0">
                <a:solidFill>
                  <a:schemeClr val="tx1"/>
                </a:solidFill>
              </a:rPr>
              <a:t>TCC</a:t>
            </a:r>
            <a:r>
              <a:rPr lang="fr-FR" sz="1400" dirty="0">
                <a:solidFill>
                  <a:schemeClr val="tx1"/>
                </a:solidFill>
              </a:rPr>
              <a:t> – ½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smtClean="0">
                <a:solidFill>
                  <a:schemeClr val="tx1"/>
                </a:solidFill>
              </a:rPr>
              <a:t>Voir Ensemble</a:t>
            </a:r>
            <a:r>
              <a:rPr lang="fr-FR" sz="1400" dirty="0" smtClean="0">
                <a:solidFill>
                  <a:schemeClr val="tx1"/>
                </a:solidFill>
              </a:rPr>
              <a:t> </a:t>
            </a:r>
            <a:r>
              <a:rPr lang="fr-FR" sz="1400" dirty="0">
                <a:solidFill>
                  <a:schemeClr val="tx1"/>
                </a:solidFill>
              </a:rPr>
              <a:t>(</a:t>
            </a:r>
            <a:r>
              <a:rPr lang="fr-FR" sz="1400" i="1" dirty="0">
                <a:solidFill>
                  <a:schemeClr val="tx1"/>
                </a:solidFill>
              </a:rPr>
              <a:t>IME Les Charmettes  d’Yzeure</a:t>
            </a:r>
            <a:r>
              <a:rPr lang="fr-FR" sz="1400" dirty="0">
                <a:solidFill>
                  <a:schemeClr val="tx1"/>
                </a:solidFill>
              </a:rPr>
              <a:t>) : </a:t>
            </a:r>
            <a:r>
              <a:rPr lang="fr-FR" sz="1400" b="1" dirty="0">
                <a:solidFill>
                  <a:schemeClr val="tx1"/>
                </a:solidFill>
              </a:rPr>
              <a:t>TFV</a:t>
            </a:r>
            <a:r>
              <a:rPr lang="fr-FR" sz="1400" dirty="0">
                <a:solidFill>
                  <a:schemeClr val="tx1"/>
                </a:solidFill>
              </a:rPr>
              <a:t> - </a:t>
            </a:r>
            <a:r>
              <a:rPr lang="fr-FR" sz="1400" dirty="0" smtClean="0">
                <a:solidFill>
                  <a:schemeClr val="tx1"/>
                </a:solidFill>
              </a:rPr>
              <a:t>1 </a:t>
            </a:r>
            <a:r>
              <a:rPr lang="fr-FR" sz="1400" dirty="0">
                <a:solidFill>
                  <a:schemeClr val="tx1"/>
                </a:solidFill>
              </a:rPr>
              <a:t>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Le Fil d’Ariane </a:t>
            </a:r>
            <a:r>
              <a:rPr lang="fr-FR" sz="1400" dirty="0">
                <a:solidFill>
                  <a:schemeClr val="tx1"/>
                </a:solidFill>
              </a:rPr>
              <a:t>(</a:t>
            </a:r>
            <a:r>
              <a:rPr lang="fr-FR" sz="1400" i="1" dirty="0">
                <a:solidFill>
                  <a:schemeClr val="tx1"/>
                </a:solidFill>
              </a:rPr>
              <a:t>CAMSP, CMPP</a:t>
            </a:r>
            <a:r>
              <a:rPr lang="fr-FR" sz="1400" dirty="0">
                <a:solidFill>
                  <a:schemeClr val="tx1"/>
                </a:solidFill>
              </a:rPr>
              <a:t>) : </a:t>
            </a:r>
            <a:r>
              <a:rPr lang="fr-FR" sz="1400" b="1" dirty="0" smtClean="0">
                <a:solidFill>
                  <a:schemeClr val="tx1"/>
                </a:solidFill>
              </a:rPr>
              <a:t>TND</a:t>
            </a:r>
            <a:r>
              <a:rPr lang="fr-FR" sz="1400" dirty="0" smtClean="0">
                <a:solidFill>
                  <a:schemeClr val="tx1"/>
                </a:solidFill>
              </a:rPr>
              <a:t> (</a:t>
            </a:r>
            <a:r>
              <a:rPr lang="fr-FR" sz="1400" b="1" dirty="0" smtClean="0">
                <a:solidFill>
                  <a:schemeClr val="tx1"/>
                </a:solidFill>
              </a:rPr>
              <a:t>TFA</a:t>
            </a:r>
            <a:r>
              <a:rPr lang="fr-FR" sz="1400" b="1" dirty="0">
                <a:solidFill>
                  <a:schemeClr val="tx1"/>
                </a:solidFill>
              </a:rPr>
              <a:t>, TSLA et </a:t>
            </a:r>
            <a:r>
              <a:rPr lang="fr-FR" sz="1400" b="1" dirty="0" smtClean="0">
                <a:solidFill>
                  <a:schemeClr val="tx1"/>
                </a:solidFill>
              </a:rPr>
              <a:t>TSA)</a:t>
            </a:r>
            <a:r>
              <a:rPr lang="fr-FR" sz="1400" dirty="0" smtClean="0">
                <a:solidFill>
                  <a:schemeClr val="tx1"/>
                </a:solidFill>
              </a:rPr>
              <a:t> </a:t>
            </a:r>
            <a:r>
              <a:rPr lang="fr-FR" sz="1400" dirty="0">
                <a:solidFill>
                  <a:schemeClr val="tx1"/>
                </a:solidFill>
              </a:rPr>
              <a:t>– 1,5 poste </a:t>
            </a:r>
            <a:r>
              <a:rPr lang="fr-FR" sz="1400" dirty="0" err="1">
                <a:solidFill>
                  <a:schemeClr val="tx1"/>
                </a:solidFill>
              </a:rPr>
              <a:t>d’ens</a:t>
            </a:r>
            <a:r>
              <a:rPr lang="fr-FR" sz="1400" dirty="0">
                <a:solidFill>
                  <a:schemeClr val="tx1"/>
                </a:solidFill>
              </a:rPr>
              <a:t>. spé</a:t>
            </a:r>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Services d’Éducation Spéciale et de Soins À Domicile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8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u texte 5"/>
          <p:cNvSpPr>
            <a:spLocks noGrp="1"/>
          </p:cNvSpPr>
          <p:nvPr>
            <p:ph type="body" sz="quarter" idx="13"/>
          </p:nvPr>
        </p:nvSpPr>
        <p:spPr>
          <a:xfrm>
            <a:off x="5364088" y="2328743"/>
            <a:ext cx="3312368" cy="2117849"/>
          </a:xfrm>
        </p:spPr>
        <p:txBody>
          <a:bodyPr/>
          <a:lstStyle/>
          <a:p>
            <a:pPr marL="0" indent="0">
              <a:buNone/>
            </a:pPr>
            <a:r>
              <a:rPr lang="fr-FR" sz="1800" b="0" dirty="0" smtClean="0"/>
              <a:t>Dans </a:t>
            </a:r>
            <a:r>
              <a:rPr lang="fr-FR" sz="1800" b="0" dirty="0"/>
              <a:t>les classes ordinaires et dans les structures collectives, 39,4 % </a:t>
            </a:r>
            <a:r>
              <a:rPr lang="fr-FR" sz="1800" b="0" dirty="0" smtClean="0"/>
              <a:t>des élèves bénéficient </a:t>
            </a:r>
            <a:r>
              <a:rPr lang="fr-FR" sz="1800" b="0" dirty="0"/>
              <a:t>d’une notification MDPH préconisant </a:t>
            </a:r>
            <a:r>
              <a:rPr lang="fr-FR" sz="1800" b="0" dirty="0" smtClean="0"/>
              <a:t>la présence d’un Accompagnant </a:t>
            </a:r>
            <a:r>
              <a:rPr lang="fr-FR" sz="1800" b="0" dirty="0"/>
              <a:t>d’Élève en Situation de Handicap (AESH</a:t>
            </a:r>
            <a:r>
              <a:rPr lang="fr-FR" sz="1800" b="0" dirty="0" smtClean="0"/>
              <a:t>).</a:t>
            </a:r>
          </a:p>
          <a:p>
            <a:pPr marL="0" indent="0">
              <a:buNone/>
            </a:pPr>
            <a:endParaRPr lang="fr-FR" sz="1800" dirty="0"/>
          </a:p>
        </p:txBody>
      </p:sp>
      <p:sp>
        <p:nvSpPr>
          <p:cNvPr id="9" name="ZoneTexte 8"/>
          <p:cNvSpPr txBox="1"/>
          <p:nvPr/>
        </p:nvSpPr>
        <p:spPr>
          <a:xfrm>
            <a:off x="467544" y="1233008"/>
            <a:ext cx="8064896" cy="646331"/>
          </a:xfrm>
          <a:prstGeom prst="rect">
            <a:avLst/>
          </a:prstGeom>
          <a:noFill/>
        </p:spPr>
        <p:txBody>
          <a:bodyPr wrap="square" rtlCol="0">
            <a:spAutoFit/>
          </a:bodyPr>
          <a:lstStyle/>
          <a:p>
            <a:r>
              <a:rPr lang="fr-FR" dirty="0"/>
              <a:t>À la rentrée </a:t>
            </a:r>
            <a:r>
              <a:rPr lang="fr-FR" dirty="0" smtClean="0"/>
              <a:t>2023, </a:t>
            </a:r>
            <a:r>
              <a:rPr lang="fr-FR" dirty="0"/>
              <a:t>dans la Nièvre, 1729 élèves en situation de handicap sont scolarisés en milieu ordinaire et 330 en </a:t>
            </a:r>
            <a:r>
              <a:rPr lang="fr-FR" dirty="0" smtClean="0"/>
              <a:t>milieu médico-social</a:t>
            </a:r>
            <a:r>
              <a:rPr lang="fr-FR" dirty="0"/>
              <a:t>.</a:t>
            </a:r>
          </a:p>
        </p:txBody>
      </p:sp>
      <p:sp>
        <p:nvSpPr>
          <p:cNvPr id="10" name="ZoneTexte 9"/>
          <p:cNvSpPr txBox="1"/>
          <p:nvPr/>
        </p:nvSpPr>
        <p:spPr>
          <a:xfrm>
            <a:off x="2123728" y="416906"/>
            <a:ext cx="4392488" cy="369332"/>
          </a:xfrm>
          <a:prstGeom prst="rect">
            <a:avLst/>
          </a:prstGeom>
          <a:noFill/>
        </p:spPr>
        <p:txBody>
          <a:bodyPr wrap="square" rtlCol="0">
            <a:spAutoFit/>
          </a:bodyPr>
          <a:lstStyle/>
          <a:p>
            <a:r>
              <a:rPr lang="fr-FR" b="1" dirty="0" smtClean="0">
                <a:solidFill>
                  <a:srgbClr val="7030A0"/>
                </a:solidFill>
              </a:rPr>
              <a:t>ÉTAT DES LIEUX – RENTRÉE 2023</a:t>
            </a:r>
            <a:endParaRPr lang="fr-FR" b="1" dirty="0">
              <a:solidFill>
                <a:srgbClr val="7030A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42336"/>
            <a:ext cx="4885468" cy="2304256"/>
          </a:xfrm>
          <a:prstGeom prst="rect">
            <a:avLst/>
          </a:prstGeom>
        </p:spPr>
      </p:pic>
    </p:spTree>
    <p:extLst>
      <p:ext uri="{BB962C8B-B14F-4D97-AF65-F5344CB8AC3E}">
        <p14:creationId xmlns:p14="http://schemas.microsoft.com/office/powerpoint/2010/main" val="133736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Unités d’Enseignement Autisme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
        <p:nvSpPr>
          <p:cNvPr id="6" name="Espace réservé du contenu 2"/>
          <p:cNvSpPr txBox="1">
            <a:spLocks/>
          </p:cNvSpPr>
          <p:nvPr/>
        </p:nvSpPr>
        <p:spPr>
          <a:xfrm>
            <a:off x="541693" y="672421"/>
            <a:ext cx="8060614" cy="3798659"/>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spcAft>
                <a:spcPts val="600"/>
              </a:spcAft>
              <a:buNone/>
            </a:pPr>
            <a:r>
              <a:rPr lang="fr-FR" b="1" dirty="0" smtClean="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Unité </a:t>
            </a:r>
            <a:r>
              <a:rPr lang="fr-FR" b="1" dirty="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d’Enseignement Maternelle Autisme </a:t>
            </a:r>
            <a:r>
              <a:rPr lang="fr-FR" b="1" dirty="0" smtClean="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(UEMA)</a:t>
            </a:r>
          </a:p>
          <a:p>
            <a:pPr marL="0" indent="0" algn="ctr">
              <a:spcAft>
                <a:spcPts val="1800"/>
              </a:spcAft>
              <a:buNone/>
            </a:pPr>
            <a:r>
              <a:rPr lang="fr-FR" sz="1800" i="1" dirty="0" smtClean="0">
                <a:latin typeface="Open Sans" panose="020B0604020202020204" charset="0"/>
                <a:ea typeface="Open Sans" panose="020B0604020202020204" charset="0"/>
                <a:cs typeface="Open Sans" panose="020B0604020202020204" charset="0"/>
              </a:rPr>
              <a:t>Dispositif </a:t>
            </a:r>
            <a:r>
              <a:rPr lang="fr-FR" sz="1800" i="1" dirty="0">
                <a:latin typeface="Open Sans" panose="020B0604020202020204" charset="0"/>
                <a:ea typeface="Open Sans" panose="020B0604020202020204" charset="0"/>
                <a:cs typeface="Open Sans" panose="020B0604020202020204" charset="0"/>
              </a:rPr>
              <a:t>médico-social implanté dans une école ordinaire</a:t>
            </a:r>
            <a:endParaRPr lang="fr-FR" sz="1800" dirty="0">
              <a:latin typeface="Open Sans" panose="020B0604020202020204" charset="0"/>
              <a:ea typeface="Open Sans" panose="020B0604020202020204" charset="0"/>
              <a:cs typeface="Open Sans" panose="020B0604020202020204" charset="0"/>
            </a:endParaRPr>
          </a:p>
          <a:p>
            <a:pPr algn="just">
              <a:spcAft>
                <a:spcPts val="600"/>
              </a:spcAft>
            </a:pPr>
            <a:r>
              <a:rPr lang="fr-FR" sz="2000" u="sng" dirty="0">
                <a:latin typeface="Open Sans" panose="020B0604020202020204" charset="0"/>
                <a:ea typeface="Open Sans" panose="020B0604020202020204" charset="0"/>
                <a:cs typeface="Open Sans" panose="020B0604020202020204" charset="0"/>
              </a:rPr>
              <a:t>Profil des élèves</a:t>
            </a:r>
            <a:r>
              <a:rPr lang="fr-FR" sz="2000" dirty="0">
                <a:latin typeface="Open Sans" panose="020B0604020202020204" charset="0"/>
                <a:ea typeface="Open Sans" panose="020B0604020202020204" charset="0"/>
                <a:cs typeface="Open Sans" panose="020B0604020202020204" charset="0"/>
              </a:rPr>
              <a:t> : 7 élèves de 3 à 6 ans présentant des TSA sévères et n’ayant pas ou peu développé de communication </a:t>
            </a:r>
            <a:r>
              <a:rPr lang="fr-FR" sz="2000" dirty="0" smtClean="0">
                <a:latin typeface="Open Sans" panose="020B0604020202020204" charset="0"/>
                <a:ea typeface="Open Sans" panose="020B0604020202020204" charset="0"/>
                <a:cs typeface="Open Sans" panose="020B0604020202020204" charset="0"/>
              </a:rPr>
              <a:t>verbale</a:t>
            </a:r>
            <a:endParaRPr lang="fr-FR" sz="2000" dirty="0">
              <a:latin typeface="Open Sans" panose="020B0604020202020204" charset="0"/>
              <a:ea typeface="Open Sans" panose="020B0604020202020204" charset="0"/>
              <a:cs typeface="Open Sans" panose="020B0604020202020204" charset="0"/>
            </a:endParaRPr>
          </a:p>
          <a:p>
            <a:pPr algn="just">
              <a:spcAft>
                <a:spcPts val="600"/>
              </a:spcAft>
            </a:pPr>
            <a:r>
              <a:rPr lang="fr-FR" sz="2000" u="sng" dirty="0">
                <a:latin typeface="Open Sans" panose="020B0604020202020204" charset="0"/>
                <a:ea typeface="Open Sans" panose="020B0604020202020204" charset="0"/>
                <a:cs typeface="Open Sans" panose="020B0604020202020204" charset="0"/>
              </a:rPr>
              <a:t>Professionnels</a:t>
            </a:r>
            <a:r>
              <a:rPr lang="fr-FR" sz="2000" dirty="0">
                <a:latin typeface="Open Sans" panose="020B0604020202020204" charset="0"/>
                <a:ea typeface="Open Sans" panose="020B0604020202020204" charset="0"/>
                <a:cs typeface="Open Sans" panose="020B0604020202020204" charset="0"/>
              </a:rPr>
              <a:t> : Enseignant spécialisé et professionnels </a:t>
            </a:r>
            <a:r>
              <a:rPr lang="fr-FR" sz="2000" dirty="0" smtClean="0">
                <a:latin typeface="Open Sans" panose="020B0604020202020204" charset="0"/>
                <a:ea typeface="Open Sans" panose="020B0604020202020204" charset="0"/>
                <a:cs typeface="Open Sans" panose="020B0604020202020204" charset="0"/>
              </a:rPr>
              <a:t>médico-sociaux</a:t>
            </a:r>
            <a:endParaRPr lang="fr-FR" sz="2000" dirty="0">
              <a:latin typeface="Open Sans" panose="020B0604020202020204" charset="0"/>
              <a:ea typeface="Open Sans" panose="020B0604020202020204" charset="0"/>
              <a:cs typeface="Open Sans" panose="020B0604020202020204" charset="0"/>
            </a:endParaRPr>
          </a:p>
          <a:p>
            <a:pPr algn="just">
              <a:spcAft>
                <a:spcPts val="600"/>
              </a:spcAft>
            </a:pPr>
            <a:r>
              <a:rPr lang="fr-FR" sz="2000" u="sng" dirty="0">
                <a:latin typeface="Open Sans" panose="020B0604020202020204" charset="0"/>
                <a:ea typeface="Open Sans" panose="020B0604020202020204" charset="0"/>
                <a:cs typeface="Open Sans" panose="020B0604020202020204" charset="0"/>
              </a:rPr>
              <a:t>Orientation</a:t>
            </a:r>
            <a:r>
              <a:rPr lang="fr-FR" sz="2000" dirty="0">
                <a:latin typeface="Open Sans" panose="020B0604020202020204" charset="0"/>
                <a:ea typeface="Open Sans" panose="020B0604020202020204" charset="0"/>
                <a:cs typeface="Open Sans" panose="020B0604020202020204" charset="0"/>
              </a:rPr>
              <a:t> : Notification MDPH</a:t>
            </a:r>
          </a:p>
          <a:p>
            <a:pPr algn="just">
              <a:spcAft>
                <a:spcPts val="1200"/>
              </a:spcAft>
            </a:pPr>
            <a:r>
              <a:rPr lang="fr-FR" sz="2000" u="sng" dirty="0">
                <a:latin typeface="Open Sans" panose="020B0604020202020204" charset="0"/>
                <a:ea typeface="Open Sans" panose="020B0604020202020204" charset="0"/>
                <a:cs typeface="Open Sans" panose="020B0604020202020204" charset="0"/>
              </a:rPr>
              <a:t>Admission dans un dispositif UEMA</a:t>
            </a:r>
            <a:r>
              <a:rPr lang="fr-FR" sz="2000" dirty="0">
                <a:latin typeface="Open Sans" panose="020B0604020202020204" charset="0"/>
                <a:ea typeface="Open Sans" panose="020B0604020202020204" charset="0"/>
                <a:cs typeface="Open Sans" panose="020B0604020202020204" charset="0"/>
              </a:rPr>
              <a:t> : Établissement médico-social</a:t>
            </a:r>
          </a:p>
          <a:p>
            <a:pPr marL="0" indent="0" algn="just">
              <a:buNone/>
            </a:pPr>
            <a:endParaRPr lang="fr-FR" sz="1800" dirty="0"/>
          </a:p>
          <a:p>
            <a:pPr marL="0" indent="0" algn="just">
              <a:buFont typeface="Wingdings"/>
              <a:buNone/>
            </a:pPr>
            <a:endParaRPr lang="fr-FR" dirty="0" smtClean="0"/>
          </a:p>
          <a:p>
            <a:pPr marL="0" indent="0" algn="just">
              <a:buFont typeface="Wingdings"/>
              <a:buNone/>
            </a:pPr>
            <a:endParaRPr lang="fr-FR" dirty="0" smtClean="0"/>
          </a:p>
        </p:txBody>
      </p:sp>
    </p:spTree>
    <p:extLst>
      <p:ext uri="{BB962C8B-B14F-4D97-AF65-F5344CB8AC3E}">
        <p14:creationId xmlns:p14="http://schemas.microsoft.com/office/powerpoint/2010/main" val="2119582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Unités d’Enseignement Autisme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
        <p:nvSpPr>
          <p:cNvPr id="8" name="Espace réservé du contenu 2"/>
          <p:cNvSpPr txBox="1">
            <a:spLocks/>
          </p:cNvSpPr>
          <p:nvPr/>
        </p:nvSpPr>
        <p:spPr>
          <a:xfrm>
            <a:off x="716507" y="987574"/>
            <a:ext cx="7701858" cy="3798659"/>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spcAft>
                <a:spcPts val="600"/>
              </a:spcAft>
              <a:buNone/>
            </a:pPr>
            <a:r>
              <a:rPr lang="fr-FR" sz="2000" u="sng" dirty="0" smtClean="0">
                <a:latin typeface="Open Sans" panose="020B0604020202020204" charset="0"/>
                <a:ea typeface="Open Sans" panose="020B0604020202020204" charset="0"/>
                <a:cs typeface="Open Sans" panose="020B0604020202020204" charset="0"/>
              </a:rPr>
              <a:t>Les UEMA </a:t>
            </a:r>
            <a:r>
              <a:rPr lang="fr-FR" sz="2000" u="sng" dirty="0">
                <a:latin typeface="Open Sans" panose="020B0604020202020204" charset="0"/>
                <a:ea typeface="Open Sans" panose="020B0604020202020204" charset="0"/>
                <a:cs typeface="Open Sans" panose="020B0604020202020204" charset="0"/>
              </a:rPr>
              <a:t>dans la Nièvre</a:t>
            </a:r>
            <a:r>
              <a:rPr lang="fr-FR" sz="2000" dirty="0">
                <a:latin typeface="Open Sans" panose="020B0604020202020204" charset="0"/>
                <a:ea typeface="Open Sans" panose="020B0604020202020204" charset="0"/>
                <a:cs typeface="Open Sans" panose="020B0604020202020204" charset="0"/>
              </a:rPr>
              <a:t> </a:t>
            </a:r>
            <a:r>
              <a:rPr lang="fr-FR" sz="2000" dirty="0" smtClean="0">
                <a:latin typeface="Open Sans" panose="020B0604020202020204" charset="0"/>
                <a:ea typeface="Open Sans" panose="020B0604020202020204" charset="0"/>
                <a:cs typeface="Open Sans" panose="020B0604020202020204" charset="0"/>
              </a:rPr>
              <a:t>:</a:t>
            </a:r>
          </a:p>
          <a:p>
            <a:pPr marL="0" indent="0" algn="just">
              <a:spcAft>
                <a:spcPts val="600"/>
              </a:spcAft>
              <a:buNone/>
            </a:pPr>
            <a:endParaRPr lang="fr-FR" sz="2000" dirty="0">
              <a:latin typeface="Open Sans" panose="020B0604020202020204" charset="0"/>
              <a:ea typeface="Open Sans" panose="020B0604020202020204" charset="0"/>
              <a:cs typeface="Open Sans" panose="020B0604020202020204" charset="0"/>
            </a:endParaRPr>
          </a:p>
          <a:p>
            <a:pPr algn="just">
              <a:spcAft>
                <a:spcPts val="600"/>
              </a:spcAft>
              <a:buFont typeface="Wingdings" panose="05000000000000000000" pitchFamily="2" charset="2"/>
              <a:buChar char="Ø"/>
            </a:pPr>
            <a:r>
              <a:rPr lang="fr-FR" sz="2000" dirty="0" smtClean="0">
                <a:latin typeface="Open Sans" panose="020B0604020202020204" charset="0"/>
                <a:ea typeface="Open Sans" panose="020B0604020202020204" charset="0"/>
                <a:cs typeface="Open Sans" panose="020B0604020202020204" charset="0"/>
              </a:rPr>
              <a:t>École </a:t>
            </a:r>
            <a:r>
              <a:rPr lang="fr-FR" sz="2000" dirty="0">
                <a:latin typeface="Open Sans" panose="020B0604020202020204" charset="0"/>
                <a:ea typeface="Open Sans" panose="020B0604020202020204" charset="0"/>
                <a:cs typeface="Open Sans" panose="020B0604020202020204" charset="0"/>
              </a:rPr>
              <a:t>P. Kergomard à </a:t>
            </a:r>
            <a:r>
              <a:rPr lang="fr-FR" sz="2000" dirty="0" smtClean="0">
                <a:latin typeface="Open Sans" panose="020B0604020202020204" charset="0"/>
                <a:ea typeface="Open Sans" panose="020B0604020202020204" charset="0"/>
                <a:cs typeface="Open Sans" panose="020B0604020202020204" charset="0"/>
              </a:rPr>
              <a:t>Varennes-Vauzelles depuis septembre 2016 </a:t>
            </a:r>
            <a:r>
              <a:rPr lang="fr-FR" sz="2000" i="1" dirty="0" smtClean="0">
                <a:latin typeface="Open Sans" panose="020B0604020202020204" charset="0"/>
                <a:ea typeface="Open Sans" panose="020B0604020202020204" charset="0"/>
                <a:cs typeface="Open Sans" panose="020B0604020202020204" charset="0"/>
              </a:rPr>
              <a:t>// ADAPEI 58</a:t>
            </a:r>
          </a:p>
          <a:p>
            <a:pPr algn="just">
              <a:spcAft>
                <a:spcPts val="600"/>
              </a:spcAft>
            </a:pPr>
            <a:endParaRPr lang="fr-FR" sz="2000" dirty="0">
              <a:latin typeface="Open Sans" panose="020B0604020202020204" charset="0"/>
              <a:ea typeface="Open Sans" panose="020B0604020202020204" charset="0"/>
              <a:cs typeface="Open Sans" panose="020B0604020202020204" charset="0"/>
            </a:endParaRPr>
          </a:p>
          <a:p>
            <a:pPr algn="just">
              <a:buFont typeface="Wingdings" panose="05000000000000000000" pitchFamily="2" charset="2"/>
              <a:buChar char="Ø"/>
            </a:pPr>
            <a:r>
              <a:rPr lang="fr-FR" sz="2000" dirty="0" smtClean="0">
                <a:latin typeface="Open Sans" panose="020B0604020202020204" charset="0"/>
                <a:ea typeface="Open Sans" panose="020B0604020202020204" charset="0"/>
                <a:cs typeface="Open Sans" panose="020B0604020202020204" charset="0"/>
              </a:rPr>
              <a:t>École des Jeunes </a:t>
            </a:r>
            <a:r>
              <a:rPr lang="fr-FR" sz="2000" dirty="0">
                <a:latin typeface="Open Sans" panose="020B0604020202020204" charset="0"/>
                <a:ea typeface="Open Sans" panose="020B0604020202020204" charset="0"/>
                <a:cs typeface="Open Sans" panose="020B0604020202020204" charset="0"/>
              </a:rPr>
              <a:t>pousses à St </a:t>
            </a:r>
            <a:r>
              <a:rPr lang="fr-FR" sz="2000" dirty="0" smtClean="0">
                <a:latin typeface="Open Sans" panose="020B0604020202020204" charset="0"/>
                <a:ea typeface="Open Sans" panose="020B0604020202020204" charset="0"/>
                <a:cs typeface="Open Sans" panose="020B0604020202020204" charset="0"/>
              </a:rPr>
              <a:t>Eloi depuis septembre 2022 </a:t>
            </a:r>
            <a:r>
              <a:rPr lang="fr-FR" sz="2000" i="1" dirty="0" smtClean="0">
                <a:latin typeface="Open Sans" panose="020B0604020202020204" charset="0"/>
                <a:ea typeface="Open Sans" panose="020B0604020202020204" charset="0"/>
                <a:cs typeface="Open Sans" panose="020B0604020202020204" charset="0"/>
              </a:rPr>
              <a:t>// ADAPEI 58</a:t>
            </a:r>
            <a:endParaRPr lang="fr-FR" sz="2000" dirty="0">
              <a:latin typeface="Open Sans" panose="020B0604020202020204" charset="0"/>
              <a:ea typeface="Open Sans" panose="020B0604020202020204" charset="0"/>
              <a:cs typeface="Open Sans" panose="020B0604020202020204" charset="0"/>
            </a:endParaRPr>
          </a:p>
          <a:p>
            <a:pPr marL="0" indent="0" algn="just">
              <a:buNone/>
            </a:pPr>
            <a:endParaRPr lang="fr-FR" sz="2000" dirty="0"/>
          </a:p>
          <a:p>
            <a:pPr marL="0" indent="0" algn="just">
              <a:buFont typeface="Wingdings"/>
              <a:buNone/>
            </a:pPr>
            <a:endParaRPr lang="fr-FR" sz="2000" dirty="0" smtClean="0"/>
          </a:p>
          <a:p>
            <a:pPr marL="0" indent="0" algn="just">
              <a:buFont typeface="Wingdings"/>
              <a:buNone/>
            </a:pPr>
            <a:endParaRPr lang="fr-FR" dirty="0" smtClean="0"/>
          </a:p>
        </p:txBody>
      </p:sp>
    </p:spTree>
    <p:extLst>
      <p:ext uri="{BB962C8B-B14F-4D97-AF65-F5344CB8AC3E}">
        <p14:creationId xmlns:p14="http://schemas.microsoft.com/office/powerpoint/2010/main" val="412045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Unités d’Enseignement Autisme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
        <p:nvSpPr>
          <p:cNvPr id="6" name="Espace réservé du contenu 2"/>
          <p:cNvSpPr txBox="1">
            <a:spLocks/>
          </p:cNvSpPr>
          <p:nvPr/>
        </p:nvSpPr>
        <p:spPr>
          <a:xfrm>
            <a:off x="541693" y="672421"/>
            <a:ext cx="8060614" cy="3798659"/>
          </a:xfrm>
          <a:prstGeom prst="rect">
            <a:avLst/>
          </a:prstGeom>
        </p:spPr>
        <p:txBody>
          <a:bodyPr vert="horz">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spcAft>
                <a:spcPts val="600"/>
              </a:spcAft>
              <a:buNone/>
            </a:pPr>
            <a:r>
              <a:rPr lang="fr-FR" b="1" dirty="0" smtClean="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Unité </a:t>
            </a:r>
            <a:r>
              <a:rPr lang="fr-FR" b="1" dirty="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d’Enseignement </a:t>
            </a:r>
            <a:r>
              <a:rPr lang="fr-FR" b="1" dirty="0" smtClean="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Elémentaire </a:t>
            </a:r>
            <a:r>
              <a:rPr lang="fr-FR" b="1" dirty="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Autisme </a:t>
            </a:r>
            <a:r>
              <a:rPr lang="fr-FR" b="1" dirty="0" smtClean="0">
                <a:solidFill>
                  <a:srgbClr val="FF0000"/>
                </a:solidFill>
                <a:effectLst>
                  <a:outerShdw blurRad="38100" dist="25400" dir="5400000" algn="ctr">
                    <a:srgbClr val="6E747A">
                      <a:alpha val="43000"/>
                    </a:srgbClr>
                  </a:outerShdw>
                </a:effectLst>
                <a:latin typeface="Open Sans" panose="020B0604020202020204" charset="0"/>
                <a:ea typeface="Open Sans" panose="020B0604020202020204" charset="0"/>
                <a:cs typeface="Open Sans" panose="020B0604020202020204" charset="0"/>
              </a:rPr>
              <a:t>(UEEA)</a:t>
            </a:r>
          </a:p>
          <a:p>
            <a:pPr marL="0" indent="0" algn="ctr">
              <a:spcAft>
                <a:spcPts val="1800"/>
              </a:spcAft>
              <a:buNone/>
            </a:pPr>
            <a:r>
              <a:rPr lang="fr-FR" sz="1800" i="1" dirty="0" smtClean="0">
                <a:latin typeface="Open Sans" panose="020B0604020202020204" charset="0"/>
                <a:ea typeface="Open Sans" panose="020B0604020202020204" charset="0"/>
                <a:cs typeface="Open Sans" panose="020B0604020202020204" charset="0"/>
              </a:rPr>
              <a:t>Dispositif éducation nationale avec appui du médico-social</a:t>
            </a:r>
            <a:endParaRPr lang="fr-FR" sz="1800" dirty="0">
              <a:latin typeface="Open Sans" panose="020B0604020202020204" charset="0"/>
              <a:ea typeface="Open Sans" panose="020B0604020202020204" charset="0"/>
              <a:cs typeface="Open Sans" panose="020B0604020202020204" charset="0"/>
            </a:endParaRPr>
          </a:p>
          <a:p>
            <a:pPr algn="just">
              <a:spcAft>
                <a:spcPts val="300"/>
              </a:spcAft>
            </a:pPr>
            <a:r>
              <a:rPr lang="fr-FR" sz="2200" u="sng" dirty="0">
                <a:latin typeface="Open Sans" panose="020B0604020202020204" charset="0"/>
                <a:ea typeface="Open Sans" panose="020B0604020202020204" charset="0"/>
                <a:cs typeface="Open Sans" panose="020B0604020202020204" charset="0"/>
              </a:rPr>
              <a:t>Profil des élèves</a:t>
            </a:r>
            <a:r>
              <a:rPr lang="fr-FR" sz="2200" dirty="0">
                <a:latin typeface="Open Sans" panose="020B0604020202020204" charset="0"/>
                <a:ea typeface="Open Sans" panose="020B0604020202020204" charset="0"/>
                <a:cs typeface="Open Sans" panose="020B0604020202020204" charset="0"/>
              </a:rPr>
              <a:t> : 7 à 10 élèves de 6 à 11 ans disposant d’un diagnostic d’autisme, n’ayant pas acquis suffisamment d’autonomie, de langage et/ou qui présentent à un moment de leurs parcours des difficultés substantielles dans leurs relations sociales, de communication, de comportement et de centres </a:t>
            </a:r>
            <a:r>
              <a:rPr lang="fr-FR" sz="2200" dirty="0" smtClean="0">
                <a:latin typeface="Open Sans" panose="020B0604020202020204" charset="0"/>
                <a:ea typeface="Open Sans" panose="020B0604020202020204" charset="0"/>
                <a:cs typeface="Open Sans" panose="020B0604020202020204" charset="0"/>
              </a:rPr>
              <a:t>d’intérêts</a:t>
            </a:r>
            <a:endParaRPr lang="fr-FR" sz="2200" dirty="0">
              <a:latin typeface="Open Sans" panose="020B0604020202020204" charset="0"/>
              <a:ea typeface="Open Sans" panose="020B0604020202020204" charset="0"/>
              <a:cs typeface="Open Sans" panose="020B0604020202020204" charset="0"/>
            </a:endParaRPr>
          </a:p>
          <a:p>
            <a:pPr algn="just">
              <a:spcAft>
                <a:spcPts val="300"/>
              </a:spcAft>
            </a:pPr>
            <a:r>
              <a:rPr lang="fr-FR" sz="2200" u="sng" dirty="0">
                <a:latin typeface="Open Sans" panose="020B0604020202020204" charset="0"/>
                <a:ea typeface="Open Sans" panose="020B0604020202020204" charset="0"/>
                <a:cs typeface="Open Sans" panose="020B0604020202020204" charset="0"/>
              </a:rPr>
              <a:t>Professionnels</a:t>
            </a:r>
            <a:r>
              <a:rPr lang="fr-FR" sz="2200" dirty="0">
                <a:latin typeface="Open Sans" panose="020B0604020202020204" charset="0"/>
                <a:ea typeface="Open Sans" panose="020B0604020202020204" charset="0"/>
                <a:cs typeface="Open Sans" panose="020B0604020202020204" charset="0"/>
              </a:rPr>
              <a:t> : Enseignant spécialisé, AESH collectif et professionnels </a:t>
            </a:r>
            <a:r>
              <a:rPr lang="fr-FR" sz="2200" dirty="0" smtClean="0">
                <a:latin typeface="Open Sans" panose="020B0604020202020204" charset="0"/>
                <a:ea typeface="Open Sans" panose="020B0604020202020204" charset="0"/>
                <a:cs typeface="Open Sans" panose="020B0604020202020204" charset="0"/>
              </a:rPr>
              <a:t>médico-sociaux</a:t>
            </a:r>
            <a:endParaRPr lang="fr-FR" sz="2200" dirty="0">
              <a:latin typeface="Open Sans" panose="020B0604020202020204" charset="0"/>
              <a:ea typeface="Open Sans" panose="020B0604020202020204" charset="0"/>
              <a:cs typeface="Open Sans" panose="020B0604020202020204" charset="0"/>
            </a:endParaRPr>
          </a:p>
          <a:p>
            <a:pPr algn="just">
              <a:spcAft>
                <a:spcPts val="300"/>
              </a:spcAft>
            </a:pPr>
            <a:r>
              <a:rPr lang="fr-FR" sz="2200" u="sng" dirty="0">
                <a:latin typeface="Open Sans" panose="020B0604020202020204" charset="0"/>
                <a:ea typeface="Open Sans" panose="020B0604020202020204" charset="0"/>
                <a:cs typeface="Open Sans" panose="020B0604020202020204" charset="0"/>
              </a:rPr>
              <a:t>Orientation</a:t>
            </a:r>
            <a:r>
              <a:rPr lang="fr-FR" sz="2200" dirty="0">
                <a:latin typeface="Open Sans" panose="020B0604020202020204" charset="0"/>
                <a:ea typeface="Open Sans" panose="020B0604020202020204" charset="0"/>
                <a:cs typeface="Open Sans" panose="020B0604020202020204" charset="0"/>
              </a:rPr>
              <a:t> : Notification MDPH</a:t>
            </a:r>
          </a:p>
          <a:p>
            <a:pPr algn="just">
              <a:spcAft>
                <a:spcPts val="300"/>
              </a:spcAft>
            </a:pPr>
            <a:r>
              <a:rPr lang="fr-FR" sz="2200" u="sng" dirty="0">
                <a:latin typeface="Open Sans" panose="020B0604020202020204" charset="0"/>
                <a:ea typeface="Open Sans" panose="020B0604020202020204" charset="0"/>
                <a:cs typeface="Open Sans" panose="020B0604020202020204" charset="0"/>
              </a:rPr>
              <a:t>Admission dans un dispositif UEEA</a:t>
            </a:r>
            <a:r>
              <a:rPr lang="fr-FR" sz="2200" dirty="0">
                <a:latin typeface="Open Sans" panose="020B0604020202020204" charset="0"/>
                <a:ea typeface="Open Sans" panose="020B0604020202020204" charset="0"/>
                <a:cs typeface="Open Sans" panose="020B0604020202020204" charset="0"/>
              </a:rPr>
              <a:t> : Éducation nationale</a:t>
            </a:r>
          </a:p>
          <a:p>
            <a:pPr marL="0" indent="0" algn="just">
              <a:buNone/>
            </a:pPr>
            <a:endParaRPr lang="fr-FR" sz="2500" dirty="0">
              <a:latin typeface="Open Sans" panose="020B0604020202020204" charset="0"/>
              <a:ea typeface="Open Sans" panose="020B0604020202020204" charset="0"/>
              <a:cs typeface="Open Sans" panose="020B0604020202020204" charset="0"/>
            </a:endParaRPr>
          </a:p>
          <a:p>
            <a:pPr marL="0" indent="0" algn="just">
              <a:buFont typeface="Wingdings"/>
              <a:buNone/>
            </a:pPr>
            <a:endParaRPr lang="fr-FR" sz="2500" dirty="0" smtClean="0">
              <a:latin typeface="Open Sans" panose="020B0604020202020204" charset="0"/>
              <a:ea typeface="Open Sans" panose="020B0604020202020204" charset="0"/>
              <a:cs typeface="Open Sans" panose="020B0604020202020204" charset="0"/>
            </a:endParaRPr>
          </a:p>
          <a:p>
            <a:pPr marL="0" indent="0" algn="just">
              <a:buFont typeface="Wingdings"/>
              <a:buNone/>
            </a:pPr>
            <a:endParaRPr lang="fr-FR" sz="2500" dirty="0" smtClean="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30127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Unités d’Enseignement Autisme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
        <p:nvSpPr>
          <p:cNvPr id="8" name="Espace réservé du contenu 2"/>
          <p:cNvSpPr txBox="1">
            <a:spLocks/>
          </p:cNvSpPr>
          <p:nvPr/>
        </p:nvSpPr>
        <p:spPr>
          <a:xfrm>
            <a:off x="611560" y="1275606"/>
            <a:ext cx="8060614" cy="3798659"/>
          </a:xfrm>
          <a:prstGeom prst="rect">
            <a:avLst/>
          </a:prstGeom>
        </p:spPr>
        <p:txBody>
          <a:bodyPr vert="horz">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spcAft>
                <a:spcPts val="600"/>
              </a:spcAft>
              <a:buNone/>
            </a:pPr>
            <a:r>
              <a:rPr lang="fr-FR" sz="2200" u="sng" dirty="0" smtClean="0">
                <a:latin typeface="Open Sans" panose="020B0604020202020204" charset="0"/>
                <a:ea typeface="Open Sans" panose="020B0604020202020204" charset="0"/>
                <a:cs typeface="Open Sans" panose="020B0604020202020204" charset="0"/>
              </a:rPr>
              <a:t>Les UEEA </a:t>
            </a:r>
            <a:r>
              <a:rPr lang="fr-FR" sz="2200" u="sng" dirty="0">
                <a:latin typeface="Open Sans" panose="020B0604020202020204" charset="0"/>
                <a:ea typeface="Open Sans" panose="020B0604020202020204" charset="0"/>
                <a:cs typeface="Open Sans" panose="020B0604020202020204" charset="0"/>
              </a:rPr>
              <a:t>dans la Nièvre</a:t>
            </a:r>
            <a:r>
              <a:rPr lang="fr-FR" sz="2200" dirty="0">
                <a:latin typeface="Open Sans" panose="020B0604020202020204" charset="0"/>
                <a:ea typeface="Open Sans" panose="020B0604020202020204" charset="0"/>
                <a:cs typeface="Open Sans" panose="020B0604020202020204" charset="0"/>
              </a:rPr>
              <a:t> </a:t>
            </a:r>
            <a:r>
              <a:rPr lang="fr-FR" sz="2200" dirty="0" smtClean="0">
                <a:latin typeface="Open Sans" panose="020B0604020202020204" charset="0"/>
                <a:ea typeface="Open Sans" panose="020B0604020202020204" charset="0"/>
                <a:cs typeface="Open Sans" panose="020B0604020202020204" charset="0"/>
              </a:rPr>
              <a:t>:</a:t>
            </a:r>
          </a:p>
          <a:p>
            <a:pPr marL="0" indent="0" algn="just">
              <a:spcAft>
                <a:spcPts val="600"/>
              </a:spcAft>
              <a:buNone/>
            </a:pPr>
            <a:endParaRPr lang="fr-FR" sz="2200" dirty="0">
              <a:latin typeface="Open Sans" panose="020B0604020202020204" charset="0"/>
              <a:ea typeface="Open Sans" panose="020B0604020202020204" charset="0"/>
              <a:cs typeface="Open Sans" panose="020B0604020202020204" charset="0"/>
            </a:endParaRPr>
          </a:p>
          <a:p>
            <a:pPr algn="just">
              <a:spcAft>
                <a:spcPts val="600"/>
              </a:spcAft>
              <a:buFont typeface="Wingdings" panose="05000000000000000000" pitchFamily="2" charset="2"/>
              <a:buChar char="Ø"/>
            </a:pPr>
            <a:r>
              <a:rPr lang="fr-FR" sz="2200" dirty="0" smtClean="0">
                <a:latin typeface="Open Sans" panose="020B0604020202020204" charset="0"/>
                <a:ea typeface="Open Sans" panose="020B0604020202020204" charset="0"/>
                <a:cs typeface="Open Sans" panose="020B0604020202020204" charset="0"/>
              </a:rPr>
              <a:t>École B. Pascal à Nevers depuis </a:t>
            </a:r>
            <a:r>
              <a:rPr lang="fr-FR" sz="2200" dirty="0">
                <a:latin typeface="Open Sans" panose="020B0604020202020204" charset="0"/>
                <a:ea typeface="Open Sans" panose="020B0604020202020204" charset="0"/>
                <a:cs typeface="Open Sans" panose="020B0604020202020204" charset="0"/>
              </a:rPr>
              <a:t>septembre </a:t>
            </a:r>
            <a:r>
              <a:rPr lang="fr-FR" sz="2200" dirty="0" smtClean="0">
                <a:latin typeface="Open Sans" panose="020B0604020202020204" charset="0"/>
                <a:ea typeface="Open Sans" panose="020B0604020202020204" charset="0"/>
                <a:cs typeface="Open Sans" panose="020B0604020202020204" charset="0"/>
              </a:rPr>
              <a:t>2021 </a:t>
            </a:r>
            <a:r>
              <a:rPr lang="fr-FR" sz="2200" i="1" dirty="0">
                <a:latin typeface="Open Sans" panose="020B0604020202020204" charset="0"/>
                <a:ea typeface="Open Sans" panose="020B0604020202020204" charset="0"/>
                <a:cs typeface="Open Sans" panose="020B0604020202020204" charset="0"/>
              </a:rPr>
              <a:t>// ADAPEI </a:t>
            </a:r>
            <a:r>
              <a:rPr lang="fr-FR" sz="2200" i="1" dirty="0" smtClean="0">
                <a:latin typeface="Open Sans" panose="020B0604020202020204" charset="0"/>
                <a:ea typeface="Open Sans" panose="020B0604020202020204" charset="0"/>
                <a:cs typeface="Open Sans" panose="020B0604020202020204" charset="0"/>
              </a:rPr>
              <a:t>58</a:t>
            </a:r>
          </a:p>
          <a:p>
            <a:pPr algn="just">
              <a:spcAft>
                <a:spcPts val="600"/>
              </a:spcAft>
              <a:buFont typeface="Wingdings" panose="05000000000000000000" pitchFamily="2" charset="2"/>
              <a:buChar char="Ø"/>
            </a:pPr>
            <a:endParaRPr lang="fr-FR" sz="2200" i="1" dirty="0">
              <a:latin typeface="Open Sans" panose="020B0604020202020204" charset="0"/>
              <a:ea typeface="Open Sans" panose="020B0604020202020204" charset="0"/>
              <a:cs typeface="Open Sans" panose="020B0604020202020204" charset="0"/>
            </a:endParaRPr>
          </a:p>
          <a:p>
            <a:pPr algn="just">
              <a:spcAft>
                <a:spcPts val="600"/>
              </a:spcAft>
              <a:buFont typeface="Wingdings" panose="05000000000000000000" pitchFamily="2" charset="2"/>
              <a:buChar char="Ø"/>
            </a:pPr>
            <a:r>
              <a:rPr lang="fr-FR" sz="2200" i="1" dirty="0" smtClean="0">
                <a:latin typeface="Open Sans" panose="020B0604020202020204" charset="0"/>
                <a:ea typeface="Open Sans" panose="020B0604020202020204" charset="0"/>
                <a:cs typeface="Open Sans" panose="020B0604020202020204" charset="0"/>
              </a:rPr>
              <a:t>Projet d’ouverture en janvier 2024 (</a:t>
            </a:r>
            <a:r>
              <a:rPr lang="fr-FR" sz="2200" i="1" dirty="0" err="1" smtClean="0">
                <a:latin typeface="Open Sans" panose="020B0604020202020204" charset="0"/>
                <a:ea typeface="Open Sans" panose="020B0604020202020204" charset="0"/>
                <a:cs typeface="Open Sans" panose="020B0604020202020204" charset="0"/>
              </a:rPr>
              <a:t>Pougues</a:t>
            </a:r>
            <a:r>
              <a:rPr lang="fr-FR" sz="2200" i="1" dirty="0" smtClean="0">
                <a:latin typeface="Open Sans" panose="020B0604020202020204" charset="0"/>
                <a:ea typeface="Open Sans" panose="020B0604020202020204" charset="0"/>
                <a:cs typeface="Open Sans" panose="020B0604020202020204" charset="0"/>
              </a:rPr>
              <a:t> les Eaux)</a:t>
            </a:r>
            <a:endParaRPr lang="fr-FR" sz="2200" dirty="0">
              <a:latin typeface="Open Sans" panose="020B0604020202020204" charset="0"/>
              <a:ea typeface="Open Sans" panose="020B0604020202020204" charset="0"/>
              <a:cs typeface="Open Sans" panose="020B0604020202020204" charset="0"/>
            </a:endParaRPr>
          </a:p>
          <a:p>
            <a:pPr marL="0" indent="0" algn="just">
              <a:buNone/>
            </a:pPr>
            <a:endParaRPr lang="fr-FR" sz="2500" dirty="0">
              <a:latin typeface="Open Sans" panose="020B0604020202020204" charset="0"/>
              <a:ea typeface="Open Sans" panose="020B0604020202020204" charset="0"/>
              <a:cs typeface="Open Sans" panose="020B0604020202020204" charset="0"/>
            </a:endParaRPr>
          </a:p>
          <a:p>
            <a:pPr marL="0" indent="0" algn="just">
              <a:buFont typeface="Wingdings"/>
              <a:buNone/>
            </a:pPr>
            <a:endParaRPr lang="fr-FR" sz="2500" dirty="0" smtClean="0">
              <a:latin typeface="Open Sans" panose="020B0604020202020204" charset="0"/>
              <a:ea typeface="Open Sans" panose="020B0604020202020204" charset="0"/>
              <a:cs typeface="Open Sans" panose="020B0604020202020204" charset="0"/>
            </a:endParaRPr>
          </a:p>
          <a:p>
            <a:pPr marL="0" indent="0" algn="just">
              <a:buFont typeface="Wingdings"/>
              <a:buNone/>
            </a:pPr>
            <a:endParaRPr lang="fr-FR" sz="2500" dirty="0" smtClean="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131394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5" name="ZoneTexte 4"/>
          <p:cNvSpPr txBox="1"/>
          <p:nvPr/>
        </p:nvSpPr>
        <p:spPr>
          <a:xfrm>
            <a:off x="179512" y="843558"/>
            <a:ext cx="8781597" cy="346248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spcBef>
                <a:spcPts val="600"/>
              </a:spcBef>
            </a:pPr>
            <a:r>
              <a:rPr lang="fr-FR" sz="1400" b="1" dirty="0" err="1">
                <a:solidFill>
                  <a:schemeClr val="tx1"/>
                </a:solidFill>
              </a:rPr>
              <a:t>Arc-en</a:t>
            </a:r>
            <a:r>
              <a:rPr lang="fr-FR" sz="1400" b="1" dirty="0">
                <a:solidFill>
                  <a:schemeClr val="tx1"/>
                </a:solidFill>
              </a:rPr>
              <a:t> Ciel </a:t>
            </a:r>
            <a:r>
              <a:rPr lang="fr-FR" sz="1400" dirty="0">
                <a:solidFill>
                  <a:schemeClr val="tx1"/>
                </a:solidFill>
              </a:rPr>
              <a:t>(</a:t>
            </a:r>
            <a:r>
              <a:rPr lang="fr-FR" sz="1400" i="1" dirty="0">
                <a:solidFill>
                  <a:schemeClr val="tx1"/>
                </a:solidFill>
              </a:rPr>
              <a:t>IME de </a:t>
            </a:r>
            <a:r>
              <a:rPr lang="fr-FR" sz="1400" i="1" dirty="0" err="1">
                <a:solidFill>
                  <a:schemeClr val="tx1"/>
                </a:solidFill>
              </a:rPr>
              <a:t>Marzy</a:t>
            </a:r>
            <a:r>
              <a:rPr lang="fr-FR" sz="1400" dirty="0">
                <a:solidFill>
                  <a:schemeClr val="tx1"/>
                </a:solidFill>
              </a:rPr>
              <a:t>) : </a:t>
            </a:r>
            <a:r>
              <a:rPr lang="fr-FR" sz="1400" b="1" dirty="0">
                <a:solidFill>
                  <a:schemeClr val="tx1"/>
                </a:solidFill>
              </a:rPr>
              <a:t>DI</a:t>
            </a:r>
            <a:r>
              <a:rPr lang="fr-FR" sz="1400" dirty="0">
                <a:solidFill>
                  <a:schemeClr val="tx1"/>
                </a:solidFill>
              </a:rPr>
              <a:t> – 3/4 de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err="1">
                <a:solidFill>
                  <a:schemeClr val="tx1"/>
                </a:solidFill>
              </a:rPr>
              <a:t>Chrysaligue</a:t>
            </a:r>
            <a:r>
              <a:rPr lang="fr-FR" sz="1400" dirty="0">
                <a:solidFill>
                  <a:schemeClr val="tx1"/>
                </a:solidFill>
              </a:rPr>
              <a:t> (</a:t>
            </a:r>
            <a:r>
              <a:rPr lang="fr-FR" sz="1400" i="1" dirty="0">
                <a:solidFill>
                  <a:schemeClr val="tx1"/>
                </a:solidFill>
              </a:rPr>
              <a:t>IME de Varennes-Vauzelles – antennes à Château-Chinon et à Decize</a:t>
            </a:r>
            <a:r>
              <a:rPr lang="fr-FR" sz="1400" dirty="0">
                <a:solidFill>
                  <a:schemeClr val="tx1"/>
                </a:solidFill>
              </a:rPr>
              <a:t>) : </a:t>
            </a:r>
            <a:r>
              <a:rPr lang="fr-FR" sz="1400" b="1" dirty="0">
                <a:solidFill>
                  <a:schemeClr val="tx1"/>
                </a:solidFill>
              </a:rPr>
              <a:t>DI</a:t>
            </a:r>
            <a:r>
              <a:rPr lang="fr-FR" sz="1400" dirty="0">
                <a:solidFill>
                  <a:schemeClr val="tx1"/>
                </a:solidFill>
              </a:rPr>
              <a:t> et </a:t>
            </a:r>
            <a:r>
              <a:rPr lang="fr-FR" sz="1400" b="1" dirty="0">
                <a:solidFill>
                  <a:schemeClr val="tx1"/>
                </a:solidFill>
              </a:rPr>
              <a:t>TSA </a:t>
            </a:r>
            <a:r>
              <a:rPr lang="fr-FR" sz="1400" dirty="0">
                <a:solidFill>
                  <a:schemeClr val="tx1"/>
                </a:solidFill>
              </a:rPr>
              <a:t>avec déficience intellectuelle associée – </a:t>
            </a:r>
            <a:r>
              <a:rPr lang="fr-FR" sz="1400" dirty="0" smtClean="0">
                <a:solidFill>
                  <a:schemeClr val="tx1"/>
                </a:solidFill>
              </a:rPr>
              <a:t>0,5 </a:t>
            </a:r>
            <a:r>
              <a:rPr lang="fr-FR" sz="1400" dirty="0">
                <a:solidFill>
                  <a:schemeClr val="tx1"/>
                </a:solidFill>
              </a:rPr>
              <a:t>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Des </a:t>
            </a:r>
            <a:r>
              <a:rPr lang="fr-FR" sz="1400" b="1" dirty="0" err="1">
                <a:solidFill>
                  <a:schemeClr val="tx1"/>
                </a:solidFill>
              </a:rPr>
              <a:t>Bertranges</a:t>
            </a:r>
            <a:r>
              <a:rPr lang="fr-FR" sz="1400" dirty="0">
                <a:solidFill>
                  <a:schemeClr val="tx1"/>
                </a:solidFill>
              </a:rPr>
              <a:t> (</a:t>
            </a:r>
            <a:r>
              <a:rPr lang="fr-FR" sz="1400" i="1" dirty="0">
                <a:solidFill>
                  <a:schemeClr val="tx1"/>
                </a:solidFill>
              </a:rPr>
              <a:t>IME de </a:t>
            </a:r>
            <a:r>
              <a:rPr lang="fr-FR" sz="1400" i="1" dirty="0" err="1">
                <a:solidFill>
                  <a:schemeClr val="tx1"/>
                </a:solidFill>
              </a:rPr>
              <a:t>Mesves</a:t>
            </a:r>
            <a:r>
              <a:rPr lang="fr-FR" sz="1400" i="1" dirty="0">
                <a:solidFill>
                  <a:schemeClr val="tx1"/>
                </a:solidFill>
              </a:rPr>
              <a:t> sur Loire – antennes à La Charité sur Loire et à Cosne sur Loire</a:t>
            </a:r>
            <a:r>
              <a:rPr lang="fr-FR" sz="1400" dirty="0">
                <a:solidFill>
                  <a:schemeClr val="tx1"/>
                </a:solidFill>
              </a:rPr>
              <a:t>) : </a:t>
            </a:r>
            <a:r>
              <a:rPr lang="fr-FR" sz="1400" b="1" dirty="0">
                <a:solidFill>
                  <a:schemeClr val="tx1"/>
                </a:solidFill>
              </a:rPr>
              <a:t>DI</a:t>
            </a:r>
            <a:r>
              <a:rPr lang="fr-FR" sz="1400" dirty="0">
                <a:solidFill>
                  <a:schemeClr val="tx1"/>
                </a:solidFill>
              </a:rPr>
              <a:t> – pas de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Horizon 58 </a:t>
            </a:r>
            <a:r>
              <a:rPr lang="fr-FR" sz="1400" b="1" dirty="0" smtClean="0">
                <a:solidFill>
                  <a:schemeClr val="tx1"/>
                </a:solidFill>
              </a:rPr>
              <a:t>et SESSAD du Nivernais </a:t>
            </a:r>
            <a:r>
              <a:rPr lang="fr-FR" sz="1400" dirty="0" smtClean="0">
                <a:solidFill>
                  <a:schemeClr val="tx1"/>
                </a:solidFill>
              </a:rPr>
              <a:t>(</a:t>
            </a:r>
            <a:r>
              <a:rPr lang="fr-FR" sz="1400" i="1" dirty="0" smtClean="0">
                <a:solidFill>
                  <a:schemeClr val="tx1"/>
                </a:solidFill>
              </a:rPr>
              <a:t>IME </a:t>
            </a:r>
            <a:r>
              <a:rPr lang="fr-FR" sz="1400" i="1" dirty="0">
                <a:solidFill>
                  <a:schemeClr val="tx1"/>
                </a:solidFill>
              </a:rPr>
              <a:t>de </a:t>
            </a:r>
            <a:r>
              <a:rPr lang="fr-FR" sz="1400" i="1" dirty="0" smtClean="0">
                <a:solidFill>
                  <a:schemeClr val="tx1"/>
                </a:solidFill>
              </a:rPr>
              <a:t>Clamecy/CME d’</a:t>
            </a:r>
            <a:r>
              <a:rPr lang="fr-FR" sz="1400" i="1" dirty="0" err="1" smtClean="0">
                <a:solidFill>
                  <a:schemeClr val="tx1"/>
                </a:solidFill>
              </a:rPr>
              <a:t>Urzy</a:t>
            </a:r>
            <a:r>
              <a:rPr lang="fr-FR" sz="1400" i="1" dirty="0" smtClean="0">
                <a:solidFill>
                  <a:schemeClr val="tx1"/>
                </a:solidFill>
              </a:rPr>
              <a:t>)</a:t>
            </a:r>
            <a:r>
              <a:rPr lang="fr-FR" sz="1400" dirty="0" smtClean="0">
                <a:solidFill>
                  <a:schemeClr val="tx1"/>
                </a:solidFill>
              </a:rPr>
              <a:t> </a:t>
            </a:r>
            <a:r>
              <a:rPr lang="fr-FR" sz="1400" dirty="0">
                <a:solidFill>
                  <a:schemeClr val="tx1"/>
                </a:solidFill>
              </a:rPr>
              <a:t>: </a:t>
            </a:r>
            <a:r>
              <a:rPr lang="fr-FR" sz="1400" b="1" dirty="0">
                <a:solidFill>
                  <a:schemeClr val="tx1"/>
                </a:solidFill>
              </a:rPr>
              <a:t>TND</a:t>
            </a:r>
            <a:r>
              <a:rPr lang="fr-FR" sz="1400" dirty="0">
                <a:solidFill>
                  <a:schemeClr val="tx1"/>
                </a:solidFill>
              </a:rPr>
              <a:t> </a:t>
            </a:r>
            <a:r>
              <a:rPr lang="fr-FR" sz="1400" dirty="0" smtClean="0">
                <a:solidFill>
                  <a:schemeClr val="tx1"/>
                </a:solidFill>
              </a:rPr>
              <a:t>et </a:t>
            </a:r>
            <a:r>
              <a:rPr lang="fr-FR" sz="1400" b="1" dirty="0" smtClean="0">
                <a:solidFill>
                  <a:schemeClr val="tx1"/>
                </a:solidFill>
              </a:rPr>
              <a:t>TFM</a:t>
            </a:r>
            <a:r>
              <a:rPr lang="fr-FR" sz="1400" dirty="0" smtClean="0">
                <a:solidFill>
                  <a:schemeClr val="tx1"/>
                </a:solidFill>
              </a:rPr>
              <a:t> – </a:t>
            </a:r>
            <a:r>
              <a:rPr lang="fr-FR" sz="1400" dirty="0">
                <a:solidFill>
                  <a:schemeClr val="tx1"/>
                </a:solidFill>
              </a:rPr>
              <a:t>2 postes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smtClean="0">
                <a:solidFill>
                  <a:schemeClr val="tx1"/>
                </a:solidFill>
              </a:rPr>
              <a:t>Val </a:t>
            </a:r>
            <a:r>
              <a:rPr lang="fr-FR" sz="1400" b="1" dirty="0">
                <a:solidFill>
                  <a:schemeClr val="tx1"/>
                </a:solidFill>
              </a:rPr>
              <a:t>de Loire </a:t>
            </a:r>
            <a:r>
              <a:rPr lang="fr-FR" sz="1400" dirty="0" smtClean="0">
                <a:solidFill>
                  <a:schemeClr val="tx1"/>
                </a:solidFill>
              </a:rPr>
              <a:t>(</a:t>
            </a:r>
            <a:r>
              <a:rPr lang="fr-FR" sz="1400" i="1" dirty="0" smtClean="0">
                <a:solidFill>
                  <a:schemeClr val="tx1"/>
                </a:solidFill>
              </a:rPr>
              <a:t>DITEP </a:t>
            </a:r>
            <a:r>
              <a:rPr lang="fr-FR" sz="1400" i="1" dirty="0">
                <a:solidFill>
                  <a:schemeClr val="tx1"/>
                </a:solidFill>
              </a:rPr>
              <a:t>de Cosne sur Loire – antenne à Varennes-Vauzelles</a:t>
            </a:r>
            <a:r>
              <a:rPr lang="fr-FR" sz="1400" dirty="0">
                <a:solidFill>
                  <a:schemeClr val="tx1"/>
                </a:solidFill>
              </a:rPr>
              <a:t>) : </a:t>
            </a:r>
            <a:r>
              <a:rPr lang="fr-FR" sz="1400" b="1" dirty="0">
                <a:solidFill>
                  <a:schemeClr val="tx1"/>
                </a:solidFill>
              </a:rPr>
              <a:t>TCC</a:t>
            </a:r>
            <a:r>
              <a:rPr lang="fr-FR" sz="1400" dirty="0">
                <a:solidFill>
                  <a:schemeClr val="tx1"/>
                </a:solidFill>
              </a:rPr>
              <a:t> – ½ 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smtClean="0">
                <a:solidFill>
                  <a:schemeClr val="tx1"/>
                </a:solidFill>
              </a:rPr>
              <a:t>Voir Ensemble</a:t>
            </a:r>
            <a:r>
              <a:rPr lang="fr-FR" sz="1400" dirty="0" smtClean="0">
                <a:solidFill>
                  <a:schemeClr val="tx1"/>
                </a:solidFill>
              </a:rPr>
              <a:t> </a:t>
            </a:r>
            <a:r>
              <a:rPr lang="fr-FR" sz="1400" dirty="0">
                <a:solidFill>
                  <a:schemeClr val="tx1"/>
                </a:solidFill>
              </a:rPr>
              <a:t>(</a:t>
            </a:r>
            <a:r>
              <a:rPr lang="fr-FR" sz="1400" i="1" dirty="0">
                <a:solidFill>
                  <a:schemeClr val="tx1"/>
                </a:solidFill>
              </a:rPr>
              <a:t>IME Les Charmettes  d’Yzeure</a:t>
            </a:r>
            <a:r>
              <a:rPr lang="fr-FR" sz="1400" dirty="0">
                <a:solidFill>
                  <a:schemeClr val="tx1"/>
                </a:solidFill>
              </a:rPr>
              <a:t>) : </a:t>
            </a:r>
            <a:r>
              <a:rPr lang="fr-FR" sz="1400" b="1" dirty="0">
                <a:solidFill>
                  <a:schemeClr val="tx1"/>
                </a:solidFill>
              </a:rPr>
              <a:t>TFV</a:t>
            </a:r>
            <a:r>
              <a:rPr lang="fr-FR" sz="1400" dirty="0">
                <a:solidFill>
                  <a:schemeClr val="tx1"/>
                </a:solidFill>
              </a:rPr>
              <a:t> - </a:t>
            </a:r>
            <a:r>
              <a:rPr lang="fr-FR" sz="1400" dirty="0" smtClean="0">
                <a:solidFill>
                  <a:schemeClr val="tx1"/>
                </a:solidFill>
              </a:rPr>
              <a:t>1 </a:t>
            </a:r>
            <a:r>
              <a:rPr lang="fr-FR" sz="1400" dirty="0">
                <a:solidFill>
                  <a:schemeClr val="tx1"/>
                </a:solidFill>
              </a:rPr>
              <a:t>poste </a:t>
            </a:r>
            <a:r>
              <a:rPr lang="fr-FR" sz="1400" dirty="0" err="1">
                <a:solidFill>
                  <a:schemeClr val="tx1"/>
                </a:solidFill>
              </a:rPr>
              <a:t>d’ens</a:t>
            </a:r>
            <a:r>
              <a:rPr lang="fr-FR" sz="1400" dirty="0">
                <a:solidFill>
                  <a:schemeClr val="tx1"/>
                </a:solidFill>
              </a:rPr>
              <a:t>. spé</a:t>
            </a:r>
          </a:p>
          <a:p>
            <a:pPr>
              <a:lnSpc>
                <a:spcPct val="150000"/>
              </a:lnSpc>
              <a:spcBef>
                <a:spcPts val="600"/>
              </a:spcBef>
            </a:pPr>
            <a:r>
              <a:rPr lang="fr-FR" sz="1400" b="1" dirty="0">
                <a:solidFill>
                  <a:schemeClr val="tx1"/>
                </a:solidFill>
              </a:rPr>
              <a:t>Le Fil d’Ariane </a:t>
            </a:r>
            <a:r>
              <a:rPr lang="fr-FR" sz="1400" dirty="0">
                <a:solidFill>
                  <a:schemeClr val="tx1"/>
                </a:solidFill>
              </a:rPr>
              <a:t>(</a:t>
            </a:r>
            <a:r>
              <a:rPr lang="fr-FR" sz="1400" i="1" dirty="0">
                <a:solidFill>
                  <a:schemeClr val="tx1"/>
                </a:solidFill>
              </a:rPr>
              <a:t>CAMSP, CMPP</a:t>
            </a:r>
            <a:r>
              <a:rPr lang="fr-FR" sz="1400" dirty="0">
                <a:solidFill>
                  <a:schemeClr val="tx1"/>
                </a:solidFill>
              </a:rPr>
              <a:t>) : </a:t>
            </a:r>
            <a:r>
              <a:rPr lang="fr-FR" sz="1400" b="1" dirty="0" smtClean="0">
                <a:solidFill>
                  <a:schemeClr val="tx1"/>
                </a:solidFill>
              </a:rPr>
              <a:t>TND</a:t>
            </a:r>
            <a:r>
              <a:rPr lang="fr-FR" sz="1400" dirty="0" smtClean="0">
                <a:solidFill>
                  <a:schemeClr val="tx1"/>
                </a:solidFill>
              </a:rPr>
              <a:t> (</a:t>
            </a:r>
            <a:r>
              <a:rPr lang="fr-FR" sz="1400" b="1" dirty="0" smtClean="0">
                <a:solidFill>
                  <a:schemeClr val="tx1"/>
                </a:solidFill>
              </a:rPr>
              <a:t>TFA</a:t>
            </a:r>
            <a:r>
              <a:rPr lang="fr-FR" sz="1400" b="1" dirty="0">
                <a:solidFill>
                  <a:schemeClr val="tx1"/>
                </a:solidFill>
              </a:rPr>
              <a:t>, TSLA et </a:t>
            </a:r>
            <a:r>
              <a:rPr lang="fr-FR" sz="1400" b="1" dirty="0" smtClean="0">
                <a:solidFill>
                  <a:schemeClr val="tx1"/>
                </a:solidFill>
              </a:rPr>
              <a:t>TSA)</a:t>
            </a:r>
            <a:r>
              <a:rPr lang="fr-FR" sz="1400" dirty="0" smtClean="0">
                <a:solidFill>
                  <a:schemeClr val="tx1"/>
                </a:solidFill>
              </a:rPr>
              <a:t> </a:t>
            </a:r>
            <a:r>
              <a:rPr lang="fr-FR" sz="1400" dirty="0">
                <a:solidFill>
                  <a:schemeClr val="tx1"/>
                </a:solidFill>
              </a:rPr>
              <a:t>– 1,5 poste </a:t>
            </a:r>
            <a:r>
              <a:rPr lang="fr-FR" sz="1400" dirty="0" err="1">
                <a:solidFill>
                  <a:schemeClr val="tx1"/>
                </a:solidFill>
              </a:rPr>
              <a:t>d’ens</a:t>
            </a:r>
            <a:r>
              <a:rPr lang="fr-FR" sz="1400" dirty="0">
                <a:solidFill>
                  <a:schemeClr val="tx1"/>
                </a:solidFill>
              </a:rPr>
              <a:t>. spé</a:t>
            </a:r>
          </a:p>
        </p:txBody>
      </p:sp>
      <p:sp>
        <p:nvSpPr>
          <p:cNvPr id="7" name="Titre 1">
            <a:extLst>
              <a:ext uri="{FF2B5EF4-FFF2-40B4-BE49-F238E27FC236}">
                <a16:creationId xmlns:a16="http://schemas.microsoft.com/office/drawing/2014/main" id="{EB5301E4-542A-42B3-BB22-33EE1D98C4FC}"/>
              </a:ext>
            </a:extLst>
          </p:cNvPr>
          <p:cNvSpPr txBox="1">
            <a:spLocks/>
          </p:cNvSpPr>
          <p:nvPr/>
        </p:nvSpPr>
        <p:spPr bwMode="gray">
          <a:xfrm>
            <a:off x="2286000" y="51470"/>
            <a:ext cx="6750496"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Les Services d’Éducation Spéciale et de Soins À Domicile</a:t>
            </a:r>
            <a:br>
              <a:rPr lang="fr-FR" sz="2000" dirty="0" smtClean="0">
                <a:solidFill>
                  <a:srgbClr val="7030A0"/>
                </a:solidFill>
                <a:latin typeface="Calibri" panose="020F0502020204030204" pitchFamily="34" charset="0"/>
                <a:cs typeface="Calibri" panose="020F0502020204030204" pitchFamily="34" charset="0"/>
              </a:rPr>
            </a:br>
            <a:r>
              <a:rPr lang="fr-FR" sz="2000" dirty="0" smtClean="0">
                <a:solidFill>
                  <a:srgbClr val="7030A0"/>
                </a:solidFill>
                <a:latin typeface="Calibri" panose="020F0502020204030204" pitchFamily="34" charset="0"/>
                <a:cs typeface="Calibri" panose="020F0502020204030204" pitchFamily="34" charset="0"/>
              </a:rPr>
              <a:t/>
            </a:r>
            <a:br>
              <a:rPr lang="fr-FR" sz="2000" dirty="0" smtClean="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1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Réseaux d’ Aides Spécialisées aux </a:t>
            </a:r>
            <a:r>
              <a:rPr lang="fr-FR" sz="2000" dirty="0" smtClean="0">
                <a:solidFill>
                  <a:srgbClr val="7030A0"/>
                </a:solidFill>
                <a:latin typeface="Calibri" panose="020F0502020204030204" pitchFamily="34" charset="0"/>
                <a:cs typeface="Calibri" panose="020F0502020204030204" pitchFamily="34" charset="0"/>
              </a:rPr>
              <a:t>Élèves </a:t>
            </a:r>
            <a:r>
              <a:rPr lang="fr-FR" sz="2000" dirty="0">
                <a:solidFill>
                  <a:srgbClr val="7030A0"/>
                </a:solidFill>
                <a:latin typeface="Calibri" panose="020F0502020204030204" pitchFamily="34" charset="0"/>
                <a:cs typeface="Calibri" panose="020F0502020204030204" pitchFamily="34" charset="0"/>
              </a:rPr>
              <a:t>en Difficulté</a:t>
            </a:r>
          </a:p>
        </p:txBody>
      </p:sp>
      <p:sp>
        <p:nvSpPr>
          <p:cNvPr id="3" name="Rectangle 2"/>
          <p:cNvSpPr/>
          <p:nvPr/>
        </p:nvSpPr>
        <p:spPr>
          <a:xfrm>
            <a:off x="1763688" y="483518"/>
            <a:ext cx="5670376" cy="461665"/>
          </a:xfrm>
          <a:prstGeom prst="rect">
            <a:avLst/>
          </a:prstGeom>
        </p:spPr>
        <p:txBody>
          <a:bodyPr wrap="square">
            <a:spAutoFit/>
          </a:bodyPr>
          <a:lstStyle/>
          <a:p>
            <a:pPr algn="ctr"/>
            <a:r>
              <a:rPr lang="fr-FR" sz="1200" dirty="0"/>
              <a:t>Circulaire n°2014-107 du 18-8-2014</a:t>
            </a:r>
          </a:p>
          <a:p>
            <a:pPr algn="ctr"/>
            <a:r>
              <a:rPr lang="fr-FR" sz="1200" dirty="0"/>
              <a:t>https://www.education.gouv.fr/bo/14/Hebdo31/MENE1418316C.htm</a:t>
            </a:r>
          </a:p>
        </p:txBody>
      </p:sp>
      <p:sp>
        <p:nvSpPr>
          <p:cNvPr id="8" name="ZoneTexte 7"/>
          <p:cNvSpPr txBox="1"/>
          <p:nvPr/>
        </p:nvSpPr>
        <p:spPr>
          <a:xfrm>
            <a:off x="4355976" y="1635646"/>
            <a:ext cx="4432159"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200" b="1" u="sng" dirty="0"/>
              <a:t>Elèves concernés</a:t>
            </a:r>
            <a:r>
              <a:rPr lang="fr-FR" sz="1200" dirty="0"/>
              <a:t> :</a:t>
            </a:r>
          </a:p>
          <a:p>
            <a:pPr marL="285750" indent="-285750" algn="just">
              <a:buFontTx/>
              <a:buChar char="-"/>
            </a:pPr>
            <a:r>
              <a:rPr lang="fr-FR" sz="1200" dirty="0"/>
              <a:t>Dès l’école maternelle, certains élèves attirent l’attention des enseignants car leurs attitudes, leurs réponses aux consignes et leur adaptation à la vie collective révèlent des difficultés susceptibles de nuire à leur avenir scolaire. </a:t>
            </a:r>
          </a:p>
          <a:p>
            <a:pPr marL="285750" indent="-285750" algn="just">
              <a:buFontTx/>
              <a:buChar char="-"/>
            </a:pPr>
            <a:r>
              <a:rPr lang="fr-FR" sz="1200" dirty="0"/>
              <a:t>À l’école élémentaire, des élèves ne parviennent pas à répondre aux attendus des programmes.</a:t>
            </a:r>
          </a:p>
          <a:p>
            <a:pPr algn="just"/>
            <a:endParaRPr lang="fr-FR" sz="1200" dirty="0"/>
          </a:p>
          <a:p>
            <a:pPr algn="just"/>
            <a:r>
              <a:rPr lang="fr-FR" sz="1200" dirty="0"/>
              <a:t>Les situations sont étudiées en CMC à partir des fiches DIR, puis en synthèse RASED. Les priorités sont déterminées par l’IEN de circonscription.</a:t>
            </a:r>
          </a:p>
        </p:txBody>
      </p:sp>
      <p:sp>
        <p:nvSpPr>
          <p:cNvPr id="9" name="ZoneTexte 8"/>
          <p:cNvSpPr txBox="1"/>
          <p:nvPr/>
        </p:nvSpPr>
        <p:spPr>
          <a:xfrm>
            <a:off x="323528" y="3759304"/>
            <a:ext cx="363890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dirty="0"/>
              <a:t>Dispositif piloté par l’IEN de circonscription</a:t>
            </a:r>
          </a:p>
        </p:txBody>
      </p:sp>
      <p:sp>
        <p:nvSpPr>
          <p:cNvPr id="10" name="ZoneTexte 9"/>
          <p:cNvSpPr txBox="1"/>
          <p:nvPr/>
        </p:nvSpPr>
        <p:spPr>
          <a:xfrm>
            <a:off x="251519" y="1419622"/>
            <a:ext cx="371091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200" dirty="0"/>
              <a:t>Le RASED est un dispositif du 1</a:t>
            </a:r>
            <a:r>
              <a:rPr lang="fr-FR" sz="1200" baseline="30000" dirty="0"/>
              <a:t>er</a:t>
            </a:r>
            <a:r>
              <a:rPr lang="fr-FR" sz="1200" dirty="0"/>
              <a:t> degré, d’aides aux élèves en grande difficulté.</a:t>
            </a:r>
          </a:p>
          <a:p>
            <a:pPr algn="just"/>
            <a:r>
              <a:rPr lang="fr-FR" sz="1200" dirty="0"/>
              <a:t>Par un travail spécifique complémentaire de celui des enseignants dans les classes, il permet d’apporter en équipe une meilleure réponse aux difficultés d’apprentissage et d’adaptation.</a:t>
            </a:r>
          </a:p>
        </p:txBody>
      </p:sp>
      <p:grpSp>
        <p:nvGrpSpPr>
          <p:cNvPr id="2" name="Groupe 1"/>
          <p:cNvGrpSpPr/>
          <p:nvPr/>
        </p:nvGrpSpPr>
        <p:grpSpPr>
          <a:xfrm>
            <a:off x="251519" y="1420811"/>
            <a:ext cx="3710918" cy="2620155"/>
            <a:chOff x="251519" y="1420811"/>
            <a:chExt cx="3710918" cy="2620155"/>
          </a:xfrm>
        </p:grpSpPr>
        <p:sp>
          <p:nvSpPr>
            <p:cNvPr id="14" name="ZoneTexte 13"/>
            <p:cNvSpPr txBox="1"/>
            <p:nvPr/>
          </p:nvSpPr>
          <p:spPr>
            <a:xfrm>
              <a:off x="323528" y="3733189"/>
              <a:ext cx="363890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dirty="0"/>
                <a:t>Dispositif piloté par l’IEN de circonscription</a:t>
              </a:r>
            </a:p>
          </p:txBody>
        </p:sp>
        <p:sp>
          <p:nvSpPr>
            <p:cNvPr id="15" name="ZoneTexte 14"/>
            <p:cNvSpPr txBox="1"/>
            <p:nvPr/>
          </p:nvSpPr>
          <p:spPr>
            <a:xfrm>
              <a:off x="251519" y="1420811"/>
              <a:ext cx="371091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200" dirty="0"/>
                <a:t>Le RASED est un dispositif du 1</a:t>
              </a:r>
              <a:r>
                <a:rPr lang="fr-FR" sz="1200" baseline="30000" dirty="0"/>
                <a:t>er</a:t>
              </a:r>
              <a:r>
                <a:rPr lang="fr-FR" sz="1200" dirty="0"/>
                <a:t> degré, d’aides aux élèves en grande difficulté.</a:t>
              </a:r>
            </a:p>
            <a:p>
              <a:pPr algn="just"/>
              <a:r>
                <a:rPr lang="fr-FR" sz="1200" dirty="0"/>
                <a:t>Par un travail spécifique complémentaire de celui des enseignants dans les classes, il permet d’apporter en équipe une meilleure réponse aux difficultés d’apprentissage et d’adaptation.</a:t>
              </a:r>
            </a:p>
          </p:txBody>
        </p:sp>
      </p:grpSp>
    </p:spTree>
    <p:extLst>
      <p:ext uri="{BB962C8B-B14F-4D97-AF65-F5344CB8AC3E}">
        <p14:creationId xmlns:p14="http://schemas.microsoft.com/office/powerpoint/2010/main" val="36966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26</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latin typeface="Calibri" panose="020F0502020204030204" pitchFamily="34" charset="0"/>
                <a:cs typeface="Calibri" panose="020F0502020204030204" pitchFamily="34" charset="0"/>
              </a:rPr>
              <a:t>Les Réseaux d’ Aides Spécialisées aux </a:t>
            </a:r>
            <a:r>
              <a:rPr lang="fr-FR" sz="2000" dirty="0" smtClean="0">
                <a:latin typeface="Calibri" panose="020F0502020204030204" pitchFamily="34" charset="0"/>
                <a:cs typeface="Calibri" panose="020F0502020204030204" pitchFamily="34" charset="0"/>
              </a:rPr>
              <a:t>Élèves </a:t>
            </a:r>
            <a:r>
              <a:rPr lang="fr-FR" sz="2000" dirty="0">
                <a:latin typeface="Calibri" panose="020F0502020204030204" pitchFamily="34" charset="0"/>
                <a:cs typeface="Calibri" panose="020F0502020204030204" pitchFamily="34" charset="0"/>
              </a:rPr>
              <a:t>en Difficulté</a:t>
            </a:r>
          </a:p>
        </p:txBody>
      </p:sp>
      <p:sp>
        <p:nvSpPr>
          <p:cNvPr id="2" name="Rectangle 1"/>
          <p:cNvSpPr/>
          <p:nvPr/>
        </p:nvSpPr>
        <p:spPr>
          <a:xfrm>
            <a:off x="3563888" y="691207"/>
            <a:ext cx="2326278" cy="369332"/>
          </a:xfrm>
          <a:prstGeom prst="rect">
            <a:avLst/>
          </a:prstGeom>
        </p:spPr>
        <p:txBody>
          <a:bodyPr wrap="none">
            <a:spAutoFit/>
          </a:bodyPr>
          <a:lstStyle/>
          <a:p>
            <a:r>
              <a:rPr lang="fr-FR" dirty="0"/>
              <a:t>Membres du RASED</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347614"/>
            <a:ext cx="5538974" cy="3231068"/>
          </a:xfrm>
          <a:prstGeom prst="rect">
            <a:avLst/>
          </a:prstGeom>
        </p:spPr>
      </p:pic>
    </p:spTree>
    <p:extLst>
      <p:ext uri="{BB962C8B-B14F-4D97-AF65-F5344CB8AC3E}">
        <p14:creationId xmlns:p14="http://schemas.microsoft.com/office/powerpoint/2010/main" val="140910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Réseaux d’ Aides Spécialisées aux Elèves en Difficulté</a:t>
            </a:r>
          </a:p>
        </p:txBody>
      </p:sp>
      <p:sp>
        <p:nvSpPr>
          <p:cNvPr id="5" name="ZoneTexte 4"/>
          <p:cNvSpPr txBox="1"/>
          <p:nvPr/>
        </p:nvSpPr>
        <p:spPr>
          <a:xfrm>
            <a:off x="323528" y="987574"/>
            <a:ext cx="8385579"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200" b="1" u="sng" dirty="0"/>
              <a:t>Missions des membres du RASED</a:t>
            </a:r>
            <a:r>
              <a:rPr lang="fr-FR" sz="1200" b="1" dirty="0"/>
              <a:t> </a:t>
            </a:r>
            <a:r>
              <a:rPr lang="fr-FR" sz="1200" dirty="0"/>
              <a:t>:</a:t>
            </a:r>
          </a:p>
          <a:p>
            <a:pPr marL="285750" indent="-285750">
              <a:buFont typeface="Arial" charset="0"/>
              <a:buChar char="•"/>
            </a:pPr>
            <a:r>
              <a:rPr lang="fr-FR" sz="1200" dirty="0"/>
              <a:t>Apporter leurs compétences aux équipes pédagogiques en les aidant à :</a:t>
            </a:r>
          </a:p>
          <a:p>
            <a:pPr marL="1200150" lvl="2" indent="-285750">
              <a:buFont typeface="Courier New" panose="02070309020205020404" pitchFamily="49" charset="0"/>
              <a:buChar char="o"/>
            </a:pPr>
            <a:r>
              <a:rPr lang="fr-FR" sz="1200" dirty="0"/>
              <a:t>Prévenir l’installation de la difficulté scolaire</a:t>
            </a:r>
          </a:p>
          <a:p>
            <a:pPr marL="1200150" lvl="2" indent="-285750">
              <a:buFont typeface="Courier New" panose="02070309020205020404" pitchFamily="49" charset="0"/>
              <a:buChar char="o"/>
            </a:pPr>
            <a:r>
              <a:rPr lang="fr-FR" sz="1200" dirty="0"/>
              <a:t>Analyser les situations</a:t>
            </a:r>
          </a:p>
          <a:p>
            <a:pPr marL="1200150" lvl="2" indent="-285750">
              <a:buFont typeface="Courier New" panose="02070309020205020404" pitchFamily="49" charset="0"/>
              <a:buChar char="o"/>
            </a:pPr>
            <a:r>
              <a:rPr lang="fr-FR" sz="1200" dirty="0"/>
              <a:t>Reconnaître et prendre en compte les besoins des élèves </a:t>
            </a:r>
          </a:p>
          <a:p>
            <a:pPr marL="1200150" lvl="2" indent="-285750">
              <a:buFont typeface="Courier New" panose="02070309020205020404" pitchFamily="49" charset="0"/>
              <a:buChar char="o"/>
            </a:pPr>
            <a:r>
              <a:rPr lang="fr-FR" sz="1200" dirty="0"/>
              <a:t>Adapter les réponses nécessaires</a:t>
            </a:r>
          </a:p>
          <a:p>
            <a:pPr marL="285750" indent="-285750">
              <a:buFont typeface="Arial" charset="0"/>
              <a:buChar char="•"/>
            </a:pPr>
            <a:r>
              <a:rPr lang="fr-FR" sz="1200" dirty="0"/>
              <a:t>Associer l’élève et sa famille dans l’aide apportée</a:t>
            </a:r>
          </a:p>
          <a:p>
            <a:pPr marL="285750" indent="-285750">
              <a:buFont typeface="Arial" charset="0"/>
              <a:buChar char="•"/>
            </a:pPr>
            <a:r>
              <a:rPr lang="fr-FR" sz="1200" dirty="0"/>
              <a:t>Participer au Pôle ressource avec l’IEN de circonscription</a:t>
            </a:r>
          </a:p>
          <a:p>
            <a:pPr marL="285750" indent="-285750">
              <a:buFont typeface="Arial" charset="0"/>
              <a:buChar char="•"/>
            </a:pPr>
            <a:r>
              <a:rPr lang="fr-FR" sz="1200" dirty="0"/>
              <a:t>Contribuer à l’élaboration des PAP, PPRE et PPS</a:t>
            </a:r>
          </a:p>
          <a:p>
            <a:pPr marL="285750" indent="-285750">
              <a:buFont typeface="Arial" charset="0"/>
              <a:buChar char="•"/>
            </a:pPr>
            <a:r>
              <a:rPr lang="fr-FR" sz="1200" dirty="0"/>
              <a:t>Etre personne ressource pour la communauté éducative, pour l’éducation inclusive</a:t>
            </a:r>
          </a:p>
        </p:txBody>
      </p:sp>
      <p:sp>
        <p:nvSpPr>
          <p:cNvPr id="6" name="ZoneTexte 5"/>
          <p:cNvSpPr txBox="1"/>
          <p:nvPr/>
        </p:nvSpPr>
        <p:spPr>
          <a:xfrm>
            <a:off x="323527" y="3106170"/>
            <a:ext cx="8385579"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100" b="1" u="sng" dirty="0"/>
              <a:t>Formes d’intervention</a:t>
            </a:r>
            <a:r>
              <a:rPr lang="fr-FR" sz="1100" b="1" dirty="0"/>
              <a:t> </a:t>
            </a:r>
            <a:r>
              <a:rPr lang="fr-FR" sz="1100" dirty="0"/>
              <a:t>:</a:t>
            </a:r>
          </a:p>
          <a:p>
            <a:pPr marL="285750" indent="-285750" algn="just">
              <a:buFontTx/>
              <a:buChar char="-"/>
            </a:pPr>
            <a:r>
              <a:rPr lang="fr-FR" sz="1100" dirty="0"/>
              <a:t>Co-intervention</a:t>
            </a:r>
          </a:p>
          <a:p>
            <a:pPr marL="285750" indent="-285750" algn="just">
              <a:buFontTx/>
              <a:buChar char="-"/>
            </a:pPr>
            <a:r>
              <a:rPr lang="fr-FR" sz="1100" dirty="0"/>
              <a:t>Aide individuelle</a:t>
            </a:r>
          </a:p>
          <a:p>
            <a:pPr marL="285750" indent="-285750" algn="just">
              <a:buFontTx/>
              <a:buChar char="-"/>
            </a:pPr>
            <a:r>
              <a:rPr lang="fr-FR" sz="1100" dirty="0"/>
              <a:t>Aide en petit groupe</a:t>
            </a:r>
          </a:p>
          <a:p>
            <a:pPr algn="just"/>
            <a:endParaRPr lang="fr-FR" sz="1100" dirty="0"/>
          </a:p>
          <a:p>
            <a:pPr algn="just"/>
            <a:r>
              <a:rPr lang="fr-FR" sz="1100" dirty="0"/>
              <a:t>Elles ont lieu pendant les heures de classe.</a:t>
            </a:r>
          </a:p>
          <a:p>
            <a:pPr algn="just"/>
            <a:endParaRPr lang="fr-FR" sz="1100" dirty="0"/>
          </a:p>
          <a:p>
            <a:pPr algn="just"/>
            <a:r>
              <a:rPr lang="fr-FR" sz="1100" b="1" dirty="0"/>
              <a:t>Les aides spécialisées peuvent intervenir à tout moment de la scolarité à l'école primaire</a:t>
            </a:r>
            <a:r>
              <a:rPr lang="fr-FR" sz="1100" dirty="0"/>
              <a:t>. </a:t>
            </a:r>
          </a:p>
        </p:txBody>
      </p:sp>
    </p:spTree>
    <p:extLst>
      <p:ext uri="{BB962C8B-B14F-4D97-AF65-F5344CB8AC3E}">
        <p14:creationId xmlns:p14="http://schemas.microsoft.com/office/powerpoint/2010/main" val="375169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Réseaux d’ Aides Spécialisées aux </a:t>
            </a:r>
            <a:r>
              <a:rPr lang="fr-FR" sz="2000" dirty="0" smtClean="0">
                <a:solidFill>
                  <a:srgbClr val="7030A0"/>
                </a:solidFill>
                <a:latin typeface="Calibri" panose="020F0502020204030204" pitchFamily="34" charset="0"/>
                <a:cs typeface="Calibri" panose="020F0502020204030204" pitchFamily="34" charset="0"/>
              </a:rPr>
              <a:t>Élèves </a:t>
            </a:r>
            <a:r>
              <a:rPr lang="fr-FR" sz="2000" dirty="0">
                <a:solidFill>
                  <a:srgbClr val="7030A0"/>
                </a:solidFill>
                <a:latin typeface="Calibri" panose="020F0502020204030204" pitchFamily="34" charset="0"/>
                <a:cs typeface="Calibri" panose="020F0502020204030204" pitchFamily="34" charset="0"/>
              </a:rPr>
              <a:t>en Difficulté</a:t>
            </a:r>
          </a:p>
        </p:txBody>
      </p:sp>
      <p:sp>
        <p:nvSpPr>
          <p:cNvPr id="3" name="Rectangle 2"/>
          <p:cNvSpPr/>
          <p:nvPr/>
        </p:nvSpPr>
        <p:spPr>
          <a:xfrm>
            <a:off x="1187624" y="317882"/>
            <a:ext cx="3621504" cy="369332"/>
          </a:xfrm>
          <a:prstGeom prst="rect">
            <a:avLst/>
          </a:prstGeom>
        </p:spPr>
        <p:txBody>
          <a:bodyPr wrap="none">
            <a:spAutoFit/>
          </a:bodyPr>
          <a:lstStyle/>
          <a:p>
            <a:pPr algn="ctr"/>
            <a:r>
              <a:rPr lang="fr-FR" b="1" dirty="0" smtClean="0"/>
              <a:t>14 </a:t>
            </a:r>
            <a:r>
              <a:rPr lang="fr-FR" b="1" dirty="0"/>
              <a:t>RASED dans le département</a:t>
            </a:r>
            <a:endParaRPr lang="fr-FR" dirty="0">
              <a:solidFill>
                <a:schemeClr val="bg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4152773605"/>
              </p:ext>
            </p:extLst>
          </p:nvPr>
        </p:nvGraphicFramePr>
        <p:xfrm>
          <a:off x="2339752" y="820065"/>
          <a:ext cx="4074300" cy="3615723"/>
        </p:xfrm>
        <a:graphic>
          <a:graphicData uri="http://schemas.openxmlformats.org/drawingml/2006/table">
            <a:tbl>
              <a:tblPr firstRow="1" bandRow="1">
                <a:tableStyleId>{3B4B98B0-60AC-42C2-AFA5-B58CD77FA1E5}</a:tableStyleId>
              </a:tblPr>
              <a:tblGrid>
                <a:gridCol w="2042557">
                  <a:extLst>
                    <a:ext uri="{9D8B030D-6E8A-4147-A177-3AD203B41FA5}">
                      <a16:colId xmlns:a16="http://schemas.microsoft.com/office/drawing/2014/main" val="20000"/>
                    </a:ext>
                  </a:extLst>
                </a:gridCol>
                <a:gridCol w="612376">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tblGrid>
              <a:tr h="258721">
                <a:tc>
                  <a:txBody>
                    <a:bodyPr/>
                    <a:lstStyle/>
                    <a:p>
                      <a:r>
                        <a:rPr lang="fr-FR" sz="900" b="0" dirty="0"/>
                        <a:t>RASED de Château-Chinon</a:t>
                      </a:r>
                      <a:endParaRPr lang="fr-FR" sz="900" b="0" dirty="0">
                        <a:solidFill>
                          <a:schemeClr val="tx1"/>
                        </a:solidFill>
                      </a:endParaRPr>
                    </a:p>
                  </a:txBody>
                  <a:tcPr/>
                </a:tc>
                <a:tc>
                  <a:txBody>
                    <a:bodyPr/>
                    <a:lstStyle/>
                    <a:p>
                      <a:pPr algn="ctr"/>
                      <a:r>
                        <a:rPr lang="fr-FR" sz="900" b="0" dirty="0"/>
                        <a:t>1  Psy </a:t>
                      </a:r>
                      <a:endParaRPr lang="fr-FR" sz="900"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0" dirty="0"/>
                        <a:t>1 </a:t>
                      </a:r>
                      <a:r>
                        <a:rPr lang="fr-FR" sz="900" b="0" dirty="0" err="1"/>
                        <a:t>ens</a:t>
                      </a:r>
                      <a:r>
                        <a:rPr lang="fr-FR" sz="900" b="0" dirty="0"/>
                        <a:t>. spé.</a:t>
                      </a:r>
                      <a:r>
                        <a:rPr lang="fr-FR" sz="900" b="0" baseline="0" dirty="0"/>
                        <a:t> ADP</a:t>
                      </a:r>
                      <a:endParaRPr lang="fr-FR" sz="900" b="0" dirty="0">
                        <a:solidFill>
                          <a:schemeClr val="tx1"/>
                        </a:solidFill>
                      </a:endParaRPr>
                    </a:p>
                  </a:txBody>
                  <a:tcPr/>
                </a:tc>
                <a:extLst>
                  <a:ext uri="{0D108BD9-81ED-4DB2-BD59-A6C34878D82A}">
                    <a16:rowId xmlns:a16="http://schemas.microsoft.com/office/drawing/2014/main" val="10001"/>
                  </a:ext>
                </a:extLst>
              </a:tr>
              <a:tr h="258721">
                <a:tc>
                  <a:txBody>
                    <a:bodyPr/>
                    <a:lstStyle/>
                    <a:p>
                      <a:r>
                        <a:rPr lang="fr-FR" sz="900" dirty="0"/>
                        <a:t>RASED de Corbigny</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2 </a:t>
                      </a:r>
                      <a:r>
                        <a:rPr lang="fr-FR" sz="900" dirty="0" err="1"/>
                        <a:t>ens</a:t>
                      </a:r>
                      <a:r>
                        <a:rPr lang="fr-FR" sz="900" dirty="0"/>
                        <a:t>. spé.</a:t>
                      </a:r>
                      <a:r>
                        <a:rPr lang="fr-FR" sz="900" baseline="0" dirty="0"/>
                        <a:t> </a:t>
                      </a:r>
                      <a:r>
                        <a:rPr lang="fr-FR" sz="900" baseline="0" dirty="0" smtClean="0"/>
                        <a:t>ADP</a:t>
                      </a:r>
                      <a:endParaRPr lang="fr-FR" sz="900" b="1" dirty="0">
                        <a:solidFill>
                          <a:schemeClr val="tx1"/>
                        </a:solidFill>
                      </a:endParaRPr>
                    </a:p>
                  </a:txBody>
                  <a:tcPr/>
                </a:tc>
                <a:extLst>
                  <a:ext uri="{0D108BD9-81ED-4DB2-BD59-A6C34878D82A}">
                    <a16:rowId xmlns:a16="http://schemas.microsoft.com/office/drawing/2014/main" val="10002"/>
                  </a:ext>
                </a:extLst>
              </a:tr>
              <a:tr h="258721">
                <a:tc>
                  <a:txBody>
                    <a:bodyPr/>
                    <a:lstStyle/>
                    <a:p>
                      <a:r>
                        <a:rPr lang="fr-FR" sz="900" dirty="0"/>
                        <a:t>RASED de Clamecy</a:t>
                      </a:r>
                      <a:endParaRPr lang="fr-FR" sz="900" b="1" dirty="0">
                        <a:solidFill>
                          <a:schemeClr val="tx1"/>
                        </a:solidFill>
                      </a:endParaRPr>
                    </a:p>
                  </a:txBody>
                  <a:tcPr/>
                </a:tc>
                <a:tc>
                  <a:txBody>
                    <a:bodyPr/>
                    <a:lstStyle/>
                    <a:p>
                      <a:pPr algn="ctr"/>
                      <a:r>
                        <a:rPr lang="fr-FR" sz="900" dirty="0" smtClean="0"/>
                        <a:t>-</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03"/>
                  </a:ext>
                </a:extLst>
              </a:tr>
              <a:tr h="258721">
                <a:tc>
                  <a:txBody>
                    <a:bodyPr/>
                    <a:lstStyle/>
                    <a:p>
                      <a:r>
                        <a:rPr lang="fr-FR" sz="900" dirty="0"/>
                        <a:t>RASED de Cosne nord</a:t>
                      </a:r>
                      <a:endParaRPr lang="fr-FR" sz="900" b="1" dirty="0">
                        <a:solidFill>
                          <a:schemeClr val="tx1"/>
                        </a:solidFill>
                      </a:endParaRPr>
                    </a:p>
                  </a:txBody>
                  <a:tcPr/>
                </a:tc>
                <a:tc>
                  <a:txBody>
                    <a:bodyPr/>
                    <a:lstStyle/>
                    <a:p>
                      <a:pPr algn="ctr"/>
                      <a:r>
                        <a:rPr lang="fr-FR" sz="900" dirty="0" smtClean="0"/>
                        <a:t>1  Psy</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04"/>
                  </a:ext>
                </a:extLst>
              </a:tr>
              <a:tr h="2587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t>RASED de Cosne sud</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1 </a:t>
                      </a:r>
                      <a:r>
                        <a:rPr lang="fr-FR" sz="900" dirty="0" err="1" smtClean="0"/>
                        <a:t>ens</a:t>
                      </a:r>
                      <a:r>
                        <a:rPr lang="fr-FR" sz="900" dirty="0" smtClean="0"/>
                        <a:t>. spé.</a:t>
                      </a:r>
                      <a:r>
                        <a:rPr lang="fr-FR" sz="900" baseline="0" dirty="0" smtClean="0"/>
                        <a:t> ADP</a:t>
                      </a:r>
                      <a:endParaRPr lang="fr-FR" sz="900" b="1" dirty="0">
                        <a:solidFill>
                          <a:schemeClr val="tx1"/>
                        </a:solidFill>
                      </a:endParaRPr>
                    </a:p>
                  </a:txBody>
                  <a:tcPr/>
                </a:tc>
                <a:extLst>
                  <a:ext uri="{0D108BD9-81ED-4DB2-BD59-A6C34878D82A}">
                    <a16:rowId xmlns:a16="http://schemas.microsoft.com/office/drawing/2014/main" val="10005"/>
                  </a:ext>
                </a:extLst>
              </a:tr>
              <a:tr h="258721">
                <a:tc>
                  <a:txBody>
                    <a:bodyPr/>
                    <a:lstStyle/>
                    <a:p>
                      <a:r>
                        <a:rPr lang="fr-FR" sz="900" dirty="0"/>
                        <a:t>RASED de La Charité</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06"/>
                  </a:ext>
                </a:extLst>
              </a:tr>
              <a:tr h="258721">
                <a:tc>
                  <a:txBody>
                    <a:bodyPr/>
                    <a:lstStyle/>
                    <a:p>
                      <a:r>
                        <a:rPr lang="fr-FR" sz="900" dirty="0"/>
                        <a:t>RASED de Nevers est</a:t>
                      </a:r>
                      <a:endParaRPr lang="fr-FR" sz="900" b="1" dirty="0">
                        <a:solidFill>
                          <a:schemeClr val="tx1"/>
                        </a:solidFill>
                      </a:endParaRPr>
                    </a:p>
                  </a:txBody>
                  <a:tcPr/>
                </a:tc>
                <a:tc>
                  <a:txBody>
                    <a:bodyPr/>
                    <a:lstStyle/>
                    <a:p>
                      <a:pPr algn="ctr"/>
                      <a:r>
                        <a:rPr lang="fr-FR" sz="900" dirty="0" smtClean="0"/>
                        <a:t>1  Psy</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1 </a:t>
                      </a:r>
                      <a:r>
                        <a:rPr lang="fr-FR" sz="900" dirty="0" err="1" smtClean="0"/>
                        <a:t>ens</a:t>
                      </a:r>
                      <a:r>
                        <a:rPr lang="fr-FR" sz="900" dirty="0" smtClean="0"/>
                        <a:t>. spé.</a:t>
                      </a:r>
                      <a:r>
                        <a:rPr lang="fr-FR" sz="900" baseline="0" dirty="0" smtClean="0"/>
                        <a:t> ADP</a:t>
                      </a:r>
                      <a:endParaRPr lang="fr-FR" sz="900" b="1" dirty="0">
                        <a:solidFill>
                          <a:schemeClr val="tx1"/>
                        </a:solidFill>
                      </a:endParaRPr>
                    </a:p>
                  </a:txBody>
                  <a:tcPr/>
                </a:tc>
                <a:extLst>
                  <a:ext uri="{0D108BD9-81ED-4DB2-BD59-A6C34878D82A}">
                    <a16:rowId xmlns:a16="http://schemas.microsoft.com/office/drawing/2014/main" val="10007"/>
                  </a:ext>
                </a:extLst>
              </a:tr>
              <a:tr h="258721">
                <a:tc>
                  <a:txBody>
                    <a:bodyPr/>
                    <a:lstStyle/>
                    <a:p>
                      <a:r>
                        <a:rPr lang="fr-FR" sz="900" dirty="0"/>
                        <a:t>RASED de Nevers ouest</a:t>
                      </a:r>
                      <a:endParaRPr lang="fr-FR" sz="900" b="1" dirty="0"/>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1</a:t>
                      </a:r>
                      <a:r>
                        <a:rPr lang="fr-FR" sz="900" baseline="0" dirty="0" smtClean="0"/>
                        <a:t> </a:t>
                      </a:r>
                      <a:r>
                        <a:rPr lang="fr-FR" sz="900" dirty="0" err="1"/>
                        <a:t>ens</a:t>
                      </a:r>
                      <a:r>
                        <a:rPr lang="fr-FR" sz="900" dirty="0"/>
                        <a:t>. spé.</a:t>
                      </a:r>
                      <a:r>
                        <a:rPr lang="fr-FR" sz="900" baseline="0" dirty="0"/>
                        <a:t> </a:t>
                      </a:r>
                      <a:r>
                        <a:rPr lang="fr-FR" sz="900" baseline="0" dirty="0" smtClean="0"/>
                        <a:t>ADP</a:t>
                      </a:r>
                      <a:endParaRPr lang="fr-FR" sz="900" b="1" dirty="0">
                        <a:solidFill>
                          <a:schemeClr val="tx1"/>
                        </a:solidFill>
                      </a:endParaRPr>
                    </a:p>
                  </a:txBody>
                  <a:tcPr/>
                </a:tc>
                <a:extLst>
                  <a:ext uri="{0D108BD9-81ED-4DB2-BD59-A6C34878D82A}">
                    <a16:rowId xmlns:a16="http://schemas.microsoft.com/office/drawing/2014/main" val="10008"/>
                  </a:ext>
                </a:extLst>
              </a:tr>
              <a:tr h="258721">
                <a:tc>
                  <a:txBody>
                    <a:bodyPr/>
                    <a:lstStyle/>
                    <a:p>
                      <a:r>
                        <a:rPr lang="fr-FR" sz="900" dirty="0"/>
                        <a:t>RASED de Nevers centre</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09"/>
                  </a:ext>
                </a:extLst>
              </a:tr>
              <a:tr h="258721">
                <a:tc>
                  <a:txBody>
                    <a:bodyPr/>
                    <a:lstStyle/>
                    <a:p>
                      <a:r>
                        <a:rPr lang="fr-FR" sz="900" dirty="0"/>
                        <a:t>RASED</a:t>
                      </a:r>
                      <a:r>
                        <a:rPr lang="fr-FR" sz="900" baseline="0" dirty="0"/>
                        <a:t> de V. </a:t>
                      </a:r>
                      <a:r>
                        <a:rPr lang="fr-FR" sz="900" baseline="0" dirty="0" err="1"/>
                        <a:t>Vauzelles</a:t>
                      </a:r>
                      <a:endParaRPr lang="fr-FR" sz="900" b="1" dirty="0">
                        <a:solidFill>
                          <a:schemeClr val="tx1"/>
                        </a:solidFill>
                      </a:endParaRPr>
                    </a:p>
                  </a:txBody>
                  <a:tcPr/>
                </a:tc>
                <a:tc>
                  <a:txBody>
                    <a:bodyPr/>
                    <a:lstStyle/>
                    <a:p>
                      <a:pPr algn="ctr"/>
                      <a:r>
                        <a:rPr lang="fr-FR" sz="900" dirty="0" smtClean="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10"/>
                  </a:ext>
                </a:extLst>
              </a:tr>
              <a:tr h="258721">
                <a:tc>
                  <a:txBody>
                    <a:bodyPr/>
                    <a:lstStyle/>
                    <a:p>
                      <a:r>
                        <a:rPr lang="fr-FR" sz="900" dirty="0"/>
                        <a:t>RASED de Fourchambault</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smtClean="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11"/>
                  </a:ext>
                </a:extLst>
              </a:tr>
              <a:tr h="258721">
                <a:tc>
                  <a:txBody>
                    <a:bodyPr/>
                    <a:lstStyle/>
                    <a:p>
                      <a:r>
                        <a:rPr lang="fr-FR" sz="900" dirty="0"/>
                        <a:t>RASED de</a:t>
                      </a:r>
                      <a:r>
                        <a:rPr lang="fr-FR" sz="900" baseline="0" dirty="0"/>
                        <a:t> Guérigny</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12"/>
                  </a:ext>
                </a:extLst>
              </a:tr>
              <a:tr h="258721">
                <a:tc>
                  <a:txBody>
                    <a:bodyPr/>
                    <a:lstStyle/>
                    <a:p>
                      <a:r>
                        <a:rPr lang="fr-FR" sz="900" dirty="0"/>
                        <a:t>RASED de Decize</a:t>
                      </a:r>
                      <a:endParaRPr lang="fr-FR" sz="900" b="1" dirty="0">
                        <a:solidFill>
                          <a:schemeClr val="tx1"/>
                        </a:solidFill>
                      </a:endParaRPr>
                    </a:p>
                  </a:txBody>
                  <a:tcPr/>
                </a:tc>
                <a:tc>
                  <a:txBody>
                    <a:bodyPr/>
                    <a:lstStyle/>
                    <a:p>
                      <a:pPr algn="ctr"/>
                      <a:r>
                        <a:rPr lang="fr-FR" sz="900" dirty="0"/>
                        <a:t>1  Psy </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2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13"/>
                  </a:ext>
                </a:extLst>
              </a:tr>
              <a:tr h="252350">
                <a:tc>
                  <a:txBody>
                    <a:bodyPr/>
                    <a:lstStyle/>
                    <a:p>
                      <a:r>
                        <a:rPr lang="fr-FR" sz="900" dirty="0"/>
                        <a:t>RASED d’Imphy</a:t>
                      </a:r>
                      <a:endParaRPr lang="fr-FR" sz="900" b="1" dirty="0">
                        <a:solidFill>
                          <a:schemeClr val="tx1"/>
                        </a:solidFill>
                      </a:endParaRPr>
                    </a:p>
                  </a:txBody>
                  <a:tcPr/>
                </a:tc>
                <a:tc>
                  <a:txBody>
                    <a:bodyPr/>
                    <a:lstStyle/>
                    <a:p>
                      <a:pPr algn="ctr"/>
                      <a:r>
                        <a:rPr lang="fr-FR" sz="900" dirty="0" smtClean="0"/>
                        <a:t>-</a:t>
                      </a:r>
                      <a:endParaRPr lang="fr-FR" sz="9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dirty="0"/>
                        <a:t>1 </a:t>
                      </a:r>
                      <a:r>
                        <a:rPr lang="fr-FR" sz="900" dirty="0" err="1"/>
                        <a:t>ens</a:t>
                      </a:r>
                      <a:r>
                        <a:rPr lang="fr-FR" sz="900" dirty="0"/>
                        <a:t>. spé.</a:t>
                      </a:r>
                      <a:r>
                        <a:rPr lang="fr-FR" sz="900" baseline="0" dirty="0"/>
                        <a:t> ADP</a:t>
                      </a:r>
                      <a:endParaRPr lang="fr-FR" sz="900" b="1" dirty="0">
                        <a:solidFill>
                          <a:schemeClr val="tx1"/>
                        </a:solidFill>
                      </a:endParaRPr>
                    </a:p>
                  </a:txBody>
                  <a:tcPr/>
                </a:tc>
                <a:extLst>
                  <a:ext uri="{0D108BD9-81ED-4DB2-BD59-A6C34878D82A}">
                    <a16:rowId xmlns:a16="http://schemas.microsoft.com/office/drawing/2014/main" val="10014"/>
                  </a:ext>
                </a:extLst>
              </a:tr>
            </a:tbl>
          </a:graphicData>
        </a:graphic>
      </p:graphicFrame>
      <p:sp>
        <p:nvSpPr>
          <p:cNvPr id="9" name="Rectangle 8"/>
          <p:cNvSpPr/>
          <p:nvPr/>
        </p:nvSpPr>
        <p:spPr>
          <a:xfrm>
            <a:off x="6840114" y="3703464"/>
            <a:ext cx="2213992" cy="577081"/>
          </a:xfrm>
          <a:prstGeom prst="rect">
            <a:avLst/>
          </a:prstGeom>
        </p:spPr>
        <p:txBody>
          <a:bodyPr wrap="square">
            <a:spAutoFit/>
          </a:bodyPr>
          <a:lstStyle/>
          <a:p>
            <a:r>
              <a:rPr lang="fr-FR" sz="1050" dirty="0"/>
              <a:t>ADP : Aide à Dominante Pédagogique</a:t>
            </a:r>
          </a:p>
          <a:p>
            <a:endParaRPr lang="fr-FR" sz="1050" dirty="0"/>
          </a:p>
        </p:txBody>
      </p:sp>
    </p:spTree>
    <p:extLst>
      <p:ext uri="{BB962C8B-B14F-4D97-AF65-F5344CB8AC3E}">
        <p14:creationId xmlns:p14="http://schemas.microsoft.com/office/powerpoint/2010/main" val="755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29</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Sections d’ Enseignement Général et Professionnel Adapté</a:t>
            </a:r>
          </a:p>
        </p:txBody>
      </p:sp>
      <p:sp>
        <p:nvSpPr>
          <p:cNvPr id="3" name="Rectangle 2"/>
          <p:cNvSpPr/>
          <p:nvPr/>
        </p:nvSpPr>
        <p:spPr>
          <a:xfrm>
            <a:off x="1403648" y="627534"/>
            <a:ext cx="6030416" cy="461665"/>
          </a:xfrm>
          <a:prstGeom prst="rect">
            <a:avLst/>
          </a:prstGeom>
        </p:spPr>
        <p:txBody>
          <a:bodyPr wrap="square">
            <a:spAutoFit/>
          </a:bodyPr>
          <a:lstStyle/>
          <a:p>
            <a:pPr algn="ctr"/>
            <a:r>
              <a:rPr lang="fr-FR" sz="1200" dirty="0"/>
              <a:t>Circulaire n°2015-176 du 28-10-2015</a:t>
            </a:r>
          </a:p>
          <a:p>
            <a:pPr algn="ctr"/>
            <a:r>
              <a:rPr lang="fr-FR" sz="1200" dirty="0"/>
              <a:t>https://www.education.gouv.fr/bo/15/Hebdo40/MENE1525057C.htm</a:t>
            </a:r>
          </a:p>
        </p:txBody>
      </p:sp>
      <p:sp>
        <p:nvSpPr>
          <p:cNvPr id="7" name="ZoneTexte 6"/>
          <p:cNvSpPr txBox="1"/>
          <p:nvPr/>
        </p:nvSpPr>
        <p:spPr>
          <a:xfrm>
            <a:off x="395536" y="1274357"/>
            <a:ext cx="3456384" cy="20174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400" dirty="0"/>
              <a:t>La SEGPA est une structure qui, au collège, a toute sa place dans le traitement de la </a:t>
            </a:r>
            <a:r>
              <a:rPr lang="fr-FR" sz="1400" b="1" dirty="0"/>
              <a:t>grande difficulté scolaire</a:t>
            </a:r>
            <a:r>
              <a:rPr lang="fr-FR" sz="1400" dirty="0"/>
              <a:t>. Elle a pour objectif la réussite du plus grand nombre d'élèves en leur permettant de poursuivre leurs apprentissages tout en préparant leur projet professionnel, dans un contexte pédagogique stimulant. </a:t>
            </a:r>
          </a:p>
        </p:txBody>
      </p:sp>
      <p:sp>
        <p:nvSpPr>
          <p:cNvPr id="8" name="ZoneTexte 7"/>
          <p:cNvSpPr txBox="1"/>
          <p:nvPr/>
        </p:nvSpPr>
        <p:spPr>
          <a:xfrm>
            <a:off x="4139952" y="1274356"/>
            <a:ext cx="4678877"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400" b="1" u="sng" dirty="0" smtClean="0"/>
              <a:t>Élèves </a:t>
            </a:r>
            <a:r>
              <a:rPr lang="fr-FR" sz="1400" b="1" u="sng" dirty="0"/>
              <a:t>concernés</a:t>
            </a:r>
            <a:r>
              <a:rPr lang="fr-FR" sz="1400" dirty="0"/>
              <a:t> :</a:t>
            </a:r>
          </a:p>
          <a:p>
            <a:pPr algn="just"/>
            <a:r>
              <a:rPr lang="fr-FR" sz="1400" dirty="0"/>
              <a:t>La SEGPA accueille des élèves présentant des difficultés scolaires graves et persistantes auxquelles n'ont pu remédier les actions de prévention, d'aide et de soutien. Ces élèves ne maîtrisent pas toutes les compétences et connaissances définies dans le socle commun de connaissances, de compétences et de culture attendues à la fin du cycle des apprentissages fondamentaux, et présentent des lacunes importantes qui risquent d'obérer l'acquisition de celles prévues au cycle de consolidation.</a:t>
            </a:r>
          </a:p>
          <a:p>
            <a:pPr algn="just"/>
            <a:r>
              <a:rPr lang="fr-FR" sz="1400" i="1" dirty="0"/>
              <a:t>La SEGPA n'a pas vocation à accueillir des élèves au seul titre de troubles du comportement ou de difficultés directement liées à la compréhension de la langue française</a:t>
            </a:r>
            <a:r>
              <a:rPr lang="fr-FR" sz="1400" i="1" dirty="0" smtClean="0"/>
              <a:t>.</a:t>
            </a:r>
            <a:endParaRPr lang="fr-FR" sz="1400" i="1" dirty="0"/>
          </a:p>
        </p:txBody>
      </p:sp>
      <p:sp>
        <p:nvSpPr>
          <p:cNvPr id="4" name="Rectangle 3"/>
          <p:cNvSpPr/>
          <p:nvPr/>
        </p:nvSpPr>
        <p:spPr>
          <a:xfrm>
            <a:off x="427318" y="4446758"/>
            <a:ext cx="2588215" cy="253916"/>
          </a:xfrm>
          <a:prstGeom prst="rect">
            <a:avLst/>
          </a:prstGeom>
        </p:spPr>
        <p:txBody>
          <a:bodyPr wrap="square">
            <a:spAutoFit/>
          </a:bodyPr>
          <a:lstStyle/>
          <a:p>
            <a:r>
              <a:rPr lang="fr-FR" sz="1050" i="1" dirty="0">
                <a:hlinkClick r:id="rId2"/>
              </a:rPr>
              <a:t>cdoeasd58@ac-dijon.fr</a:t>
            </a:r>
            <a:r>
              <a:rPr lang="fr-FR" sz="1050" i="1" dirty="0"/>
              <a:t> (Océane Mori)</a:t>
            </a:r>
          </a:p>
        </p:txBody>
      </p:sp>
    </p:spTree>
    <p:extLst>
      <p:ext uri="{BB962C8B-B14F-4D97-AF65-F5344CB8AC3E}">
        <p14:creationId xmlns:p14="http://schemas.microsoft.com/office/powerpoint/2010/main" val="13838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549" y="921154"/>
            <a:ext cx="8460471" cy="504056"/>
          </a:xfrm>
        </p:spPr>
        <p:txBody>
          <a:bodyPr/>
          <a:lstStyle/>
          <a:p>
            <a:r>
              <a:rPr lang="fr-FR" dirty="0">
                <a:solidFill>
                  <a:srgbClr val="7030A0"/>
                </a:solidFill>
              </a:rPr>
              <a:t>Sommaire</a:t>
            </a:r>
          </a:p>
        </p:txBody>
      </p:sp>
      <p:sp>
        <p:nvSpPr>
          <p:cNvPr id="21" name="Espace réservé du pied de page 20"/>
          <p:cNvSpPr>
            <a:spLocks noGrp="1"/>
          </p:cNvSpPr>
          <p:nvPr>
            <p:ph type="ftr" sz="quarter" idx="11"/>
          </p:nvPr>
        </p:nvSpPr>
        <p:spPr/>
        <p:txBody>
          <a:bodyPr/>
          <a:lstStyle/>
          <a:p>
            <a:r>
              <a:rPr lang="fr-FR" dirty="0"/>
              <a:t>DSDEN 58 - ASH</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ZoneTexte 2">
            <a:extLst>
              <a:ext uri="{FF2B5EF4-FFF2-40B4-BE49-F238E27FC236}">
                <a16:creationId xmlns:a16="http://schemas.microsoft.com/office/drawing/2014/main" id="{2C486380-E1B1-4089-BEE3-CCE7291E9139}"/>
              </a:ext>
            </a:extLst>
          </p:cNvPr>
          <p:cNvSpPr txBox="1"/>
          <p:nvPr/>
        </p:nvSpPr>
        <p:spPr>
          <a:xfrm>
            <a:off x="1475656" y="1635646"/>
            <a:ext cx="5266866" cy="2339102"/>
          </a:xfrm>
          <a:prstGeom prst="rect">
            <a:avLst/>
          </a:prstGeom>
          <a:noFill/>
        </p:spPr>
        <p:txBody>
          <a:bodyPr wrap="square" rtlCol="0">
            <a:spAutoFit/>
          </a:bodyPr>
          <a:lstStyle/>
          <a:p>
            <a:pPr marL="342900" indent="-342900">
              <a:buFont typeface="+mj-lt"/>
              <a:buAutoNum type="arabicPeriod"/>
            </a:pPr>
            <a:r>
              <a:rPr lang="fr-FR" sz="1600" b="1" dirty="0" smtClean="0">
                <a:latin typeface="+mj-lt"/>
                <a:cs typeface="Calibri" panose="020F0502020204030204" pitchFamily="34" charset="0"/>
              </a:rPr>
              <a:t>ENSEIGNEMENT SPÉCIALISÉ</a:t>
            </a:r>
          </a:p>
          <a:p>
            <a:pPr marL="800100" lvl="1" indent="-342900">
              <a:buFont typeface="+mj-lt"/>
              <a:buAutoNum type="arabicPeriod"/>
            </a:pPr>
            <a:r>
              <a:rPr lang="fr-FR" sz="1600" dirty="0" smtClean="0">
                <a:latin typeface="+mj-lt"/>
                <a:cs typeface="Calibri" panose="020F0502020204030204" pitchFamily="34" charset="0"/>
              </a:rPr>
              <a:t>Les ULIS</a:t>
            </a:r>
          </a:p>
          <a:p>
            <a:pPr marL="800100" lvl="1" indent="-342900">
              <a:buFont typeface="+mj-lt"/>
              <a:buAutoNum type="arabicPeriod"/>
            </a:pPr>
            <a:r>
              <a:rPr lang="fr-FR" sz="1600" dirty="0" smtClean="0">
                <a:latin typeface="+mj-lt"/>
                <a:cs typeface="Calibri" panose="020F0502020204030204" pitchFamily="34" charset="0"/>
              </a:rPr>
              <a:t>Les </a:t>
            </a:r>
            <a:r>
              <a:rPr lang="fr-FR" sz="1600" dirty="0">
                <a:latin typeface="+mj-lt"/>
                <a:cs typeface="Calibri" panose="020F0502020204030204" pitchFamily="34" charset="0"/>
              </a:rPr>
              <a:t>ESMS  (IME et SESSAD)</a:t>
            </a:r>
          </a:p>
          <a:p>
            <a:pPr marL="400050" indent="-400050">
              <a:buFont typeface="+mj-lt"/>
              <a:buAutoNum type="arabicPeriod"/>
            </a:pPr>
            <a:endParaRPr lang="fr-FR" sz="1600" b="1" dirty="0" smtClean="0">
              <a:latin typeface="+mj-lt"/>
              <a:cs typeface="Calibri" panose="020F0502020204030204" pitchFamily="34" charset="0"/>
            </a:endParaRPr>
          </a:p>
          <a:p>
            <a:pPr marL="342900" indent="-342900">
              <a:buFont typeface="+mj-lt"/>
              <a:buAutoNum type="arabicPeriod"/>
            </a:pPr>
            <a:r>
              <a:rPr lang="fr-FR" sz="1600" b="1" dirty="0" smtClean="0">
                <a:latin typeface="+mj-lt"/>
                <a:cs typeface="Calibri" panose="020F0502020204030204" pitchFamily="34" charset="0"/>
              </a:rPr>
              <a:t>ENSEIGNEMENT ADAPTÉ</a:t>
            </a:r>
          </a:p>
          <a:p>
            <a:pPr marL="800100" lvl="1" indent="-342900">
              <a:buFont typeface="+mj-lt"/>
              <a:buAutoNum type="arabicPeriod"/>
            </a:pPr>
            <a:r>
              <a:rPr lang="fr-FR" sz="1600" dirty="0" smtClean="0">
                <a:latin typeface="+mj-lt"/>
                <a:cs typeface="Calibri" panose="020F0502020204030204" pitchFamily="34" charset="0"/>
              </a:rPr>
              <a:t>Les RASED</a:t>
            </a:r>
          </a:p>
          <a:p>
            <a:pPr marL="800100" lvl="1" indent="-342900">
              <a:buFont typeface="+mj-lt"/>
              <a:buAutoNum type="arabicPeriod"/>
            </a:pPr>
            <a:r>
              <a:rPr lang="fr-FR" sz="1600" dirty="0" smtClean="0">
                <a:latin typeface="+mj-lt"/>
                <a:cs typeface="Calibri" panose="020F0502020204030204" pitchFamily="34" charset="0"/>
              </a:rPr>
              <a:t>Les SEGPA</a:t>
            </a:r>
          </a:p>
          <a:p>
            <a:pPr marL="800100" lvl="1" indent="-342900">
              <a:buFont typeface="+mj-lt"/>
              <a:buAutoNum type="arabicPeriod"/>
            </a:pPr>
            <a:r>
              <a:rPr lang="fr-FR" sz="1600" dirty="0" smtClean="0">
                <a:latin typeface="+mj-lt"/>
                <a:cs typeface="Calibri" panose="020F0502020204030204" pitchFamily="34" charset="0"/>
              </a:rPr>
              <a:t>Les </a:t>
            </a:r>
            <a:r>
              <a:rPr lang="fr-FR" sz="1600" dirty="0">
                <a:latin typeface="+mj-lt"/>
                <a:cs typeface="Calibri" panose="020F0502020204030204" pitchFamily="34" charset="0"/>
              </a:rPr>
              <a:t>autres structures</a:t>
            </a:r>
          </a:p>
          <a:p>
            <a:pPr marL="342900" indent="-342900">
              <a:buFont typeface="+mj-lt"/>
              <a:buAutoNum type="arabicPeriod"/>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5437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dirty="0"/>
              <a:t>DSDEN 58 - ASH</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30</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Sections d’ Enseignement Général et Professionnel Adapté</a:t>
            </a:r>
          </a:p>
        </p:txBody>
      </p:sp>
      <p:sp>
        <p:nvSpPr>
          <p:cNvPr id="2" name="Rectangle 1"/>
          <p:cNvSpPr/>
          <p:nvPr/>
        </p:nvSpPr>
        <p:spPr>
          <a:xfrm>
            <a:off x="1043608" y="411510"/>
            <a:ext cx="7704856" cy="3816429"/>
          </a:xfrm>
          <a:prstGeom prst="rect">
            <a:avLst/>
          </a:prstGeom>
        </p:spPr>
        <p:txBody>
          <a:bodyPr wrap="square">
            <a:spAutoFit/>
          </a:bodyPr>
          <a:lstStyle/>
          <a:p>
            <a:pPr algn="just"/>
            <a:r>
              <a:rPr lang="fr-FR" sz="1100" b="1" u="sng" dirty="0"/>
              <a:t>Orientation et affectation</a:t>
            </a:r>
            <a:r>
              <a:rPr lang="fr-FR" sz="1100" b="1" dirty="0"/>
              <a:t> </a:t>
            </a:r>
            <a:r>
              <a:rPr lang="fr-FR" sz="1100" dirty="0"/>
              <a:t>:</a:t>
            </a:r>
          </a:p>
          <a:p>
            <a:pPr algn="just"/>
            <a:endParaRPr lang="fr-FR" sz="1100" dirty="0"/>
          </a:p>
          <a:p>
            <a:pPr algn="just"/>
            <a:r>
              <a:rPr lang="fr-FR" sz="1100" i="1" dirty="0">
                <a:solidFill>
                  <a:schemeClr val="tx2"/>
                </a:solidFill>
              </a:rPr>
              <a:t>Pré-orientation</a:t>
            </a:r>
          </a:p>
          <a:p>
            <a:pPr algn="just"/>
            <a:r>
              <a:rPr lang="fr-FR" sz="1100" dirty="0">
                <a:solidFill>
                  <a:schemeClr val="tx2"/>
                </a:solidFill>
              </a:rPr>
              <a:t>- Fin du CM1 : suite au constat du Conseil des Maîtres de difficultés pour un élève ne pouvant être résolues avant la fin de l'école élémentaire, </a:t>
            </a:r>
            <a:r>
              <a:rPr lang="fr-FR" sz="1100" b="1" dirty="0">
                <a:solidFill>
                  <a:schemeClr val="tx2"/>
                </a:solidFill>
              </a:rPr>
              <a:t>le directeur d'école informe les représentants légaux</a:t>
            </a:r>
            <a:r>
              <a:rPr lang="fr-FR" sz="1100" dirty="0">
                <a:solidFill>
                  <a:schemeClr val="tx2"/>
                </a:solidFill>
              </a:rPr>
              <a:t>. Il leur donne les informations utiles sur la SEGPA et, éventuellement, leur propose d’envisager une orientation vers cette structure.</a:t>
            </a:r>
          </a:p>
          <a:p>
            <a:pPr algn="just"/>
            <a:r>
              <a:rPr lang="fr-FR" sz="1100" dirty="0">
                <a:solidFill>
                  <a:schemeClr val="tx2"/>
                </a:solidFill>
              </a:rPr>
              <a:t>- Durant le CM2, </a:t>
            </a:r>
            <a:r>
              <a:rPr lang="fr-FR" sz="1100" b="1" dirty="0">
                <a:solidFill>
                  <a:schemeClr val="tx2"/>
                </a:solidFill>
              </a:rPr>
              <a:t>constitution du dossier</a:t>
            </a:r>
            <a:r>
              <a:rPr lang="fr-FR" sz="1100" dirty="0">
                <a:solidFill>
                  <a:schemeClr val="tx2"/>
                </a:solidFill>
              </a:rPr>
              <a:t> : à partir du bilan psychologique établi par le psychologue EN EDA, le Conseil des Maîtres étudie la situation de l'élève concerné. </a:t>
            </a:r>
          </a:p>
          <a:p>
            <a:pPr algn="just"/>
            <a:r>
              <a:rPr lang="fr-FR" sz="1100" dirty="0">
                <a:solidFill>
                  <a:schemeClr val="tx2"/>
                </a:solidFill>
              </a:rPr>
              <a:t>Si le CM décide de proposer une orientation vers les enseignements adaptés, les représentants légaux sont reçus pour être informés et donner leur avis sur cette proposition. Le directeur d'école transmet ensuite les éléments du dossier à l‘IEN de la circonscription. Ce dernier formule un avis à destination de la </a:t>
            </a:r>
            <a:r>
              <a:rPr lang="fr-FR" sz="1100" b="1" dirty="0">
                <a:solidFill>
                  <a:schemeClr val="tx2"/>
                </a:solidFill>
              </a:rPr>
              <a:t>Commission Départementale d‘Orientation vers les Enseignements Adaptés du Second Degré</a:t>
            </a:r>
            <a:r>
              <a:rPr lang="fr-FR" sz="1100" dirty="0">
                <a:solidFill>
                  <a:schemeClr val="tx2"/>
                </a:solidFill>
              </a:rPr>
              <a:t> (CDOEASD), qui propose la </a:t>
            </a:r>
            <a:r>
              <a:rPr lang="fr-FR" sz="1100" b="1" dirty="0">
                <a:solidFill>
                  <a:schemeClr val="tx2"/>
                </a:solidFill>
              </a:rPr>
              <a:t>pré-orientation</a:t>
            </a:r>
            <a:r>
              <a:rPr lang="fr-FR" sz="1100" dirty="0">
                <a:solidFill>
                  <a:schemeClr val="tx2"/>
                </a:solidFill>
              </a:rPr>
              <a:t>.</a:t>
            </a:r>
          </a:p>
          <a:p>
            <a:pPr algn="just"/>
            <a:r>
              <a:rPr lang="fr-FR" sz="1100" dirty="0">
                <a:solidFill>
                  <a:schemeClr val="tx2"/>
                </a:solidFill>
              </a:rPr>
              <a:t>Après accord de la famille ou des représentants légaux, l'élève est pré-orienté en SEGPA. Il est affecté, en fonction des places disponibles, dans un collège qui en dispose.</a:t>
            </a:r>
          </a:p>
          <a:p>
            <a:pPr algn="just"/>
            <a:r>
              <a:rPr lang="fr-FR" sz="1100" dirty="0">
                <a:solidFill>
                  <a:schemeClr val="tx2"/>
                </a:solidFill>
              </a:rPr>
              <a:t>En cas de refus des représentants légaux pour une pré-orientation vers les enseignements adaptés du second degré, le passage en classe de sixième ordinaire est appliqué.</a:t>
            </a:r>
          </a:p>
          <a:p>
            <a:pPr algn="just"/>
            <a:endParaRPr lang="fr-FR" sz="1100" i="1" dirty="0"/>
          </a:p>
          <a:p>
            <a:pPr algn="just"/>
            <a:r>
              <a:rPr lang="fr-FR" sz="1100" i="1" dirty="0">
                <a:solidFill>
                  <a:schemeClr val="accent2">
                    <a:lumMod val="60000"/>
                    <a:lumOff val="40000"/>
                  </a:schemeClr>
                </a:solidFill>
              </a:rPr>
              <a:t>Orientation</a:t>
            </a:r>
          </a:p>
          <a:p>
            <a:pPr algn="just"/>
            <a:r>
              <a:rPr lang="fr-FR" sz="1100" dirty="0">
                <a:solidFill>
                  <a:schemeClr val="accent2">
                    <a:lumMod val="60000"/>
                    <a:lumOff val="40000"/>
                  </a:schemeClr>
                </a:solidFill>
              </a:rPr>
              <a:t>Le dossier constitué en classe de CM2 est complété par les travaux et les bulletins scolaires de l'élève, et peut être enrichi de nouveaux éléments établis par le psychologue EN EDO. Il est à nouveau soumis à la CDOEASD.</a:t>
            </a:r>
          </a:p>
          <a:p>
            <a:pPr algn="just"/>
            <a:r>
              <a:rPr lang="fr-FR" sz="1100" i="1" dirty="0">
                <a:solidFill>
                  <a:schemeClr val="accent2">
                    <a:lumMod val="60000"/>
                    <a:lumOff val="40000"/>
                  </a:schemeClr>
                </a:solidFill>
              </a:rPr>
              <a:t>Pour les élèves de sixième en grandes difficultés, qui n'ont pas bénéficié d'une pré-orientation en SEGPA, un dossier peut être constitué et soumis à l’examen de la CDOEASD.</a:t>
            </a:r>
          </a:p>
        </p:txBody>
      </p:sp>
      <p:sp>
        <p:nvSpPr>
          <p:cNvPr id="6" name="Rectangle 5"/>
          <p:cNvSpPr/>
          <p:nvPr/>
        </p:nvSpPr>
        <p:spPr>
          <a:xfrm>
            <a:off x="899592" y="4367220"/>
            <a:ext cx="7848872" cy="276999"/>
          </a:xfrm>
          <a:prstGeom prst="rect">
            <a:avLst/>
          </a:prstGeom>
        </p:spPr>
        <p:txBody>
          <a:bodyPr wrap="square">
            <a:spAutoFit/>
          </a:bodyPr>
          <a:lstStyle/>
          <a:p>
            <a:r>
              <a:rPr lang="fr-FR" sz="1200" b="1" i="1" dirty="0"/>
              <a:t>Pour les élèves bénéficiant d’un PPS, c’est la CDAPH qui est saisie.</a:t>
            </a:r>
          </a:p>
        </p:txBody>
      </p:sp>
    </p:spTree>
    <p:extLst>
      <p:ext uri="{BB962C8B-B14F-4D97-AF65-F5344CB8AC3E}">
        <p14:creationId xmlns:p14="http://schemas.microsoft.com/office/powerpoint/2010/main" val="173802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31</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Sections d’ Enseignement Général et Professionnel Adapté</a:t>
            </a:r>
          </a:p>
        </p:txBody>
      </p:sp>
      <p:grpSp>
        <p:nvGrpSpPr>
          <p:cNvPr id="2" name="Groupe 1"/>
          <p:cNvGrpSpPr/>
          <p:nvPr/>
        </p:nvGrpSpPr>
        <p:grpSpPr>
          <a:xfrm>
            <a:off x="1187624" y="699542"/>
            <a:ext cx="6861797" cy="1863889"/>
            <a:chOff x="1187624" y="699542"/>
            <a:chExt cx="6861797" cy="1863889"/>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699542"/>
              <a:ext cx="6861797" cy="1257628"/>
            </a:xfrm>
            <a:prstGeom prst="rect">
              <a:avLst/>
            </a:prstGeom>
          </p:spPr>
        </p:pic>
        <p:sp>
          <p:nvSpPr>
            <p:cNvPr id="6" name="ZoneTexte 5"/>
            <p:cNvSpPr txBox="1"/>
            <p:nvPr/>
          </p:nvSpPr>
          <p:spPr>
            <a:xfrm>
              <a:off x="1187624" y="2101766"/>
              <a:ext cx="6861797"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dirty="0"/>
                <a:t>Dispositif piloté par l’IEN ASH, l’IA IPR Etablissement  et Vie Scolaire, l’IEN Enseignement Technique, </a:t>
              </a:r>
              <a:r>
                <a:rPr lang="fr-FR" sz="1200" dirty="0" smtClean="0"/>
                <a:t>le chef </a:t>
              </a:r>
              <a:r>
                <a:rPr lang="fr-FR" sz="1200" dirty="0"/>
                <a:t>d’établissement, et le cas échéant, </a:t>
              </a:r>
              <a:r>
                <a:rPr lang="fr-FR" sz="1200" dirty="0" smtClean="0"/>
                <a:t>le directeur </a:t>
              </a:r>
              <a:r>
                <a:rPr lang="fr-FR" sz="1200" dirty="0"/>
                <a:t>de SEGPA</a:t>
              </a:r>
            </a:p>
          </p:txBody>
        </p:sp>
      </p:grpSp>
      <p:sp>
        <p:nvSpPr>
          <p:cNvPr id="7" name="ZoneTexte 6"/>
          <p:cNvSpPr txBox="1"/>
          <p:nvPr/>
        </p:nvSpPr>
        <p:spPr>
          <a:xfrm>
            <a:off x="1175149" y="2859782"/>
            <a:ext cx="6874272"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200" b="1" u="sng" dirty="0"/>
              <a:t>Missions de </a:t>
            </a:r>
            <a:r>
              <a:rPr lang="fr-FR" sz="1200" b="1" u="sng" dirty="0" smtClean="0"/>
              <a:t>l’enseignant spécialisé</a:t>
            </a:r>
            <a:r>
              <a:rPr lang="fr-FR" sz="1200" b="1" dirty="0" smtClean="0"/>
              <a:t>: </a:t>
            </a:r>
            <a:endParaRPr lang="fr-FR" sz="1200" dirty="0"/>
          </a:p>
          <a:p>
            <a:pPr marL="285750" indent="-285750" algn="just">
              <a:buFont typeface="Arial" charset="0"/>
              <a:buChar char="•"/>
            </a:pPr>
            <a:r>
              <a:rPr lang="fr-FR" sz="1200" dirty="0"/>
              <a:t>Répondre aux besoins spécifiques des élèves</a:t>
            </a:r>
          </a:p>
          <a:p>
            <a:pPr marL="285750" indent="-285750" algn="just">
              <a:buFont typeface="Arial" charset="0"/>
              <a:buChar char="•"/>
            </a:pPr>
            <a:r>
              <a:rPr lang="fr-FR" sz="1200" dirty="0"/>
              <a:t>Concevoir des séquences d’apprentissage en adaptant les programmes du collège en fonction de ces besoins</a:t>
            </a:r>
          </a:p>
          <a:p>
            <a:pPr marL="285750" indent="-285750" algn="just">
              <a:buFont typeface="Arial" charset="0"/>
              <a:buChar char="•"/>
            </a:pPr>
            <a:r>
              <a:rPr lang="fr-FR" sz="1200" dirty="0"/>
              <a:t>Intervenir en amont et/ou en aval des temps d’enseignement en classes d’inclusion  </a:t>
            </a:r>
          </a:p>
          <a:p>
            <a:pPr marL="285750" indent="-285750" algn="just">
              <a:buFont typeface="Arial" charset="0"/>
              <a:buChar char="•"/>
            </a:pPr>
            <a:r>
              <a:rPr lang="fr-FR" sz="1200" dirty="0"/>
              <a:t>Possibilité de </a:t>
            </a:r>
            <a:r>
              <a:rPr lang="fr-FR" sz="1200" dirty="0" err="1"/>
              <a:t>co</a:t>
            </a:r>
            <a:r>
              <a:rPr lang="fr-FR" sz="1200" dirty="0"/>
              <a:t>-intervenir pendant ces temps d’inclusion</a:t>
            </a:r>
          </a:p>
          <a:p>
            <a:pPr marL="285750" indent="-285750" algn="just">
              <a:buFont typeface="Arial" charset="0"/>
              <a:buChar char="•"/>
            </a:pPr>
            <a:r>
              <a:rPr lang="fr-FR" sz="1200" dirty="0" smtClean="0"/>
              <a:t>Élaborer </a:t>
            </a:r>
            <a:r>
              <a:rPr lang="fr-FR" sz="1200" dirty="0"/>
              <a:t>le projet d’orientation scolaire et professionnel des élèves dans le cadre du parcours Avenir</a:t>
            </a:r>
          </a:p>
          <a:p>
            <a:pPr marL="285750" indent="-285750" algn="just">
              <a:buFont typeface="Arial" charset="0"/>
              <a:buChar char="•"/>
            </a:pPr>
            <a:r>
              <a:rPr lang="fr-FR" sz="1200" dirty="0" smtClean="0"/>
              <a:t>Être </a:t>
            </a:r>
            <a:r>
              <a:rPr lang="fr-FR" sz="1200" dirty="0"/>
              <a:t>personne-ressource pour la communauté éducative pour l’éducation inclusive</a:t>
            </a:r>
          </a:p>
        </p:txBody>
      </p:sp>
    </p:spTree>
    <p:extLst>
      <p:ext uri="{BB962C8B-B14F-4D97-AF65-F5344CB8AC3E}">
        <p14:creationId xmlns:p14="http://schemas.microsoft.com/office/powerpoint/2010/main" val="4546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32</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Sections d’ Enseignement Général et Professionnel Adapté</a:t>
            </a:r>
          </a:p>
        </p:txBody>
      </p:sp>
      <p:grpSp>
        <p:nvGrpSpPr>
          <p:cNvPr id="2" name="Groupe 1"/>
          <p:cNvGrpSpPr/>
          <p:nvPr/>
        </p:nvGrpSpPr>
        <p:grpSpPr>
          <a:xfrm>
            <a:off x="827584" y="699543"/>
            <a:ext cx="8043894" cy="1884272"/>
            <a:chOff x="827584" y="699543"/>
            <a:chExt cx="8043894" cy="1884272"/>
          </a:xfrm>
        </p:grpSpPr>
        <p:sp>
          <p:nvSpPr>
            <p:cNvPr id="8" name="Rectangle 7"/>
            <p:cNvSpPr/>
            <p:nvPr/>
          </p:nvSpPr>
          <p:spPr>
            <a:xfrm>
              <a:off x="827584" y="699543"/>
              <a:ext cx="5962228" cy="18842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fr-FR" sz="1050" b="1" u="sng" dirty="0" smtClean="0">
                <a:solidFill>
                  <a:schemeClr val="tx1"/>
                </a:solidFill>
              </a:endParaRPr>
            </a:p>
            <a:p>
              <a:pPr algn="just"/>
              <a:r>
                <a:rPr lang="fr-FR" sz="1050" b="1" u="sng" dirty="0" smtClean="0">
                  <a:solidFill>
                    <a:schemeClr val="tx1"/>
                  </a:solidFill>
                </a:rPr>
                <a:t>Inclusion</a:t>
              </a:r>
              <a:r>
                <a:rPr lang="fr-FR" sz="1050" b="1" dirty="0" smtClean="0">
                  <a:solidFill>
                    <a:schemeClr val="tx1"/>
                  </a:solidFill>
                </a:rPr>
                <a:t> </a:t>
              </a:r>
              <a:r>
                <a:rPr lang="fr-FR" sz="1050" dirty="0">
                  <a:solidFill>
                    <a:schemeClr val="tx1"/>
                  </a:solidFill>
                </a:rPr>
                <a:t>:</a:t>
              </a:r>
            </a:p>
            <a:p>
              <a:pPr algn="just"/>
              <a:r>
                <a:rPr lang="fr-FR" sz="1050" dirty="0">
                  <a:solidFill>
                    <a:schemeClr val="tx1"/>
                  </a:solidFill>
                </a:rPr>
                <a:t>Les élèves pré-orientés ou orientés sont inscrits en SEGPA. </a:t>
              </a:r>
              <a:r>
                <a:rPr lang="fr-FR" sz="1050" b="1" dirty="0">
                  <a:solidFill>
                    <a:schemeClr val="tx1"/>
                  </a:solidFill>
                </a:rPr>
                <a:t>Les programmes d'enseignements de référence sont ceux du collège, avec les adaptations et aménagements nécessaires. </a:t>
              </a:r>
            </a:p>
            <a:p>
              <a:pPr algn="just"/>
              <a:r>
                <a:rPr lang="fr-FR" sz="1050" dirty="0">
                  <a:solidFill>
                    <a:schemeClr val="tx1"/>
                  </a:solidFill>
                </a:rPr>
                <a:t>La SEGPA a pour ambition l'acquisition des compétences du socle commun de connaissances, de compétences et de culture pour les élèves qu'elle accompagne vers l'accès à une formation conduisant au minimum à une qualification de niveau V. </a:t>
              </a:r>
            </a:p>
            <a:p>
              <a:pPr algn="just"/>
              <a:r>
                <a:rPr lang="fr-FR" sz="1050" dirty="0">
                  <a:solidFill>
                    <a:schemeClr val="tx1"/>
                  </a:solidFill>
                </a:rPr>
                <a:t>Une organisation spécifique de la scolarisation des élèves du collège qui bénéficient de la SEGPA est mise en place avec, à la fois, un </a:t>
              </a:r>
              <a:r>
                <a:rPr lang="fr-FR" sz="1050" b="1" dirty="0">
                  <a:solidFill>
                    <a:schemeClr val="tx1"/>
                  </a:solidFill>
                </a:rPr>
                <a:t>enseignement au sein de la SEGPA</a:t>
              </a:r>
              <a:r>
                <a:rPr lang="fr-FR" sz="1050" dirty="0">
                  <a:solidFill>
                    <a:schemeClr val="tx1"/>
                  </a:solidFill>
                </a:rPr>
                <a:t>, des </a:t>
              </a:r>
              <a:r>
                <a:rPr lang="fr-FR" sz="1050" b="1" dirty="0">
                  <a:solidFill>
                    <a:schemeClr val="tx1"/>
                  </a:solidFill>
                </a:rPr>
                <a:t>séquences d'apprentissage avec les élèves des autres classes</a:t>
              </a:r>
              <a:r>
                <a:rPr lang="fr-FR" sz="1050" dirty="0">
                  <a:solidFill>
                    <a:schemeClr val="tx1"/>
                  </a:solidFill>
                </a:rPr>
                <a:t> et la </a:t>
              </a:r>
              <a:r>
                <a:rPr lang="fr-FR" sz="1050" b="1" dirty="0">
                  <a:solidFill>
                    <a:schemeClr val="tx1"/>
                  </a:solidFill>
                </a:rPr>
                <a:t>mise en œuvre de projets communs entre les classes de SEGPA et les classes de </a:t>
              </a:r>
              <a:r>
                <a:rPr lang="fr-FR" sz="1050" b="1" dirty="0" smtClean="0">
                  <a:solidFill>
                    <a:schemeClr val="tx1"/>
                  </a:solidFill>
                </a:rPr>
                <a:t>collège</a:t>
              </a:r>
            </a:p>
            <a:p>
              <a:pPr algn="just"/>
              <a:r>
                <a:rPr lang="fr-FR" sz="1050" dirty="0" smtClean="0">
                  <a:solidFill>
                    <a:schemeClr val="tx1"/>
                  </a:solidFill>
                </a:rPr>
                <a:t>.</a:t>
              </a:r>
              <a:endParaRPr lang="fr-FR" sz="1050" i="1" dirty="0">
                <a:solidFill>
                  <a:schemeClr val="tx1"/>
                </a:solidFill>
              </a:endParaRPr>
            </a:p>
          </p:txBody>
        </p:sp>
        <p:sp>
          <p:nvSpPr>
            <p:cNvPr id="9" name="ZoneTexte 8"/>
            <p:cNvSpPr txBox="1"/>
            <p:nvPr/>
          </p:nvSpPr>
          <p:spPr>
            <a:xfrm>
              <a:off x="6948264" y="915566"/>
              <a:ext cx="192321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050" b="1" u="sng" dirty="0">
                  <a:solidFill>
                    <a:schemeClr val="tx1"/>
                  </a:solidFill>
                </a:rPr>
                <a:t>Formations diplômantes</a:t>
              </a:r>
              <a:r>
                <a:rPr lang="fr-FR" sz="1050" b="1" dirty="0">
                  <a:solidFill>
                    <a:schemeClr val="tx1"/>
                  </a:solidFill>
                </a:rPr>
                <a:t> </a:t>
              </a:r>
              <a:r>
                <a:rPr lang="fr-FR" sz="1050" dirty="0">
                  <a:solidFill>
                    <a:schemeClr val="tx1"/>
                  </a:solidFill>
                </a:rPr>
                <a:t>:</a:t>
              </a:r>
            </a:p>
            <a:p>
              <a:pPr algn="just"/>
              <a:r>
                <a:rPr lang="fr-FR" sz="1050" dirty="0">
                  <a:solidFill>
                    <a:schemeClr val="tx1"/>
                  </a:solidFill>
                </a:rPr>
                <a:t>Les élèves peuvent passer le </a:t>
              </a:r>
              <a:r>
                <a:rPr lang="fr-FR" sz="1050" b="1" dirty="0">
                  <a:solidFill>
                    <a:schemeClr val="tx1"/>
                  </a:solidFill>
                </a:rPr>
                <a:t>Certification de Formation Générale (CFG</a:t>
              </a:r>
              <a:r>
                <a:rPr lang="fr-FR" sz="1050" dirty="0">
                  <a:solidFill>
                    <a:schemeClr val="tx1"/>
                  </a:solidFill>
                </a:rPr>
                <a:t>), </a:t>
              </a:r>
              <a:r>
                <a:rPr lang="fr-FR" sz="1050" b="1" dirty="0">
                  <a:solidFill>
                    <a:schemeClr val="tx1"/>
                  </a:solidFill>
                </a:rPr>
                <a:t>le Brevet National des collèges</a:t>
              </a:r>
              <a:r>
                <a:rPr lang="fr-FR" sz="1050" dirty="0">
                  <a:solidFill>
                    <a:schemeClr val="tx1"/>
                  </a:solidFill>
                </a:rPr>
                <a:t>, </a:t>
              </a:r>
              <a:r>
                <a:rPr lang="fr-FR" sz="1050" b="1" dirty="0">
                  <a:solidFill>
                    <a:schemeClr val="tx1"/>
                  </a:solidFill>
                </a:rPr>
                <a:t>le Brevet National série professionnelle.</a:t>
              </a:r>
            </a:p>
            <a:p>
              <a:endParaRPr lang="fr-FR" sz="1050" dirty="0"/>
            </a:p>
          </p:txBody>
        </p:sp>
      </p:gr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13" y="2715767"/>
            <a:ext cx="7400236" cy="1857502"/>
          </a:xfrm>
          <a:prstGeom prst="rect">
            <a:avLst/>
          </a:prstGeom>
        </p:spPr>
      </p:pic>
    </p:spTree>
    <p:extLst>
      <p:ext uri="{BB962C8B-B14F-4D97-AF65-F5344CB8AC3E}">
        <p14:creationId xmlns:p14="http://schemas.microsoft.com/office/powerpoint/2010/main" val="29391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33</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Sections d’ Enseignement Général et Professionnel Adapté</a:t>
            </a:r>
          </a:p>
        </p:txBody>
      </p:sp>
      <p:sp>
        <p:nvSpPr>
          <p:cNvPr id="2" name="Rectangle 1"/>
          <p:cNvSpPr/>
          <p:nvPr/>
        </p:nvSpPr>
        <p:spPr>
          <a:xfrm>
            <a:off x="2687968" y="1131590"/>
            <a:ext cx="3467552" cy="369332"/>
          </a:xfrm>
          <a:prstGeom prst="rect">
            <a:avLst/>
          </a:prstGeom>
        </p:spPr>
        <p:txBody>
          <a:bodyPr wrap="none">
            <a:spAutoFit/>
          </a:bodyPr>
          <a:lstStyle/>
          <a:p>
            <a:pPr algn="ctr"/>
            <a:r>
              <a:rPr lang="fr-FR" b="1" dirty="0"/>
              <a:t>7 SEGPA dans le département</a:t>
            </a:r>
            <a:endParaRPr lang="fr-FR" dirty="0">
              <a:solidFill>
                <a:schemeClr val="bg1"/>
              </a:solidFill>
            </a:endParaRPr>
          </a:p>
        </p:txBody>
      </p:sp>
      <p:graphicFrame>
        <p:nvGraphicFramePr>
          <p:cNvPr id="14" name="Tableau 13"/>
          <p:cNvGraphicFramePr>
            <a:graphicFrameLocks noGrp="1"/>
          </p:cNvGraphicFramePr>
          <p:nvPr>
            <p:extLst>
              <p:ext uri="{D42A27DB-BD31-4B8C-83A1-F6EECF244321}">
                <p14:modId xmlns:p14="http://schemas.microsoft.com/office/powerpoint/2010/main" val="3310729415"/>
              </p:ext>
            </p:extLst>
          </p:nvPr>
        </p:nvGraphicFramePr>
        <p:xfrm>
          <a:off x="943949" y="2108249"/>
          <a:ext cx="7104897" cy="2142000"/>
        </p:xfrm>
        <a:graphic>
          <a:graphicData uri="http://schemas.openxmlformats.org/drawingml/2006/table">
            <a:tbl>
              <a:tblPr firstRow="1" bandRow="1">
                <a:tableStyleId>{0E3FDE45-AF77-4B5C-9715-49D594BDF05E}</a:tableStyleId>
              </a:tblPr>
              <a:tblGrid>
                <a:gridCol w="2412000">
                  <a:extLst>
                    <a:ext uri="{9D8B030D-6E8A-4147-A177-3AD203B41FA5}">
                      <a16:colId xmlns:a16="http://schemas.microsoft.com/office/drawing/2014/main" val="20000"/>
                    </a:ext>
                  </a:extLst>
                </a:gridCol>
                <a:gridCol w="818707">
                  <a:extLst>
                    <a:ext uri="{9D8B030D-6E8A-4147-A177-3AD203B41FA5}">
                      <a16:colId xmlns:a16="http://schemas.microsoft.com/office/drawing/2014/main" val="20001"/>
                    </a:ext>
                  </a:extLst>
                </a:gridCol>
                <a:gridCol w="2279307">
                  <a:extLst>
                    <a:ext uri="{9D8B030D-6E8A-4147-A177-3AD203B41FA5}">
                      <a16:colId xmlns:a16="http://schemas.microsoft.com/office/drawing/2014/main" val="20003"/>
                    </a:ext>
                  </a:extLst>
                </a:gridCol>
                <a:gridCol w="1594883">
                  <a:extLst>
                    <a:ext uri="{9D8B030D-6E8A-4147-A177-3AD203B41FA5}">
                      <a16:colId xmlns:a16="http://schemas.microsoft.com/office/drawing/2014/main" val="20002"/>
                    </a:ext>
                  </a:extLst>
                </a:gridCol>
              </a:tblGrid>
              <a:tr h="306000">
                <a:tc>
                  <a:txBody>
                    <a:bodyPr/>
                    <a:lstStyle/>
                    <a:p>
                      <a:r>
                        <a:rPr lang="fr-FR" sz="1100" b="0" dirty="0"/>
                        <a:t>SEGPA de Château-Chinon</a:t>
                      </a:r>
                      <a:endParaRPr lang="fr-FR" sz="1100" b="0" dirty="0">
                        <a:solidFill>
                          <a:schemeClr val="tx1"/>
                        </a:solidFill>
                      </a:endParaRPr>
                    </a:p>
                  </a:txBody>
                  <a:tcPr/>
                </a:tc>
                <a:tc>
                  <a:txBody>
                    <a:bodyPr/>
                    <a:lstStyle/>
                    <a:p>
                      <a:pPr algn="ctr"/>
                      <a:r>
                        <a:rPr lang="fr-FR" sz="1100" b="0" dirty="0"/>
                        <a:t>32 élèves</a:t>
                      </a:r>
                      <a:endParaRPr lang="fr-FR" sz="1100"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0" dirty="0"/>
                        <a:t>Pas de poste</a:t>
                      </a:r>
                      <a:r>
                        <a:rPr lang="fr-FR" sz="1100" b="0" baseline="0" dirty="0"/>
                        <a:t> de </a:t>
                      </a:r>
                      <a:r>
                        <a:rPr lang="fr-FR" sz="1100" b="0" dirty="0" err="1"/>
                        <a:t>directeur.trice</a:t>
                      </a:r>
                      <a:endParaRPr lang="fr-FR" sz="1100" b="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0" dirty="0"/>
                        <a:t>2 </a:t>
                      </a:r>
                      <a:r>
                        <a:rPr lang="fr-FR" sz="1100" b="0" dirty="0" err="1"/>
                        <a:t>ens</a:t>
                      </a:r>
                      <a:r>
                        <a:rPr lang="fr-FR" sz="1100" b="0" dirty="0"/>
                        <a:t>. spé.</a:t>
                      </a:r>
                      <a:r>
                        <a:rPr lang="fr-FR" sz="1100" b="0" baseline="0" dirty="0"/>
                        <a:t> </a:t>
                      </a:r>
                      <a:endParaRPr lang="fr-FR" sz="1100" b="0" dirty="0">
                        <a:solidFill>
                          <a:schemeClr val="tx1"/>
                        </a:solidFill>
                      </a:endParaRPr>
                    </a:p>
                  </a:txBody>
                  <a:tcPr/>
                </a:tc>
                <a:extLst>
                  <a:ext uri="{0D108BD9-81ED-4DB2-BD59-A6C34878D82A}">
                    <a16:rowId xmlns:a16="http://schemas.microsoft.com/office/drawing/2014/main" val="10000"/>
                  </a:ext>
                </a:extLst>
              </a:tr>
              <a:tr h="30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SEGPA de La Charité sur Loire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64 élèves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1</a:t>
                      </a:r>
                      <a:r>
                        <a:rPr lang="fr-FR" sz="1100" dirty="0" smtClean="0"/>
                        <a:t> </a:t>
                      </a:r>
                      <a:r>
                        <a:rPr lang="fr-FR" sz="1100" dirty="0"/>
                        <a:t>poste de directeur</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3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1"/>
                  </a:ext>
                </a:extLst>
              </a:tr>
              <a:tr h="30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SEGPA de Cosne sur Loire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64 élèves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1 poste de directrice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3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2"/>
                  </a:ext>
                </a:extLst>
              </a:tr>
              <a:tr h="30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SEGPA de Decize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64 élèves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1 poste de directeur</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3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3"/>
                  </a:ext>
                </a:extLst>
              </a:tr>
              <a:tr h="30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SEGPA de Fourchambault</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64 élèves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1 poste de directrice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3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4"/>
                  </a:ext>
                </a:extLst>
              </a:tr>
              <a:tr h="30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t>SEGPA de Varennes-Vauzelles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smtClean="0"/>
                        <a:t>64 </a:t>
                      </a:r>
                      <a:r>
                        <a:rPr lang="fr-FR" sz="1100" dirty="0"/>
                        <a:t>élèves</a:t>
                      </a:r>
                      <a:endParaRPr lang="fr-FR" sz="1100" b="1" i="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1 poste de directeur</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smtClean="0"/>
                        <a:t>3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5"/>
                  </a:ext>
                </a:extLst>
              </a:tr>
              <a:tr h="306000">
                <a:tc>
                  <a:txBody>
                    <a:bodyPr/>
                    <a:lstStyle/>
                    <a:p>
                      <a:r>
                        <a:rPr lang="fr-FR" sz="1100" dirty="0"/>
                        <a:t>SEGPA de Varzy</a:t>
                      </a:r>
                      <a:endParaRPr lang="fr-FR" sz="1100" b="1" dirty="0">
                        <a:solidFill>
                          <a:schemeClr val="tx1"/>
                        </a:solidFill>
                      </a:endParaRPr>
                    </a:p>
                  </a:txBody>
                  <a:tcPr/>
                </a:tc>
                <a:tc>
                  <a:txBody>
                    <a:bodyPr/>
                    <a:lstStyle/>
                    <a:p>
                      <a:pPr algn="ctr"/>
                      <a:r>
                        <a:rPr lang="fr-FR" sz="1100" dirty="0"/>
                        <a:t>32 élèves</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Pas de poste</a:t>
                      </a:r>
                      <a:r>
                        <a:rPr lang="fr-FR" sz="1100" baseline="0" dirty="0"/>
                        <a:t> de </a:t>
                      </a:r>
                      <a:r>
                        <a:rPr lang="fr-FR" sz="1100" dirty="0" err="1"/>
                        <a:t>directeur.trice</a:t>
                      </a:r>
                      <a:endParaRPr lang="fr-FR" sz="1100" b="1"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dirty="0"/>
                        <a:t>2 </a:t>
                      </a:r>
                      <a:r>
                        <a:rPr lang="fr-FR" sz="1100" dirty="0" err="1"/>
                        <a:t>ens</a:t>
                      </a:r>
                      <a:r>
                        <a:rPr lang="fr-FR" sz="1100" dirty="0"/>
                        <a:t>. spé.</a:t>
                      </a:r>
                      <a:r>
                        <a:rPr lang="fr-FR" sz="1100" baseline="0" dirty="0"/>
                        <a:t> </a:t>
                      </a:r>
                      <a:endParaRPr lang="fr-FR" sz="1100" b="1"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8305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34</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1043608" y="51470"/>
            <a:ext cx="7992888" cy="288032"/>
          </a:xfrm>
        </p:spPr>
        <p:txBody>
          <a:bodyPr/>
          <a:lstStyle/>
          <a:p>
            <a:pPr algn="r"/>
            <a:r>
              <a:rPr lang="fr-FR" sz="1900" dirty="0">
                <a:solidFill>
                  <a:srgbClr val="7030A0"/>
                </a:solidFill>
              </a:rPr>
              <a:t>Les autres structures où interviennent des enseignants spécialisés</a:t>
            </a:r>
            <a:endParaRPr lang="fr-FR" sz="1900" dirty="0">
              <a:solidFill>
                <a:srgbClr val="7030A0"/>
              </a:solidFill>
              <a:latin typeface="Calibri" panose="020F0502020204030204" pitchFamily="34" charset="0"/>
              <a:cs typeface="Calibri" panose="020F0502020204030204" pitchFamily="34" charset="0"/>
            </a:endParaRPr>
          </a:p>
        </p:txBody>
      </p:sp>
      <p:sp>
        <p:nvSpPr>
          <p:cNvPr id="15" name="ZoneTexte 14"/>
          <p:cNvSpPr txBox="1"/>
          <p:nvPr/>
        </p:nvSpPr>
        <p:spPr>
          <a:xfrm>
            <a:off x="791987" y="2812642"/>
            <a:ext cx="236114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400" dirty="0"/>
              <a:t>La Maison </a:t>
            </a:r>
          </a:p>
          <a:p>
            <a:pPr algn="ctr"/>
            <a:r>
              <a:rPr lang="fr-FR" sz="1400" dirty="0"/>
              <a:t>des Adolescents</a:t>
            </a:r>
          </a:p>
        </p:txBody>
      </p:sp>
      <p:sp>
        <p:nvSpPr>
          <p:cNvPr id="16" name="ZoneTexte 15"/>
          <p:cNvSpPr txBox="1"/>
          <p:nvPr/>
        </p:nvSpPr>
        <p:spPr>
          <a:xfrm>
            <a:off x="3624501" y="1522455"/>
            <a:ext cx="2361140"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1400" dirty="0"/>
              <a:t>La classe hôpital</a:t>
            </a:r>
          </a:p>
        </p:txBody>
      </p:sp>
      <p:sp>
        <p:nvSpPr>
          <p:cNvPr id="17" name="ZoneTexte 16"/>
          <p:cNvSpPr txBox="1"/>
          <p:nvPr/>
        </p:nvSpPr>
        <p:spPr>
          <a:xfrm>
            <a:off x="3624501" y="3737766"/>
            <a:ext cx="237626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1400" dirty="0"/>
              <a:t>La Passerelle </a:t>
            </a:r>
          </a:p>
          <a:p>
            <a:pPr algn="ctr"/>
            <a:r>
              <a:rPr lang="fr-FR" sz="1100" dirty="0"/>
              <a:t>(Centre d’Accueil </a:t>
            </a:r>
          </a:p>
          <a:p>
            <a:pPr algn="ctr"/>
            <a:r>
              <a:rPr lang="fr-FR" sz="1100" dirty="0"/>
              <a:t>Thérapeutique De Jour)</a:t>
            </a:r>
          </a:p>
        </p:txBody>
      </p:sp>
      <p:sp>
        <p:nvSpPr>
          <p:cNvPr id="18" name="ZoneTexte 17"/>
          <p:cNvSpPr txBox="1"/>
          <p:nvPr/>
        </p:nvSpPr>
        <p:spPr>
          <a:xfrm>
            <a:off x="6325660" y="2149834"/>
            <a:ext cx="236114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400" dirty="0"/>
              <a:t>La clinique </a:t>
            </a:r>
          </a:p>
          <a:p>
            <a:pPr algn="ctr"/>
            <a:r>
              <a:rPr lang="fr-FR" sz="1400" dirty="0"/>
              <a:t>du Tremblay</a:t>
            </a:r>
          </a:p>
        </p:txBody>
      </p:sp>
      <p:sp>
        <p:nvSpPr>
          <p:cNvPr id="19" name="ZoneTexte 18"/>
          <p:cNvSpPr txBox="1"/>
          <p:nvPr/>
        </p:nvSpPr>
        <p:spPr>
          <a:xfrm>
            <a:off x="3624501" y="2385516"/>
            <a:ext cx="236114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dirty="0" smtClean="0"/>
              <a:t>Accompagnement Pédagogique </a:t>
            </a:r>
            <a:r>
              <a:rPr lang="fr-FR" sz="1400" dirty="0"/>
              <a:t>à </a:t>
            </a:r>
            <a:r>
              <a:rPr lang="fr-FR" sz="1400" dirty="0" smtClean="0"/>
              <a:t>Domicile, à l’Hôpital ou à l’École (APADHE)</a:t>
            </a:r>
            <a:endParaRPr lang="fr-FR" sz="1400" dirty="0"/>
          </a:p>
        </p:txBody>
      </p:sp>
      <p:sp>
        <p:nvSpPr>
          <p:cNvPr id="20" name="ZoneTexte 19"/>
          <p:cNvSpPr txBox="1"/>
          <p:nvPr/>
        </p:nvSpPr>
        <p:spPr>
          <a:xfrm>
            <a:off x="6325660" y="3074252"/>
            <a:ext cx="236114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dirty="0"/>
              <a:t>La Maison d’Arrêt</a:t>
            </a:r>
          </a:p>
        </p:txBody>
      </p:sp>
      <p:sp>
        <p:nvSpPr>
          <p:cNvPr id="21" name="ZoneTexte 20"/>
          <p:cNvSpPr txBox="1"/>
          <p:nvPr/>
        </p:nvSpPr>
        <p:spPr>
          <a:xfrm>
            <a:off x="791987" y="2103668"/>
            <a:ext cx="2361140" cy="30777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1400" dirty="0"/>
              <a:t>Le CAMSP/CMPP</a:t>
            </a:r>
          </a:p>
        </p:txBody>
      </p:sp>
    </p:spTree>
    <p:extLst>
      <p:ext uri="{BB962C8B-B14F-4D97-AF65-F5344CB8AC3E}">
        <p14:creationId xmlns:p14="http://schemas.microsoft.com/office/powerpoint/2010/main" val="1166087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35</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 CAMSP/CMPP (Fil d’Ariane)</a:t>
            </a:r>
          </a:p>
        </p:txBody>
      </p:sp>
      <p:sp>
        <p:nvSpPr>
          <p:cNvPr id="3" name="Rectangle 2"/>
          <p:cNvSpPr/>
          <p:nvPr/>
        </p:nvSpPr>
        <p:spPr>
          <a:xfrm>
            <a:off x="812038" y="683857"/>
            <a:ext cx="8228172" cy="461665"/>
          </a:xfrm>
          <a:prstGeom prst="rect">
            <a:avLst/>
          </a:prstGeom>
          <a:solidFill>
            <a:schemeClr val="accent1">
              <a:lumMod val="10000"/>
              <a:lumOff val="90000"/>
            </a:schemeClr>
          </a:solidFill>
        </p:spPr>
        <p:txBody>
          <a:bodyPr wrap="square">
            <a:spAutoFit/>
          </a:bodyPr>
          <a:lstStyle/>
          <a:p>
            <a:pPr algn="just"/>
            <a:r>
              <a:rPr lang="fr-FR" sz="1200" b="1" u="sng" dirty="0"/>
              <a:t>Objectif</a:t>
            </a:r>
            <a:r>
              <a:rPr lang="fr-FR" sz="1200" b="1" dirty="0"/>
              <a:t> : assurer le dépistage des troubles, le soutien éducatif, le soutien pédagogique, la rééducation ou la prise en charge thérapeutique du jeune,  afin de favoriser sa réadaptation dans son environnement</a:t>
            </a:r>
            <a:endParaRPr lang="fr-FR" sz="1200" dirty="0"/>
          </a:p>
        </p:txBody>
      </p:sp>
      <p:grpSp>
        <p:nvGrpSpPr>
          <p:cNvPr id="2" name="Groupe 1"/>
          <p:cNvGrpSpPr/>
          <p:nvPr/>
        </p:nvGrpSpPr>
        <p:grpSpPr>
          <a:xfrm>
            <a:off x="1125859" y="1443941"/>
            <a:ext cx="6850643" cy="955185"/>
            <a:chOff x="1177741" y="725961"/>
            <a:chExt cx="6850643" cy="955185"/>
          </a:xfrm>
        </p:grpSpPr>
        <p:sp>
          <p:nvSpPr>
            <p:cNvPr id="10" name="ZoneTexte 9"/>
            <p:cNvSpPr txBox="1"/>
            <p:nvPr/>
          </p:nvSpPr>
          <p:spPr>
            <a:xfrm>
              <a:off x="1177741" y="915014"/>
              <a:ext cx="3313236" cy="5770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050" b="1" dirty="0">
                  <a:solidFill>
                    <a:srgbClr val="0070C0"/>
                  </a:solidFill>
                </a:rPr>
                <a:t>CAMSP</a:t>
              </a:r>
            </a:p>
            <a:p>
              <a:pPr algn="ctr"/>
              <a:r>
                <a:rPr lang="fr-FR" sz="1050" b="1" dirty="0">
                  <a:solidFill>
                    <a:srgbClr val="0070C0"/>
                  </a:solidFill>
                </a:rPr>
                <a:t>C</a:t>
              </a:r>
              <a:r>
                <a:rPr lang="fr-FR" sz="1050" dirty="0"/>
                <a:t>entre d’</a:t>
              </a:r>
              <a:r>
                <a:rPr lang="fr-FR" sz="1050" b="1" dirty="0">
                  <a:solidFill>
                    <a:srgbClr val="0070C0"/>
                  </a:solidFill>
                </a:rPr>
                <a:t>A</a:t>
              </a:r>
              <a:r>
                <a:rPr lang="fr-FR" sz="1050" dirty="0"/>
                <a:t>ction </a:t>
              </a:r>
              <a:r>
                <a:rPr lang="fr-FR" sz="1050" b="1" dirty="0">
                  <a:solidFill>
                    <a:srgbClr val="0070C0"/>
                  </a:solidFill>
                </a:rPr>
                <a:t>M</a:t>
              </a:r>
              <a:r>
                <a:rPr lang="fr-FR" sz="1050" dirty="0"/>
                <a:t>édico-</a:t>
              </a:r>
              <a:r>
                <a:rPr lang="fr-FR" sz="1050" b="1" dirty="0">
                  <a:solidFill>
                    <a:srgbClr val="0070C0"/>
                  </a:solidFill>
                </a:rPr>
                <a:t>S</a:t>
              </a:r>
              <a:r>
                <a:rPr lang="fr-FR" sz="1050" dirty="0"/>
                <a:t>ociale </a:t>
              </a:r>
              <a:r>
                <a:rPr lang="fr-FR" sz="1050" b="1" dirty="0">
                  <a:solidFill>
                    <a:srgbClr val="0070C0"/>
                  </a:solidFill>
                </a:rPr>
                <a:t>P</a:t>
              </a:r>
              <a:r>
                <a:rPr lang="fr-FR" sz="1050" dirty="0"/>
                <a:t>récoce :</a:t>
              </a:r>
            </a:p>
            <a:p>
              <a:pPr algn="ctr"/>
              <a:r>
                <a:rPr lang="fr-FR" sz="1050" dirty="0"/>
                <a:t>Accueille les enfants de 0 à 6 ans</a:t>
              </a:r>
            </a:p>
          </p:txBody>
        </p:sp>
        <p:sp>
          <p:nvSpPr>
            <p:cNvPr id="15" name="ZoneTexte 14"/>
            <p:cNvSpPr txBox="1"/>
            <p:nvPr/>
          </p:nvSpPr>
          <p:spPr>
            <a:xfrm>
              <a:off x="5076056" y="725961"/>
              <a:ext cx="2952328" cy="9551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050" b="1" dirty="0">
                  <a:solidFill>
                    <a:srgbClr val="0070C0"/>
                  </a:solidFill>
                </a:rPr>
                <a:t>CMPP</a:t>
              </a:r>
            </a:p>
            <a:p>
              <a:pPr algn="ctr"/>
              <a:r>
                <a:rPr lang="fr-FR" sz="1050" b="1" dirty="0">
                  <a:solidFill>
                    <a:srgbClr val="0070C0"/>
                  </a:solidFill>
                </a:rPr>
                <a:t>C</a:t>
              </a:r>
              <a:r>
                <a:rPr lang="fr-FR" sz="1050" dirty="0"/>
                <a:t>entre </a:t>
              </a:r>
              <a:r>
                <a:rPr lang="fr-FR" sz="1050" b="1" dirty="0">
                  <a:solidFill>
                    <a:srgbClr val="0070C0"/>
                  </a:solidFill>
                </a:rPr>
                <a:t>M</a:t>
              </a:r>
              <a:r>
                <a:rPr lang="fr-FR" sz="1050" dirty="0"/>
                <a:t>édico </a:t>
              </a:r>
              <a:r>
                <a:rPr lang="fr-FR" sz="1050" b="1" dirty="0">
                  <a:solidFill>
                    <a:srgbClr val="0070C0"/>
                  </a:solidFill>
                </a:rPr>
                <a:t>P</a:t>
              </a:r>
              <a:r>
                <a:rPr lang="fr-FR" sz="1050" dirty="0"/>
                <a:t>sycho </a:t>
              </a:r>
              <a:r>
                <a:rPr lang="fr-FR" sz="1050" b="1" dirty="0">
                  <a:solidFill>
                    <a:srgbClr val="0070C0"/>
                  </a:solidFill>
                </a:rPr>
                <a:t>P</a:t>
              </a:r>
              <a:r>
                <a:rPr lang="fr-FR" sz="1050" dirty="0"/>
                <a:t>édagogique :</a:t>
              </a:r>
            </a:p>
            <a:p>
              <a:pPr algn="ctr"/>
              <a:r>
                <a:rPr lang="fr-FR" sz="1050" dirty="0"/>
                <a:t>Accueille les enfants de 6 à 20 ans</a:t>
              </a:r>
            </a:p>
            <a:p>
              <a:pPr algn="ctr"/>
              <a:r>
                <a:rPr lang="fr-FR" sz="1050" i="1" dirty="0"/>
                <a:t>Les CMPP ne relèvent pas spécifiquement du champ du handicap. </a:t>
              </a:r>
            </a:p>
          </p:txBody>
        </p:sp>
      </p:grpSp>
      <p:sp>
        <p:nvSpPr>
          <p:cNvPr id="16" name="ZoneTexte 15"/>
          <p:cNvSpPr txBox="1"/>
          <p:nvPr/>
        </p:nvSpPr>
        <p:spPr>
          <a:xfrm>
            <a:off x="812038" y="2571052"/>
            <a:ext cx="822445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200" dirty="0"/>
              <a:t>L‘</a:t>
            </a:r>
            <a:r>
              <a:rPr lang="fr-FR" sz="1200" b="1" dirty="0"/>
              <a:t>admission</a:t>
            </a:r>
            <a:r>
              <a:rPr lang="fr-FR" sz="1200" dirty="0"/>
              <a:t> se fait à la demande des parents et sur les conseils  des professionnels (PMI, école, médecins généralistes, </a:t>
            </a:r>
            <a:r>
              <a:rPr lang="fr-FR" sz="1200" dirty="0" smtClean="0"/>
              <a:t>…). Les </a:t>
            </a:r>
            <a:r>
              <a:rPr lang="fr-FR" sz="1200" dirty="0"/>
              <a:t>listes d’attente sont fréquentes. </a:t>
            </a:r>
          </a:p>
          <a:p>
            <a:pPr algn="just"/>
            <a:endParaRPr lang="fr-FR" sz="1200" dirty="0"/>
          </a:p>
          <a:p>
            <a:pPr algn="just"/>
            <a:r>
              <a:rPr lang="fr-FR" sz="1200" b="1" i="1" dirty="0"/>
              <a:t>L’admission ne dépend pas de la MDPH</a:t>
            </a:r>
            <a:r>
              <a:rPr lang="fr-FR" sz="1200" b="1" i="1" dirty="0" smtClean="0"/>
              <a:t>.</a:t>
            </a:r>
          </a:p>
        </p:txBody>
      </p:sp>
      <p:sp>
        <p:nvSpPr>
          <p:cNvPr id="17" name="ZoneTexte 16"/>
          <p:cNvSpPr txBox="1"/>
          <p:nvPr/>
        </p:nvSpPr>
        <p:spPr>
          <a:xfrm>
            <a:off x="812038" y="3635605"/>
            <a:ext cx="8224457" cy="93871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100" b="1" u="sng" dirty="0" smtClean="0"/>
              <a:t>ÉQUIPE </a:t>
            </a:r>
            <a:r>
              <a:rPr lang="fr-FR" sz="1100" b="1" u="sng" dirty="0"/>
              <a:t>PLURIDISCIPLINAIRE</a:t>
            </a:r>
            <a:r>
              <a:rPr lang="fr-FR" sz="1100" dirty="0"/>
              <a:t> :</a:t>
            </a:r>
          </a:p>
          <a:p>
            <a:pPr marL="180000" indent="-180000">
              <a:buFontTx/>
              <a:buChar char="-"/>
            </a:pPr>
            <a:r>
              <a:rPr lang="fr-FR" sz="1100" dirty="0"/>
              <a:t>Médecins, pédopsychiatres, psychologues, neuropsychologues, </a:t>
            </a:r>
            <a:r>
              <a:rPr lang="fr-FR" sz="1100" dirty="0" smtClean="0"/>
              <a:t>infirmiers, </a:t>
            </a:r>
            <a:r>
              <a:rPr lang="fr-FR" sz="1100" dirty="0"/>
              <a:t>orthophonistes, </a:t>
            </a:r>
            <a:r>
              <a:rPr lang="fr-FR" sz="1100" dirty="0" smtClean="0"/>
              <a:t>psychomotriciens, ergothérapeutes…</a:t>
            </a:r>
            <a:endParaRPr lang="fr-FR" sz="1100" dirty="0"/>
          </a:p>
          <a:p>
            <a:pPr marL="180000" indent="-180000">
              <a:buFontTx/>
              <a:buChar char="-"/>
            </a:pPr>
            <a:r>
              <a:rPr lang="fr-FR" sz="1100" dirty="0"/>
              <a:t>Travailleurs sociaux : </a:t>
            </a:r>
            <a:r>
              <a:rPr lang="fr-FR" sz="1100" dirty="0" smtClean="0"/>
              <a:t>assistants sociaux, éducateurs </a:t>
            </a:r>
            <a:r>
              <a:rPr lang="fr-FR" sz="1100" dirty="0"/>
              <a:t>de jeunes enfants et/ou </a:t>
            </a:r>
            <a:r>
              <a:rPr lang="fr-FR" sz="1100" dirty="0" smtClean="0"/>
              <a:t>spécialisés</a:t>
            </a:r>
            <a:endParaRPr lang="fr-FR" sz="1100" dirty="0"/>
          </a:p>
          <a:p>
            <a:pPr marL="180000" indent="-180000">
              <a:buFontTx/>
              <a:buChar char="-"/>
            </a:pPr>
            <a:r>
              <a:rPr lang="fr-FR" sz="1100" dirty="0" smtClean="0"/>
              <a:t>Enseignants spécialisées </a:t>
            </a:r>
            <a:r>
              <a:rPr lang="fr-FR" sz="1100" dirty="0"/>
              <a:t>(éventuellement)</a:t>
            </a:r>
          </a:p>
        </p:txBody>
      </p:sp>
    </p:spTree>
    <p:extLst>
      <p:ext uri="{BB962C8B-B14F-4D97-AF65-F5344CB8AC3E}">
        <p14:creationId xmlns:p14="http://schemas.microsoft.com/office/powerpoint/2010/main" val="22029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36</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 CAMSP/CMPP (Fil d’Ariane)</a:t>
            </a:r>
          </a:p>
        </p:txBody>
      </p:sp>
      <p:sp>
        <p:nvSpPr>
          <p:cNvPr id="7" name="ZoneTexte 6"/>
          <p:cNvSpPr txBox="1"/>
          <p:nvPr/>
        </p:nvSpPr>
        <p:spPr>
          <a:xfrm>
            <a:off x="251520" y="1059582"/>
            <a:ext cx="8568952" cy="30008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fr-FR" b="1" u="sng" dirty="0"/>
              <a:t>Missions des </a:t>
            </a:r>
            <a:r>
              <a:rPr lang="fr-FR" b="1" u="sng" dirty="0" smtClean="0"/>
              <a:t>Enseignants Spécialisés</a:t>
            </a:r>
            <a:r>
              <a:rPr lang="fr-FR" dirty="0" smtClean="0"/>
              <a:t> </a:t>
            </a:r>
            <a:r>
              <a:rPr lang="fr-FR" dirty="0"/>
              <a:t>:</a:t>
            </a:r>
          </a:p>
          <a:p>
            <a:pPr marL="144000" indent="-144000" algn="just">
              <a:buFontTx/>
              <a:buChar char="-"/>
            </a:pPr>
            <a:r>
              <a:rPr lang="fr-FR" dirty="0"/>
              <a:t>Établir des bilans psychopédagogiques et logico-mathématiques, de diagnostic ou d’évolution afin d’évaluer les besoins et le fonctionnement de l’enfant</a:t>
            </a:r>
          </a:p>
          <a:p>
            <a:pPr marL="144000" indent="-144000" algn="just">
              <a:buFontTx/>
              <a:buChar char="-"/>
            </a:pPr>
            <a:r>
              <a:rPr lang="fr-FR" dirty="0"/>
              <a:t>Conduire des séances individuelles ou en groupe (remédiation cognitive par exemple)</a:t>
            </a:r>
          </a:p>
          <a:p>
            <a:pPr marL="144000" indent="-144000" algn="just">
              <a:buFontTx/>
              <a:buChar char="-"/>
            </a:pPr>
            <a:r>
              <a:rPr lang="fr-FR" dirty="0"/>
              <a:t>Participer à l’élaboration du projet personnalisé de prise en charge</a:t>
            </a:r>
          </a:p>
          <a:p>
            <a:pPr marL="144000" indent="-144000" algn="just">
              <a:buFontTx/>
              <a:buChar char="-"/>
            </a:pPr>
            <a:r>
              <a:rPr lang="fr-FR" dirty="0"/>
              <a:t>Participer aux réunions (institutionnelles, de synthèse, Equipe éducative, ESS)</a:t>
            </a:r>
          </a:p>
          <a:p>
            <a:pPr marL="144000" indent="-144000" algn="just">
              <a:buFontTx/>
              <a:buChar char="-"/>
            </a:pPr>
            <a:r>
              <a:rPr lang="fr-FR" dirty="0"/>
              <a:t>Transmettre des connaissances du fonctionnement de l’Education nationale à l’équipe</a:t>
            </a:r>
          </a:p>
          <a:p>
            <a:pPr marL="144000" indent="-144000" algn="just">
              <a:buFontTx/>
              <a:buChar char="-"/>
            </a:pPr>
            <a:r>
              <a:rPr lang="fr-FR" dirty="0"/>
              <a:t>Ê</a:t>
            </a:r>
            <a:r>
              <a:rPr lang="fr-FR" dirty="0" smtClean="0"/>
              <a:t>tre </a:t>
            </a:r>
            <a:r>
              <a:rPr lang="fr-FR" dirty="0"/>
              <a:t>en lien avec les familles et avec l’école</a:t>
            </a:r>
          </a:p>
        </p:txBody>
      </p:sp>
      <p:sp>
        <p:nvSpPr>
          <p:cNvPr id="8" name="ZoneTexte 7"/>
          <p:cNvSpPr txBox="1"/>
          <p:nvPr/>
        </p:nvSpPr>
        <p:spPr>
          <a:xfrm>
            <a:off x="251520" y="4227934"/>
            <a:ext cx="8568952" cy="276999"/>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200" i="1" dirty="0"/>
              <a:t>Ces services de soins fonctionnent en étroite collaboration avec les établissements scolaires.</a:t>
            </a:r>
          </a:p>
        </p:txBody>
      </p:sp>
    </p:spTree>
    <p:extLst>
      <p:ext uri="{BB962C8B-B14F-4D97-AF65-F5344CB8AC3E}">
        <p14:creationId xmlns:p14="http://schemas.microsoft.com/office/powerpoint/2010/main" val="21540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37</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Maison Des Adolescents (Fil d’Ariane)</a:t>
            </a:r>
          </a:p>
        </p:txBody>
      </p:sp>
      <p:sp>
        <p:nvSpPr>
          <p:cNvPr id="2" name="Rectangle 1"/>
          <p:cNvSpPr/>
          <p:nvPr/>
        </p:nvSpPr>
        <p:spPr>
          <a:xfrm>
            <a:off x="683568" y="677348"/>
            <a:ext cx="8064896" cy="938719"/>
          </a:xfrm>
          <a:prstGeom prst="rect">
            <a:avLst/>
          </a:prstGeom>
          <a:solidFill>
            <a:schemeClr val="accent1">
              <a:lumMod val="10000"/>
              <a:lumOff val="90000"/>
            </a:schemeClr>
          </a:solidFill>
        </p:spPr>
        <p:txBody>
          <a:bodyPr wrap="square">
            <a:spAutoFit/>
          </a:bodyPr>
          <a:lstStyle/>
          <a:p>
            <a:pPr algn="just"/>
            <a:r>
              <a:rPr lang="fr-FR" sz="1100" b="1" u="sng" dirty="0"/>
              <a:t>Objectif</a:t>
            </a:r>
            <a:r>
              <a:rPr lang="fr-FR" sz="1100" b="1" dirty="0"/>
              <a:t> : </a:t>
            </a:r>
          </a:p>
          <a:p>
            <a:pPr algn="just"/>
            <a:r>
              <a:rPr lang="fr-FR" sz="1100" b="1" dirty="0"/>
              <a:t>Structure d’accueil et d’accompagnement des adolescents en difficulté, la MDA apporte une réponse aux problèmes somatiques et psychiques des adolescents par une approche globale et pluridisciplinaire. </a:t>
            </a:r>
          </a:p>
          <a:p>
            <a:pPr algn="just"/>
            <a:r>
              <a:rPr lang="fr-FR" sz="1100" b="1" dirty="0"/>
              <a:t>Elle répond en particulier au « principe de protection de la jeunesse » énoncé dans la loi de Santé Publique de </a:t>
            </a:r>
            <a:r>
              <a:rPr lang="fr-FR" sz="1100" b="1" dirty="0" smtClean="0"/>
              <a:t>2004. </a:t>
            </a:r>
            <a:r>
              <a:rPr lang="fr-FR" sz="1100" i="1" dirty="0" err="1" smtClean="0"/>
              <a:t>LaMDA</a:t>
            </a:r>
            <a:r>
              <a:rPr lang="fr-FR" sz="1100" i="1" dirty="0" smtClean="0"/>
              <a:t> </a:t>
            </a:r>
            <a:r>
              <a:rPr lang="fr-FR" sz="1100" i="1" dirty="0"/>
              <a:t>de Nevers a ouvert en 2015.</a:t>
            </a:r>
          </a:p>
        </p:txBody>
      </p:sp>
      <p:sp>
        <p:nvSpPr>
          <p:cNvPr id="3" name="Rectangle 2"/>
          <p:cNvSpPr/>
          <p:nvPr/>
        </p:nvSpPr>
        <p:spPr>
          <a:xfrm>
            <a:off x="848066" y="1605414"/>
            <a:ext cx="2767104" cy="261610"/>
          </a:xfrm>
          <a:prstGeom prst="rect">
            <a:avLst/>
          </a:prstGeom>
        </p:spPr>
        <p:txBody>
          <a:bodyPr wrap="none">
            <a:spAutoFit/>
          </a:bodyPr>
          <a:lstStyle/>
          <a:p>
            <a:r>
              <a:rPr lang="fr-FR" sz="1100" b="1" dirty="0"/>
              <a:t>Types d’élèves </a:t>
            </a:r>
            <a:r>
              <a:rPr lang="fr-FR" sz="1100" dirty="0"/>
              <a:t>: Jeunes de 12 à 25 ans </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3651" r="22400"/>
          <a:stretch/>
        </p:blipFill>
        <p:spPr>
          <a:xfrm>
            <a:off x="4022966" y="1688693"/>
            <a:ext cx="5121034" cy="2596897"/>
          </a:xfrm>
          <a:prstGeom prst="rect">
            <a:avLst/>
          </a:prstGeom>
        </p:spPr>
      </p:pic>
      <p:sp>
        <p:nvSpPr>
          <p:cNvPr id="10" name="ZoneTexte 9"/>
          <p:cNvSpPr txBox="1"/>
          <p:nvPr/>
        </p:nvSpPr>
        <p:spPr>
          <a:xfrm>
            <a:off x="740990" y="1953913"/>
            <a:ext cx="3197524"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b="1" u="sng" dirty="0" smtClean="0"/>
              <a:t>ÉQUIPE </a:t>
            </a:r>
            <a:r>
              <a:rPr lang="fr-FR" sz="1200" b="1" u="sng" dirty="0"/>
              <a:t>PLURIDISCIPLINAIRE</a:t>
            </a:r>
            <a:r>
              <a:rPr lang="fr-FR" sz="1200" dirty="0"/>
              <a:t> :</a:t>
            </a:r>
          </a:p>
          <a:p>
            <a:pPr marL="285750" indent="-285750">
              <a:buFontTx/>
              <a:buChar char="-"/>
            </a:pPr>
            <a:r>
              <a:rPr lang="fr-FR" sz="1200" dirty="0"/>
              <a:t>Directrice adjointe</a:t>
            </a:r>
          </a:p>
          <a:p>
            <a:pPr marL="285750" indent="-285750">
              <a:buFontTx/>
              <a:buChar char="-"/>
            </a:pPr>
            <a:r>
              <a:rPr lang="fr-FR" sz="1200" dirty="0"/>
              <a:t>Médecin pédopsychiatre,  psychologue, diététicienne</a:t>
            </a:r>
          </a:p>
          <a:p>
            <a:pPr marL="285750" indent="-285750">
              <a:buFontTx/>
              <a:buChar char="-"/>
            </a:pPr>
            <a:r>
              <a:rPr lang="fr-FR" sz="1200" dirty="0" smtClean="0"/>
              <a:t>Éducateurs, Moniteur-Éducateur</a:t>
            </a:r>
            <a:endParaRPr lang="fr-FR" sz="1200" dirty="0"/>
          </a:p>
          <a:p>
            <a:pPr marL="285750" indent="-285750">
              <a:buFontTx/>
              <a:buChar char="-"/>
            </a:pPr>
            <a:r>
              <a:rPr lang="fr-FR" sz="1200" dirty="0"/>
              <a:t>Intervenant extérieur (ANPAA)</a:t>
            </a:r>
          </a:p>
          <a:p>
            <a:pPr marL="285750" indent="-285750">
              <a:buFontTx/>
              <a:buChar char="-"/>
            </a:pPr>
            <a:r>
              <a:rPr lang="fr-FR" sz="1200" dirty="0" smtClean="0"/>
              <a:t>Enseignant spécialisé </a:t>
            </a:r>
            <a:endParaRPr lang="fr-FR" sz="1200" dirty="0"/>
          </a:p>
          <a:p>
            <a:endParaRPr lang="fr-FR" sz="1200" dirty="0"/>
          </a:p>
          <a:p>
            <a:r>
              <a:rPr lang="fr-FR" sz="1200" i="1" dirty="0"/>
              <a:t>Des permanences sont assurées dans d’autres communes de la Nièvre et une équipe mobile  se déplace en camping-car.</a:t>
            </a:r>
          </a:p>
        </p:txBody>
      </p:sp>
      <p:sp>
        <p:nvSpPr>
          <p:cNvPr id="14" name="ZoneTexte 13"/>
          <p:cNvSpPr txBox="1"/>
          <p:nvPr/>
        </p:nvSpPr>
        <p:spPr>
          <a:xfrm>
            <a:off x="539552" y="4461583"/>
            <a:ext cx="806489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200" b="1" dirty="0" smtClean="0"/>
              <a:t>Admission: </a:t>
            </a:r>
            <a:r>
              <a:rPr lang="fr-FR" sz="1200" dirty="0"/>
              <a:t>a</a:t>
            </a:r>
            <a:r>
              <a:rPr lang="fr-FR" sz="1200" dirty="0" smtClean="0"/>
              <a:t>ccueil </a:t>
            </a:r>
            <a:r>
              <a:rPr lang="fr-FR" sz="1200" dirty="0"/>
              <a:t>anonyme et </a:t>
            </a:r>
            <a:r>
              <a:rPr lang="fr-FR" sz="1200" dirty="0" smtClean="0"/>
              <a:t>gratuit.</a:t>
            </a:r>
            <a:r>
              <a:rPr lang="fr-FR" sz="700" dirty="0" smtClean="0"/>
              <a:t>     </a:t>
            </a:r>
            <a:r>
              <a:rPr lang="fr-FR" sz="1200" b="1" i="1" dirty="0"/>
              <a:t>L’admission ne dépend pas de la MDPH.</a:t>
            </a:r>
          </a:p>
        </p:txBody>
      </p:sp>
    </p:spTree>
    <p:extLst>
      <p:ext uri="{BB962C8B-B14F-4D97-AF65-F5344CB8AC3E}">
        <p14:creationId xmlns:p14="http://schemas.microsoft.com/office/powerpoint/2010/main" val="40476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38</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latin typeface="Calibri" panose="020F0502020204030204" pitchFamily="34" charset="0"/>
                <a:cs typeface="Calibri" panose="020F0502020204030204" pitchFamily="34" charset="0"/>
              </a:rPr>
              <a:t>La </a:t>
            </a:r>
            <a:r>
              <a:rPr lang="fr-FR" sz="2000" dirty="0">
                <a:solidFill>
                  <a:srgbClr val="7030A0"/>
                </a:solidFill>
                <a:latin typeface="Calibri" panose="020F0502020204030204" pitchFamily="34" charset="0"/>
                <a:cs typeface="Calibri" panose="020F0502020204030204" pitchFamily="34" charset="0"/>
              </a:rPr>
              <a:t>Maison</a:t>
            </a:r>
            <a:r>
              <a:rPr lang="fr-FR" sz="2000" dirty="0">
                <a:latin typeface="Calibri" panose="020F0502020204030204" pitchFamily="34" charset="0"/>
                <a:cs typeface="Calibri" panose="020F0502020204030204" pitchFamily="34" charset="0"/>
              </a:rPr>
              <a:t> Des Adolescents (Fil d’Ariane)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7" y="303885"/>
            <a:ext cx="5994371" cy="4479615"/>
          </a:xfrm>
          <a:prstGeom prst="rect">
            <a:avLst/>
          </a:prstGeom>
        </p:spPr>
      </p:pic>
      <p:sp>
        <p:nvSpPr>
          <p:cNvPr id="3" name="Rectangle 2"/>
          <p:cNvSpPr/>
          <p:nvPr/>
        </p:nvSpPr>
        <p:spPr>
          <a:xfrm>
            <a:off x="2627784" y="4448908"/>
            <a:ext cx="864096" cy="211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519772" y="4400556"/>
            <a:ext cx="1080120" cy="307777"/>
          </a:xfrm>
          <a:prstGeom prst="rect">
            <a:avLst/>
          </a:prstGeom>
          <a:noFill/>
        </p:spPr>
        <p:txBody>
          <a:bodyPr wrap="square" rtlCol="0">
            <a:spAutoFit/>
          </a:bodyPr>
          <a:lstStyle/>
          <a:p>
            <a:r>
              <a:rPr lang="fr-FR" sz="700" b="1" dirty="0" smtClean="0">
                <a:solidFill>
                  <a:schemeClr val="tx1">
                    <a:lumMod val="65000"/>
                    <a:lumOff val="35000"/>
                  </a:schemeClr>
                </a:solidFill>
              </a:rPr>
              <a:t>Entretiens psychologiques</a:t>
            </a:r>
            <a:endParaRPr lang="fr-FR" sz="700" b="1" dirty="0">
              <a:solidFill>
                <a:schemeClr val="tx1">
                  <a:lumMod val="65000"/>
                  <a:lumOff val="35000"/>
                </a:schemeClr>
              </a:solidFill>
            </a:endParaRPr>
          </a:p>
        </p:txBody>
      </p:sp>
    </p:spTree>
    <p:extLst>
      <p:ext uri="{BB962C8B-B14F-4D97-AF65-F5344CB8AC3E}">
        <p14:creationId xmlns:p14="http://schemas.microsoft.com/office/powerpoint/2010/main" val="1235272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39</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Maison Des Adolescents (Fil d’Ariane)</a:t>
            </a:r>
          </a:p>
        </p:txBody>
      </p:sp>
      <p:sp>
        <p:nvSpPr>
          <p:cNvPr id="7" name="ZoneTexte 6"/>
          <p:cNvSpPr txBox="1"/>
          <p:nvPr/>
        </p:nvSpPr>
        <p:spPr>
          <a:xfrm>
            <a:off x="467544" y="1034201"/>
            <a:ext cx="8352928"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u="sng" dirty="0"/>
              <a:t>Missions de </a:t>
            </a:r>
            <a:r>
              <a:rPr lang="fr-FR" b="1" u="sng" dirty="0" smtClean="0"/>
              <a:t>l’Enseignant Spécialisé</a:t>
            </a:r>
            <a:r>
              <a:rPr lang="fr-FR" dirty="0" smtClean="0"/>
              <a:t>:</a:t>
            </a:r>
            <a:endParaRPr lang="fr-FR" dirty="0"/>
          </a:p>
          <a:p>
            <a:endParaRPr lang="fr-FR" dirty="0"/>
          </a:p>
          <a:p>
            <a:pPr marL="285750" indent="-285750">
              <a:buFontTx/>
              <a:buChar char="-"/>
            </a:pPr>
            <a:r>
              <a:rPr lang="fr-FR" dirty="0"/>
              <a:t>Conduire des séances individuelles ou en groupe (méthodologie, aide pédagogique par exemple)</a:t>
            </a:r>
          </a:p>
          <a:p>
            <a:pPr marL="285750" indent="-285750">
              <a:buFontTx/>
              <a:buChar char="-"/>
            </a:pPr>
            <a:r>
              <a:rPr lang="fr-FR" dirty="0"/>
              <a:t>Participer à l’élaboration du projet personnalisé de prise en charge</a:t>
            </a:r>
          </a:p>
          <a:p>
            <a:pPr marL="285750" indent="-285750">
              <a:buFontTx/>
              <a:buChar char="-"/>
            </a:pPr>
            <a:r>
              <a:rPr lang="fr-FR" dirty="0"/>
              <a:t>Participer aux réunions (institutionnelles, de synthèse, ESS)</a:t>
            </a:r>
          </a:p>
          <a:p>
            <a:pPr marL="285750" indent="-285750">
              <a:buFontTx/>
              <a:buChar char="-"/>
            </a:pPr>
            <a:r>
              <a:rPr lang="fr-FR" dirty="0"/>
              <a:t>Transmettre des connaissances du fonctionnement de l’Education nationale à l’équipe</a:t>
            </a:r>
          </a:p>
          <a:p>
            <a:pPr marL="285750" indent="-285750">
              <a:buFontTx/>
              <a:buChar char="-"/>
            </a:pPr>
            <a:r>
              <a:rPr lang="fr-FR" dirty="0" smtClean="0"/>
              <a:t>Être </a:t>
            </a:r>
            <a:r>
              <a:rPr lang="fr-FR" dirty="0"/>
              <a:t>en lien (éventuellement) avec les familles et avec l’école</a:t>
            </a:r>
          </a:p>
        </p:txBody>
      </p:sp>
      <p:sp>
        <p:nvSpPr>
          <p:cNvPr id="8" name="ZoneTexte 7"/>
          <p:cNvSpPr txBox="1"/>
          <p:nvPr/>
        </p:nvSpPr>
        <p:spPr>
          <a:xfrm>
            <a:off x="467544" y="3913200"/>
            <a:ext cx="8352928" cy="523220"/>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fr-FR" sz="1400" dirty="0" smtClean="0"/>
              <a:t>L’enseignant spécialisé </a:t>
            </a:r>
            <a:r>
              <a:rPr lang="fr-FR" sz="1400" dirty="0"/>
              <a:t>est </a:t>
            </a:r>
            <a:r>
              <a:rPr lang="fr-FR" sz="1400" dirty="0" smtClean="0"/>
              <a:t>placé </a:t>
            </a:r>
            <a:r>
              <a:rPr lang="fr-FR" sz="1400" dirty="0"/>
              <a:t>sous la responsabilité de </a:t>
            </a:r>
            <a:r>
              <a:rPr lang="fr-FR" sz="1400" dirty="0" smtClean="0"/>
              <a:t>l’IEN </a:t>
            </a:r>
            <a:r>
              <a:rPr lang="fr-FR" sz="1400" dirty="0"/>
              <a:t>ASH et du directeur administratif et </a:t>
            </a:r>
            <a:r>
              <a:rPr lang="fr-FR" sz="1400" dirty="0" err="1"/>
              <a:t>psycho-pédagogique</a:t>
            </a:r>
            <a:r>
              <a:rPr lang="fr-FR" sz="1400" dirty="0"/>
              <a:t> du Fil d’Ariane.</a:t>
            </a:r>
          </a:p>
        </p:txBody>
      </p:sp>
    </p:spTree>
    <p:extLst>
      <p:ext uri="{BB962C8B-B14F-4D97-AF65-F5344CB8AC3E}">
        <p14:creationId xmlns:p14="http://schemas.microsoft.com/office/powerpoint/2010/main" val="125228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Unités Localisées pour l’Inclusion Scolaire</a:t>
            </a:r>
          </a:p>
        </p:txBody>
      </p:sp>
      <p:sp>
        <p:nvSpPr>
          <p:cNvPr id="14" name="TextBox 13">
            <a:extLst>
              <a:ext uri="{FF2B5EF4-FFF2-40B4-BE49-F238E27FC236}">
                <a16:creationId xmlns:a16="http://schemas.microsoft.com/office/drawing/2014/main" id="{A62DFBDD-3BA9-4C26-A2E2-988A9347A514}"/>
              </a:ext>
            </a:extLst>
          </p:cNvPr>
          <p:cNvSpPr txBox="1"/>
          <p:nvPr/>
        </p:nvSpPr>
        <p:spPr>
          <a:xfrm>
            <a:off x="1403648" y="636361"/>
            <a:ext cx="6423793" cy="430887"/>
          </a:xfrm>
          <a:prstGeom prst="rect">
            <a:avLst/>
          </a:prstGeom>
          <a:solidFill>
            <a:schemeClr val="bg1"/>
          </a:solidFill>
        </p:spPr>
        <p:txBody>
          <a:bodyPr wrap="square">
            <a:spAutoFit/>
          </a:bodyPr>
          <a:lstStyle/>
          <a:p>
            <a:pPr algn="ctr"/>
            <a:r>
              <a:rPr lang="fr-FR" sz="1100" dirty="0"/>
              <a:t>Circulaire n°2015-129 du 21.08.2015</a:t>
            </a:r>
          </a:p>
          <a:p>
            <a:pPr algn="ctr"/>
            <a:r>
              <a:rPr lang="fr-FR" sz="1100" dirty="0"/>
              <a:t>https://eduscol.education.fr/cid53163/les-unites-localisees-pour-l-inclusion-scolaire-ulis.html</a:t>
            </a:r>
          </a:p>
        </p:txBody>
      </p:sp>
      <p:pic>
        <p:nvPicPr>
          <p:cNvPr id="3" name="Picture 2">
            <a:extLst>
              <a:ext uri="{FF2B5EF4-FFF2-40B4-BE49-F238E27FC236}">
                <a16:creationId xmlns:a16="http://schemas.microsoft.com/office/drawing/2014/main" id="{FB5EE5D5-23E9-46C6-9B56-CB3AECF72018}"/>
              </a:ext>
            </a:extLst>
          </p:cNvPr>
          <p:cNvPicPr>
            <a:picLocks noChangeAspect="1"/>
          </p:cNvPicPr>
          <p:nvPr/>
        </p:nvPicPr>
        <p:blipFill>
          <a:blip r:embed="rId2"/>
          <a:stretch>
            <a:fillRect/>
          </a:stretch>
        </p:blipFill>
        <p:spPr>
          <a:xfrm>
            <a:off x="696075" y="1316833"/>
            <a:ext cx="3265405" cy="2016224"/>
          </a:xfrm>
          <a:prstGeom prst="rect">
            <a:avLst/>
          </a:prstGeom>
        </p:spPr>
      </p:pic>
      <p:grpSp>
        <p:nvGrpSpPr>
          <p:cNvPr id="2" name="Groupe 1"/>
          <p:cNvGrpSpPr/>
          <p:nvPr/>
        </p:nvGrpSpPr>
        <p:grpSpPr>
          <a:xfrm>
            <a:off x="4499992" y="1401120"/>
            <a:ext cx="3901911" cy="1783993"/>
            <a:chOff x="4499992" y="1401120"/>
            <a:chExt cx="3901911" cy="1783993"/>
          </a:xfrm>
        </p:grpSpPr>
        <p:sp>
          <p:nvSpPr>
            <p:cNvPr id="15" name="ZoneTexte 7">
              <a:extLst>
                <a:ext uri="{FF2B5EF4-FFF2-40B4-BE49-F238E27FC236}">
                  <a16:creationId xmlns:a16="http://schemas.microsoft.com/office/drawing/2014/main" id="{EEA502E7-7793-4A96-A789-6676A2FBD40B}"/>
                </a:ext>
              </a:extLst>
            </p:cNvPr>
            <p:cNvSpPr txBox="1"/>
            <p:nvPr/>
          </p:nvSpPr>
          <p:spPr>
            <a:xfrm>
              <a:off x="4499992" y="1401120"/>
              <a:ext cx="3901911"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200" dirty="0"/>
                <a:t>- </a:t>
              </a:r>
              <a:r>
                <a:rPr lang="fr-FR" sz="1200" b="1" dirty="0"/>
                <a:t>Orientation</a:t>
              </a:r>
              <a:r>
                <a:rPr lang="fr-FR" sz="1200" dirty="0"/>
                <a:t> en ULIS après demande des parents à la MDPH et validation par la CDAPH (élève ayant donc un PPS)</a:t>
              </a:r>
            </a:p>
            <a:p>
              <a:pPr algn="just"/>
              <a:r>
                <a:rPr lang="fr-FR" sz="1200" dirty="0"/>
                <a:t>- </a:t>
              </a:r>
              <a:r>
                <a:rPr lang="fr-FR" sz="1200" b="1" dirty="0"/>
                <a:t>Affectation</a:t>
              </a:r>
              <a:r>
                <a:rPr lang="fr-FR" sz="1200" dirty="0"/>
                <a:t> par la DSDEN, conditionnée par le nombre de places disponibles</a:t>
              </a:r>
            </a:p>
          </p:txBody>
        </p:sp>
        <p:sp>
          <p:nvSpPr>
            <p:cNvPr id="16" name="ZoneTexte 8">
              <a:extLst>
                <a:ext uri="{FF2B5EF4-FFF2-40B4-BE49-F238E27FC236}">
                  <a16:creationId xmlns:a16="http://schemas.microsoft.com/office/drawing/2014/main" id="{ABA439E5-4E58-4A7A-A8CD-57FED7F2812E}"/>
                </a:ext>
              </a:extLst>
            </p:cNvPr>
            <p:cNvSpPr txBox="1"/>
            <p:nvPr/>
          </p:nvSpPr>
          <p:spPr>
            <a:xfrm>
              <a:off x="4499992" y="2723448"/>
              <a:ext cx="390191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a:t>Dispositif </a:t>
              </a:r>
              <a:r>
                <a:rPr lang="fr-FR" sz="1200" dirty="0" err="1"/>
                <a:t>co-piloté</a:t>
              </a:r>
              <a:r>
                <a:rPr lang="fr-FR" sz="1200" dirty="0"/>
                <a:t> par l’IEN de circonscription, l’IEN ASH et le chef d’établissement</a:t>
              </a:r>
            </a:p>
          </p:txBody>
        </p:sp>
      </p:grpSp>
      <p:sp>
        <p:nvSpPr>
          <p:cNvPr id="17" name="ZoneTexte 9">
            <a:extLst>
              <a:ext uri="{FF2B5EF4-FFF2-40B4-BE49-F238E27FC236}">
                <a16:creationId xmlns:a16="http://schemas.microsoft.com/office/drawing/2014/main" id="{63E5AE8C-C30D-43BE-A7B8-CE0C8C502405}"/>
              </a:ext>
            </a:extLst>
          </p:cNvPr>
          <p:cNvSpPr txBox="1"/>
          <p:nvPr/>
        </p:nvSpPr>
        <p:spPr>
          <a:xfrm>
            <a:off x="696075" y="3629916"/>
            <a:ext cx="7705828"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200" b="1" u="sng" dirty="0"/>
              <a:t>Missions du coordonnateur, de la coordonnatrice</a:t>
            </a:r>
            <a:r>
              <a:rPr lang="fr-FR" sz="1200" dirty="0"/>
              <a:t> :</a:t>
            </a:r>
          </a:p>
          <a:p>
            <a:pPr marL="285750" indent="-285750">
              <a:buFont typeface="Arial" charset="0"/>
              <a:buChar char="•"/>
            </a:pPr>
            <a:r>
              <a:rPr lang="fr-FR" sz="1200" dirty="0"/>
              <a:t>Enseignement (dans le dispositif ou en </a:t>
            </a:r>
            <a:r>
              <a:rPr lang="fr-FR" sz="1200" dirty="0" err="1"/>
              <a:t>co</a:t>
            </a:r>
            <a:r>
              <a:rPr lang="fr-FR" sz="1200" dirty="0"/>
              <a:t>-intervention dans la classe de référence)</a:t>
            </a:r>
          </a:p>
          <a:p>
            <a:pPr marL="285750" indent="-285750">
              <a:buFont typeface="Arial" charset="0"/>
              <a:buChar char="•"/>
            </a:pPr>
            <a:r>
              <a:rPr lang="fr-FR" sz="1200" dirty="0"/>
              <a:t>Coordination de l’ULIS, relations avec les partenaires extérieurs</a:t>
            </a:r>
          </a:p>
          <a:p>
            <a:pPr marL="285750" indent="-285750">
              <a:buFont typeface="Arial" charset="0"/>
              <a:buChar char="•"/>
            </a:pPr>
            <a:r>
              <a:rPr lang="fr-FR" sz="1200" dirty="0"/>
              <a:t>Personne-ressource pour la communauté éducative pour l’éducation inclusive</a:t>
            </a:r>
          </a:p>
          <a:p>
            <a:pPr marL="285750" indent="-285750">
              <a:buFont typeface="Arial" charset="0"/>
              <a:buChar char="•"/>
            </a:pPr>
            <a:r>
              <a:rPr lang="fr-FR" sz="1200" dirty="0"/>
              <a:t>Préparation du projet d’orientation dans le second degré (Parcours Avenir)</a:t>
            </a:r>
          </a:p>
        </p:txBody>
      </p:sp>
    </p:spTree>
    <p:extLst>
      <p:ext uri="{BB962C8B-B14F-4D97-AF65-F5344CB8AC3E}">
        <p14:creationId xmlns:p14="http://schemas.microsoft.com/office/powerpoint/2010/main" val="29847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40</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L’Hôpital De Jour</a:t>
            </a:r>
          </a:p>
        </p:txBody>
      </p:sp>
      <p:sp>
        <p:nvSpPr>
          <p:cNvPr id="2" name="Rectangle 1"/>
          <p:cNvSpPr/>
          <p:nvPr/>
        </p:nvSpPr>
        <p:spPr>
          <a:xfrm>
            <a:off x="899592" y="618373"/>
            <a:ext cx="8064896" cy="461665"/>
          </a:xfrm>
          <a:prstGeom prst="rect">
            <a:avLst/>
          </a:prstGeom>
          <a:solidFill>
            <a:schemeClr val="accent1">
              <a:lumMod val="10000"/>
              <a:lumOff val="90000"/>
            </a:schemeClr>
          </a:solidFill>
        </p:spPr>
        <p:txBody>
          <a:bodyPr wrap="square">
            <a:spAutoFit/>
          </a:bodyPr>
          <a:lstStyle/>
          <a:p>
            <a:r>
              <a:rPr lang="fr-FR" sz="1200" b="1" u="sng" dirty="0"/>
              <a:t>Objectif</a:t>
            </a:r>
            <a:r>
              <a:rPr lang="fr-FR" sz="1200" b="1" dirty="0"/>
              <a:t> : assurer la prise en charge thérapeutique,  le soutien éducatif, le soutien pédagogique, ou la rééducation du jeune, afin de favoriser sa réadaptation dans son environnement.</a:t>
            </a:r>
          </a:p>
        </p:txBody>
      </p:sp>
      <p:sp>
        <p:nvSpPr>
          <p:cNvPr id="3" name="Rectangle 2"/>
          <p:cNvSpPr/>
          <p:nvPr/>
        </p:nvSpPr>
        <p:spPr>
          <a:xfrm>
            <a:off x="195663" y="1182160"/>
            <a:ext cx="8640960" cy="600164"/>
          </a:xfrm>
          <a:prstGeom prst="rect">
            <a:avLst/>
          </a:prstGeom>
        </p:spPr>
        <p:txBody>
          <a:bodyPr wrap="square">
            <a:spAutoFit/>
          </a:bodyPr>
          <a:lstStyle/>
          <a:p>
            <a:r>
              <a:rPr lang="fr-FR" sz="1100" b="1" dirty="0">
                <a:solidFill>
                  <a:srgbClr val="002060"/>
                </a:solidFill>
              </a:rPr>
              <a:t>La prise en charge à l’HDJ est centrée sur le soin : ateliers thérapeutiques, repas thérapeutiques, prises en charge individuelles avec les différents soignants. Une unité d’enseignement est référente de la partie pédagogique, au sein de cette prise en charge thérapeutique.</a:t>
            </a:r>
          </a:p>
        </p:txBody>
      </p:sp>
      <p:sp>
        <p:nvSpPr>
          <p:cNvPr id="10" name="ZoneTexte 9"/>
          <p:cNvSpPr txBox="1"/>
          <p:nvPr/>
        </p:nvSpPr>
        <p:spPr>
          <a:xfrm>
            <a:off x="4764409" y="1964589"/>
            <a:ext cx="4086125"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200" dirty="0"/>
              <a:t>L‘</a:t>
            </a:r>
            <a:r>
              <a:rPr lang="fr-FR" sz="1200" b="1" dirty="0"/>
              <a:t>admission</a:t>
            </a:r>
            <a:r>
              <a:rPr lang="fr-FR" sz="1200" dirty="0"/>
              <a:t> se fait à la demande des parents et sur les conseils  des professionnels (PMI, école, médecins généralistes, …).</a:t>
            </a:r>
          </a:p>
          <a:p>
            <a:pPr algn="just"/>
            <a:r>
              <a:rPr lang="fr-FR" sz="1200" dirty="0"/>
              <a:t>Elle est effectuée par le service de psychiatrie infanto-juvénile  de l’établissement public de santé de secteur auquel est rattaché l’HDJ, sur </a:t>
            </a:r>
            <a:r>
              <a:rPr lang="fr-FR" sz="1200" b="1" dirty="0"/>
              <a:t>proposition du médecin référent </a:t>
            </a:r>
            <a:r>
              <a:rPr lang="fr-FR" sz="1200" dirty="0"/>
              <a:t>du Centre Médico-Psychologique. </a:t>
            </a:r>
          </a:p>
          <a:p>
            <a:pPr algn="just"/>
            <a:r>
              <a:rPr lang="fr-FR" sz="1200" dirty="0"/>
              <a:t>Les entretiens avec les parents et un temps d’observation du jeune permettent de valider le projet de soins.</a:t>
            </a:r>
          </a:p>
          <a:p>
            <a:pPr algn="just"/>
            <a:r>
              <a:rPr lang="fr-FR" sz="1200" dirty="0"/>
              <a:t>Il s’agit d’une </a:t>
            </a:r>
            <a:r>
              <a:rPr lang="fr-FR" sz="1200" b="1" dirty="0"/>
              <a:t>prise en charge pluridisciplinaire</a:t>
            </a:r>
            <a:r>
              <a:rPr lang="fr-FR" sz="1200" dirty="0"/>
              <a:t>, </a:t>
            </a:r>
            <a:r>
              <a:rPr lang="fr-FR" sz="1200" b="1" dirty="0"/>
              <a:t>centrée</a:t>
            </a:r>
            <a:r>
              <a:rPr lang="fr-FR" sz="1200" dirty="0"/>
              <a:t> essentiellement </a:t>
            </a:r>
            <a:r>
              <a:rPr lang="fr-FR" sz="1200" b="1" dirty="0"/>
              <a:t>sur le soin</a:t>
            </a:r>
            <a:r>
              <a:rPr lang="fr-FR" sz="1200" dirty="0"/>
              <a:t>.</a:t>
            </a:r>
          </a:p>
          <a:p>
            <a:pPr algn="just"/>
            <a:r>
              <a:rPr lang="fr-FR" sz="1200" dirty="0"/>
              <a:t>Les listes d’attente sont fréquentes. </a:t>
            </a:r>
          </a:p>
          <a:p>
            <a:pPr algn="just"/>
            <a:endParaRPr lang="fr-FR" sz="1200" dirty="0"/>
          </a:p>
          <a:p>
            <a:pPr algn="just"/>
            <a:r>
              <a:rPr lang="fr-FR" sz="1200" b="1" i="1" dirty="0"/>
              <a:t>L’admission ne dépend pas de la MDPH.</a:t>
            </a:r>
          </a:p>
        </p:txBody>
      </p:sp>
      <p:grpSp>
        <p:nvGrpSpPr>
          <p:cNvPr id="5" name="Groupe 4"/>
          <p:cNvGrpSpPr/>
          <p:nvPr/>
        </p:nvGrpSpPr>
        <p:grpSpPr>
          <a:xfrm>
            <a:off x="322613" y="3694662"/>
            <a:ext cx="4269097" cy="1035466"/>
            <a:chOff x="322613" y="3694662"/>
            <a:chExt cx="4269097" cy="1035466"/>
          </a:xfrm>
        </p:grpSpPr>
        <p:sp>
          <p:nvSpPr>
            <p:cNvPr id="14" name="ZoneTexte 13"/>
            <p:cNvSpPr txBox="1"/>
            <p:nvPr/>
          </p:nvSpPr>
          <p:spPr>
            <a:xfrm>
              <a:off x="322614" y="3694662"/>
              <a:ext cx="426909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200" dirty="0"/>
                <a:t>Le transport, en taxi, est pris en charge par la Sécurité sociale</a:t>
              </a:r>
            </a:p>
          </p:txBody>
        </p:sp>
        <p:sp>
          <p:nvSpPr>
            <p:cNvPr id="15" name="TextBox 14">
              <a:extLst>
                <a:ext uri="{FF2B5EF4-FFF2-40B4-BE49-F238E27FC236}">
                  <a16:creationId xmlns:a16="http://schemas.microsoft.com/office/drawing/2014/main" id="{25B955A1-1010-45C1-9A50-0268A66140F0}"/>
                </a:ext>
              </a:extLst>
            </p:cNvPr>
            <p:cNvSpPr txBox="1"/>
            <p:nvPr/>
          </p:nvSpPr>
          <p:spPr>
            <a:xfrm>
              <a:off x="322613" y="4314630"/>
              <a:ext cx="4193529" cy="415498"/>
            </a:xfrm>
            <a:prstGeom prst="rect">
              <a:avLst/>
            </a:prstGeom>
            <a:noFill/>
          </p:spPr>
          <p:txBody>
            <a:bodyPr wrap="square">
              <a:spAutoFit/>
            </a:bodyPr>
            <a:lstStyle/>
            <a:p>
              <a:r>
                <a:rPr lang="de-DE" sz="1050" i="1" dirty="0" smtClean="0">
                  <a:hlinkClick r:id="rId2"/>
                </a:rPr>
                <a:t>nevers.hopitaldejour@laposte.net</a:t>
              </a:r>
              <a:r>
                <a:rPr lang="de-DE" sz="1050" i="1" dirty="0" smtClean="0"/>
                <a:t>  (Fabienne </a:t>
              </a:r>
              <a:r>
                <a:rPr lang="de-DE" sz="1050" i="1" dirty="0" err="1" smtClean="0"/>
                <a:t>Dessartine</a:t>
              </a:r>
              <a:r>
                <a:rPr lang="de-DE" sz="1050" i="1" dirty="0" smtClean="0"/>
                <a:t>) </a:t>
              </a:r>
              <a:r>
                <a:rPr lang="de-DE" sz="1050" i="1" dirty="0"/>
                <a:t>– </a:t>
              </a:r>
              <a:r>
                <a:rPr lang="de-DE" sz="1050" i="1" dirty="0" err="1"/>
                <a:t>enfants</a:t>
              </a:r>
              <a:endParaRPr lang="de-DE" sz="1050" i="1" dirty="0"/>
            </a:p>
            <a:p>
              <a:r>
                <a:rPr lang="de-DE" sz="1050" i="1" dirty="0">
                  <a:hlinkClick r:id="rId3"/>
                </a:rPr>
                <a:t>Anne-Louise.Pacaud@ac-dijon.fr</a:t>
              </a:r>
              <a:r>
                <a:rPr lang="de-DE" sz="1050" i="1" dirty="0"/>
                <a:t> - </a:t>
              </a:r>
              <a:r>
                <a:rPr lang="de-DE" sz="1050" i="1" dirty="0" err="1"/>
                <a:t>adolescents</a:t>
              </a:r>
              <a:endParaRPr lang="de-DE" sz="1050" i="1" dirty="0"/>
            </a:p>
          </p:txBody>
        </p:sp>
      </p:grpSp>
      <p:grpSp>
        <p:nvGrpSpPr>
          <p:cNvPr id="4" name="Groupe 3"/>
          <p:cNvGrpSpPr/>
          <p:nvPr/>
        </p:nvGrpSpPr>
        <p:grpSpPr>
          <a:xfrm>
            <a:off x="240269" y="1963239"/>
            <a:ext cx="4385923" cy="1123938"/>
            <a:chOff x="240269" y="1963239"/>
            <a:chExt cx="4385923" cy="1123938"/>
          </a:xfrm>
        </p:grpSpPr>
        <p:sp>
          <p:nvSpPr>
            <p:cNvPr id="9" name="ZoneTexte 8"/>
            <p:cNvSpPr txBox="1"/>
            <p:nvPr/>
          </p:nvSpPr>
          <p:spPr>
            <a:xfrm>
              <a:off x="240269" y="1979181"/>
              <a:ext cx="216024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100" b="1" dirty="0">
                  <a:solidFill>
                    <a:srgbClr val="0070C0"/>
                  </a:solidFill>
                </a:rPr>
                <a:t>CATDJ La Passerelle</a:t>
              </a:r>
            </a:p>
            <a:p>
              <a:pPr algn="ctr"/>
              <a:r>
                <a:rPr lang="fr-FR" sz="1100" b="1" dirty="0">
                  <a:solidFill>
                    <a:srgbClr val="0070C0"/>
                  </a:solidFill>
                </a:rPr>
                <a:t>C</a:t>
              </a:r>
              <a:r>
                <a:rPr lang="fr-FR" sz="1100" dirty="0">
                  <a:solidFill>
                    <a:srgbClr val="002060"/>
                  </a:solidFill>
                </a:rPr>
                <a:t>entre</a:t>
              </a:r>
              <a:r>
                <a:rPr lang="fr-FR" sz="1100" b="1" dirty="0">
                  <a:solidFill>
                    <a:srgbClr val="0070C0"/>
                  </a:solidFill>
                </a:rPr>
                <a:t> </a:t>
              </a:r>
              <a:r>
                <a:rPr lang="fr-FR" sz="1100" dirty="0">
                  <a:solidFill>
                    <a:srgbClr val="002060"/>
                  </a:solidFill>
                </a:rPr>
                <a:t>d’</a:t>
              </a:r>
              <a:r>
                <a:rPr lang="fr-FR" sz="1100" b="1" dirty="0">
                  <a:solidFill>
                    <a:srgbClr val="0070C0"/>
                  </a:solidFill>
                </a:rPr>
                <a:t>A</a:t>
              </a:r>
              <a:r>
                <a:rPr lang="fr-FR" sz="1100" dirty="0">
                  <a:solidFill>
                    <a:srgbClr val="002060"/>
                  </a:solidFill>
                </a:rPr>
                <a:t>ccueil</a:t>
              </a:r>
              <a:r>
                <a:rPr lang="fr-FR" sz="1100" b="1" dirty="0">
                  <a:solidFill>
                    <a:srgbClr val="0070C0"/>
                  </a:solidFill>
                </a:rPr>
                <a:t> T</a:t>
              </a:r>
              <a:r>
                <a:rPr lang="fr-FR" sz="1100" dirty="0">
                  <a:solidFill>
                    <a:srgbClr val="002060"/>
                  </a:solidFill>
                </a:rPr>
                <a:t>hérapeutique</a:t>
              </a:r>
              <a:r>
                <a:rPr lang="fr-FR" sz="1100" b="1" dirty="0">
                  <a:solidFill>
                    <a:srgbClr val="0070C0"/>
                  </a:solidFill>
                </a:rPr>
                <a:t> D</a:t>
              </a:r>
              <a:r>
                <a:rPr lang="fr-FR" sz="1100" dirty="0"/>
                <a:t>e </a:t>
              </a:r>
              <a:r>
                <a:rPr lang="fr-FR" sz="1100" b="1" dirty="0">
                  <a:solidFill>
                    <a:srgbClr val="0070C0"/>
                  </a:solidFill>
                </a:rPr>
                <a:t>J</a:t>
              </a:r>
              <a:r>
                <a:rPr lang="fr-FR" sz="1100" dirty="0"/>
                <a:t>our</a:t>
              </a:r>
            </a:p>
            <a:p>
              <a:pPr algn="ctr"/>
              <a:r>
                <a:rPr lang="fr-FR" sz="1100" dirty="0"/>
                <a:t>Accueille les enfants ayant des troubles psychiques importants de 0 à 8 ans</a:t>
              </a:r>
            </a:p>
          </p:txBody>
        </p:sp>
        <p:sp>
          <p:nvSpPr>
            <p:cNvPr id="16" name="ZoneTexte 15"/>
            <p:cNvSpPr txBox="1"/>
            <p:nvPr/>
          </p:nvSpPr>
          <p:spPr>
            <a:xfrm>
              <a:off x="2573208" y="1963239"/>
              <a:ext cx="205298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100" b="1" dirty="0">
                  <a:solidFill>
                    <a:srgbClr val="0070C0"/>
                  </a:solidFill>
                </a:rPr>
                <a:t>CAP’ADOS</a:t>
              </a:r>
            </a:p>
            <a:p>
              <a:pPr algn="ctr"/>
              <a:r>
                <a:rPr lang="fr-FR" sz="1100" b="1" dirty="0">
                  <a:solidFill>
                    <a:srgbClr val="0070C0"/>
                  </a:solidFill>
                </a:rPr>
                <a:t>H</a:t>
              </a:r>
              <a:r>
                <a:rPr lang="fr-FR" sz="1100" dirty="0">
                  <a:solidFill>
                    <a:schemeClr val="tx1"/>
                  </a:solidFill>
                </a:rPr>
                <a:t>ôpital</a:t>
              </a:r>
              <a:r>
                <a:rPr lang="fr-FR" sz="1100" b="1" dirty="0">
                  <a:solidFill>
                    <a:srgbClr val="0070C0"/>
                  </a:solidFill>
                </a:rPr>
                <a:t> D</a:t>
              </a:r>
              <a:r>
                <a:rPr lang="fr-FR" sz="1100" dirty="0"/>
                <a:t>e </a:t>
              </a:r>
              <a:r>
                <a:rPr lang="fr-FR" sz="1100" b="1" dirty="0">
                  <a:solidFill>
                    <a:srgbClr val="0070C0"/>
                  </a:solidFill>
                </a:rPr>
                <a:t>J</a:t>
              </a:r>
              <a:r>
                <a:rPr lang="fr-FR" sz="1100" dirty="0"/>
                <a:t>our</a:t>
              </a:r>
            </a:p>
            <a:p>
              <a:pPr algn="ctr"/>
              <a:r>
                <a:rPr lang="fr-FR" sz="1100" dirty="0"/>
                <a:t>Accueille les adolescents ayant des troubles psychiques importants </a:t>
              </a:r>
            </a:p>
            <a:p>
              <a:pPr algn="ctr"/>
              <a:r>
                <a:rPr lang="fr-FR" sz="1100" dirty="0"/>
                <a:t>de 11 à 18 ans</a:t>
              </a:r>
            </a:p>
          </p:txBody>
        </p:sp>
      </p:grpSp>
    </p:spTree>
    <p:extLst>
      <p:ext uri="{BB962C8B-B14F-4D97-AF65-F5344CB8AC3E}">
        <p14:creationId xmlns:p14="http://schemas.microsoft.com/office/powerpoint/2010/main" val="7010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41</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1619672" y="51470"/>
            <a:ext cx="7416824" cy="288032"/>
          </a:xfrm>
        </p:spPr>
        <p:txBody>
          <a:bodyPr/>
          <a:lstStyle/>
          <a:p>
            <a:pPr algn="r"/>
            <a:r>
              <a:rPr lang="fr-FR" sz="2000" dirty="0" smtClean="0">
                <a:solidFill>
                  <a:srgbClr val="7030A0"/>
                </a:solidFill>
                <a:latin typeface="Calibri" panose="020F0502020204030204" pitchFamily="34" charset="0"/>
                <a:cs typeface="Calibri" panose="020F0502020204030204" pitchFamily="34" charset="0"/>
              </a:rPr>
              <a:t>L’Accompagnement Pédagogique À Domicile, à l’Hôpital ou à l’École</a:t>
            </a:r>
            <a:endParaRPr lang="fr-FR" sz="2000" dirty="0">
              <a:solidFill>
                <a:srgbClr val="7030A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CA8737E-821D-4C21-A8D4-4388BBE1D7C4}"/>
              </a:ext>
            </a:extLst>
          </p:cNvPr>
          <p:cNvSpPr txBox="1"/>
          <p:nvPr/>
        </p:nvSpPr>
        <p:spPr>
          <a:xfrm>
            <a:off x="1907704" y="483518"/>
            <a:ext cx="4824536" cy="461665"/>
          </a:xfrm>
          <a:prstGeom prst="rect">
            <a:avLst/>
          </a:prstGeom>
          <a:noFill/>
        </p:spPr>
        <p:txBody>
          <a:bodyPr wrap="square">
            <a:spAutoFit/>
          </a:bodyPr>
          <a:lstStyle/>
          <a:p>
            <a:pPr algn="ctr"/>
            <a:r>
              <a:rPr lang="fr-FR" sz="1200" dirty="0"/>
              <a:t>Circulaire </a:t>
            </a:r>
            <a:r>
              <a:rPr lang="fr-FR" sz="1200" dirty="0" smtClean="0"/>
              <a:t>du 3-8-2020</a:t>
            </a:r>
            <a:endParaRPr lang="fr-FR" sz="1200" dirty="0"/>
          </a:p>
          <a:p>
            <a:pPr algn="ctr"/>
            <a:r>
              <a:rPr lang="fr-FR" sz="1200" dirty="0"/>
              <a:t>https://www.education.gouv.fr/bo/20/Hebdo32/MENE2020703C.htm</a:t>
            </a:r>
          </a:p>
        </p:txBody>
      </p:sp>
      <p:sp>
        <p:nvSpPr>
          <p:cNvPr id="17" name="ZoneTexte 2">
            <a:extLst>
              <a:ext uri="{FF2B5EF4-FFF2-40B4-BE49-F238E27FC236}">
                <a16:creationId xmlns:a16="http://schemas.microsoft.com/office/drawing/2014/main" id="{AFCC2C13-6A9A-4838-B81F-1870E3249F40}"/>
              </a:ext>
            </a:extLst>
          </p:cNvPr>
          <p:cNvSpPr txBox="1"/>
          <p:nvPr/>
        </p:nvSpPr>
        <p:spPr>
          <a:xfrm>
            <a:off x="323528" y="1135072"/>
            <a:ext cx="8584548" cy="1015663"/>
          </a:xfrm>
          <a:prstGeom prst="rect">
            <a:avLst/>
          </a:prstGeom>
          <a:solidFill>
            <a:schemeClr val="accent1">
              <a:lumMod val="10000"/>
              <a:lumOff val="9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200" b="1" u="sng" dirty="0"/>
              <a:t>Objectif</a:t>
            </a:r>
            <a:r>
              <a:rPr lang="fr-FR" sz="1200" dirty="0"/>
              <a:t> : </a:t>
            </a:r>
          </a:p>
          <a:p>
            <a:pPr algn="just"/>
            <a:r>
              <a:rPr lang="fr-FR" sz="1200" dirty="0" smtClean="0"/>
              <a:t>L’APADHE </a:t>
            </a:r>
            <a:r>
              <a:rPr lang="fr-FR" sz="1200" dirty="0"/>
              <a:t>est un dispositif départemental de l’Education nationale destinés à fournir </a:t>
            </a:r>
            <a:r>
              <a:rPr lang="fr-FR" sz="1200" b="1" dirty="0"/>
              <a:t>aux enfants et adolescents atteints de troubles de la santé ou accidentés</a:t>
            </a:r>
            <a:r>
              <a:rPr lang="fr-FR" sz="1200" dirty="0"/>
              <a:t> une prise en charge pédagogique au domicile. </a:t>
            </a:r>
          </a:p>
          <a:p>
            <a:pPr algn="just"/>
            <a:r>
              <a:rPr lang="fr-FR" sz="1200" dirty="0"/>
              <a:t>Il s’agit d’assurer la continuité de leur scolarité, interrompue momentanément ou perturbée.</a:t>
            </a:r>
          </a:p>
          <a:p>
            <a:pPr algn="just"/>
            <a:r>
              <a:rPr lang="fr-FR" sz="1200" i="1" dirty="0"/>
              <a:t>(Le dispositif peut se mettre en place si l’absence de l’élève excède de façon prévisible deux semaines suivies).</a:t>
            </a:r>
          </a:p>
        </p:txBody>
      </p:sp>
      <p:sp>
        <p:nvSpPr>
          <p:cNvPr id="18" name="ZoneTexte 7">
            <a:extLst>
              <a:ext uri="{FF2B5EF4-FFF2-40B4-BE49-F238E27FC236}">
                <a16:creationId xmlns:a16="http://schemas.microsoft.com/office/drawing/2014/main" id="{929EA128-554B-441D-B037-089145AC37C4}"/>
              </a:ext>
            </a:extLst>
          </p:cNvPr>
          <p:cNvSpPr txBox="1"/>
          <p:nvPr/>
        </p:nvSpPr>
        <p:spPr>
          <a:xfrm>
            <a:off x="395536" y="4371950"/>
            <a:ext cx="8512540"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100" b="1" dirty="0"/>
              <a:t>Il concerne les écoles et établissements scolaires publics ou privés sous contrat du département</a:t>
            </a:r>
          </a:p>
        </p:txBody>
      </p:sp>
      <p:grpSp>
        <p:nvGrpSpPr>
          <p:cNvPr id="2" name="Groupe 1"/>
          <p:cNvGrpSpPr/>
          <p:nvPr/>
        </p:nvGrpSpPr>
        <p:grpSpPr>
          <a:xfrm>
            <a:off x="325202" y="2340624"/>
            <a:ext cx="8584548" cy="1935203"/>
            <a:chOff x="323528" y="2236848"/>
            <a:chExt cx="8584548" cy="1999030"/>
          </a:xfrm>
        </p:grpSpPr>
        <p:pic>
          <p:nvPicPr>
            <p:cNvPr id="6" name="Picture 5">
              <a:extLst>
                <a:ext uri="{FF2B5EF4-FFF2-40B4-BE49-F238E27FC236}">
                  <a16:creationId xmlns:a16="http://schemas.microsoft.com/office/drawing/2014/main" id="{15B3D7BE-8012-4B6D-85C8-D8C33647FF18}"/>
                </a:ext>
              </a:extLst>
            </p:cNvPr>
            <p:cNvPicPr>
              <a:picLocks noChangeAspect="1"/>
            </p:cNvPicPr>
            <p:nvPr/>
          </p:nvPicPr>
          <p:blipFill>
            <a:blip r:embed="rId2"/>
            <a:stretch>
              <a:fillRect/>
            </a:stretch>
          </p:blipFill>
          <p:spPr>
            <a:xfrm>
              <a:off x="7405119" y="2236848"/>
              <a:ext cx="1502957" cy="1999030"/>
            </a:xfrm>
            <a:prstGeom prst="rect">
              <a:avLst/>
            </a:prstGeom>
          </p:spPr>
        </p:pic>
        <p:sp>
          <p:nvSpPr>
            <p:cNvPr id="19" name="ZoneTexte 8">
              <a:extLst>
                <a:ext uri="{FF2B5EF4-FFF2-40B4-BE49-F238E27FC236}">
                  <a16:creationId xmlns:a16="http://schemas.microsoft.com/office/drawing/2014/main" id="{2BE05BA8-57D8-4E16-A22F-68E1AFAC7B8E}"/>
                </a:ext>
              </a:extLst>
            </p:cNvPr>
            <p:cNvSpPr txBox="1"/>
            <p:nvPr/>
          </p:nvSpPr>
          <p:spPr>
            <a:xfrm>
              <a:off x="323528" y="2357513"/>
              <a:ext cx="6984776" cy="187577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600" dirty="0"/>
                <a:t>Dispositif piloté par un comité de pilotage présidé par </a:t>
              </a:r>
              <a:r>
                <a:rPr lang="fr-FR" sz="1600" dirty="0" smtClean="0"/>
                <a:t>la </a:t>
              </a:r>
              <a:r>
                <a:rPr lang="fr-FR" sz="1600" dirty="0"/>
                <a:t>DASEN. </a:t>
              </a:r>
            </a:p>
            <a:p>
              <a:pPr algn="just"/>
              <a:r>
                <a:rPr lang="fr-FR" sz="1600" dirty="0"/>
                <a:t>Ce comité définit au niveau local </a:t>
              </a:r>
              <a:r>
                <a:rPr lang="fr-FR" sz="1600" b="1" dirty="0"/>
                <a:t>les missions du service</a:t>
              </a:r>
              <a:r>
                <a:rPr lang="fr-FR" sz="1600" dirty="0"/>
                <a:t>, établit </a:t>
              </a:r>
              <a:r>
                <a:rPr lang="fr-FR" sz="1600" b="1" dirty="0"/>
                <a:t>les conventions</a:t>
              </a:r>
              <a:r>
                <a:rPr lang="fr-FR" sz="1600" dirty="0"/>
                <a:t> </a:t>
              </a:r>
              <a:r>
                <a:rPr lang="fr-FR" sz="1600" b="1" dirty="0"/>
                <a:t>permettant son fonctionnement </a:t>
              </a:r>
              <a:r>
                <a:rPr lang="fr-FR" sz="1600" dirty="0"/>
                <a:t>et assure </a:t>
              </a:r>
              <a:r>
                <a:rPr lang="fr-FR" sz="1600" b="1" dirty="0"/>
                <a:t>le suivi et le contrôle des actions menées</a:t>
              </a:r>
              <a:r>
                <a:rPr lang="fr-FR" sz="1600" dirty="0"/>
                <a:t>.</a:t>
              </a:r>
            </a:p>
            <a:p>
              <a:pPr algn="just"/>
              <a:endParaRPr lang="fr-FR" sz="1600" dirty="0"/>
            </a:p>
            <a:p>
              <a:pPr algn="just"/>
              <a:r>
                <a:rPr lang="fr-FR" sz="1600" u="sng" dirty="0" smtClean="0"/>
                <a:t>Un coordonnateur</a:t>
              </a:r>
              <a:r>
                <a:rPr lang="fr-FR" sz="1600" dirty="0" smtClean="0"/>
                <a:t> </a:t>
              </a:r>
              <a:r>
                <a:rPr lang="fr-FR" sz="1600" dirty="0"/>
                <a:t>est systématiquement </a:t>
              </a:r>
              <a:r>
                <a:rPr lang="fr-FR" sz="1600" dirty="0" smtClean="0"/>
                <a:t>désigné, il </a:t>
              </a:r>
              <a:r>
                <a:rPr lang="fr-FR" sz="1600" dirty="0"/>
                <a:t>est </a:t>
              </a:r>
              <a:r>
                <a:rPr lang="fr-FR" sz="1600" dirty="0" smtClean="0"/>
                <a:t>placé </a:t>
              </a:r>
              <a:r>
                <a:rPr lang="fr-FR" sz="1600" dirty="0"/>
                <a:t>sous la responsabilité </a:t>
              </a:r>
              <a:r>
                <a:rPr lang="fr-FR" sz="1600" dirty="0" smtClean="0"/>
                <a:t>d’un </a:t>
              </a:r>
              <a:r>
                <a:rPr lang="fr-FR" sz="1600" dirty="0"/>
                <a:t>IEN (IEN ASH dans la Nièvre).</a:t>
              </a:r>
            </a:p>
          </p:txBody>
        </p:sp>
      </p:grpSp>
    </p:spTree>
    <p:extLst>
      <p:ext uri="{BB962C8B-B14F-4D97-AF65-F5344CB8AC3E}">
        <p14:creationId xmlns:p14="http://schemas.microsoft.com/office/powerpoint/2010/main" val="253908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42</a:t>
            </a:fld>
            <a:endParaRPr lang="fr-FR" dirty="0"/>
          </a:p>
        </p:txBody>
      </p:sp>
      <p:sp>
        <p:nvSpPr>
          <p:cNvPr id="10" name="ZoneTexte 9">
            <a:extLst>
              <a:ext uri="{FF2B5EF4-FFF2-40B4-BE49-F238E27FC236}">
                <a16:creationId xmlns:a16="http://schemas.microsoft.com/office/drawing/2014/main" id="{FA7E6EA9-874D-4525-A42B-E4A98DBF341A}"/>
              </a:ext>
            </a:extLst>
          </p:cNvPr>
          <p:cNvSpPr txBox="1"/>
          <p:nvPr/>
        </p:nvSpPr>
        <p:spPr>
          <a:xfrm>
            <a:off x="914770" y="656711"/>
            <a:ext cx="7861948"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u="sng" dirty="0"/>
              <a:t>Missions du </a:t>
            </a:r>
            <a:r>
              <a:rPr lang="fr-FR" sz="1600" b="1" u="sng" dirty="0" smtClean="0"/>
              <a:t>coordonnateur</a:t>
            </a:r>
            <a:r>
              <a:rPr lang="fr-FR" sz="1600" dirty="0" smtClean="0"/>
              <a:t>:</a:t>
            </a:r>
            <a:endParaRPr lang="fr-FR" sz="1600" dirty="0"/>
          </a:p>
          <a:p>
            <a:pPr marL="285750" indent="-285750">
              <a:buFont typeface="Arial" charset="0"/>
              <a:buChar char="•"/>
            </a:pPr>
            <a:r>
              <a:rPr lang="fr-FR" sz="1600" dirty="0"/>
              <a:t>Assure la gestion administrative de chaque action d’aide pédagogique :</a:t>
            </a:r>
          </a:p>
          <a:p>
            <a:pPr marL="432000" indent="-72000">
              <a:buFontTx/>
              <a:buChar char="-"/>
            </a:pPr>
            <a:r>
              <a:rPr lang="fr-FR" sz="1600" i="1" dirty="0"/>
              <a:t>Assure la liaison avec les personnes et les services concernés, en particulier avec les services médicaux concernés dont la médecine scolaire.</a:t>
            </a:r>
          </a:p>
          <a:p>
            <a:pPr marL="432000" indent="-72000">
              <a:buFontTx/>
              <a:buChar char="-"/>
            </a:pPr>
            <a:r>
              <a:rPr lang="fr-FR" sz="1600" i="1" dirty="0"/>
              <a:t>Reçoit et instruit la demande</a:t>
            </a:r>
          </a:p>
          <a:p>
            <a:pPr marL="432000" indent="-72000">
              <a:buFontTx/>
              <a:buChar char="-"/>
            </a:pPr>
            <a:r>
              <a:rPr lang="fr-FR" sz="1600" i="1" dirty="0"/>
              <a:t>Prépare l’intervention</a:t>
            </a:r>
          </a:p>
          <a:p>
            <a:pPr marL="432000" indent="-72000">
              <a:buFontTx/>
              <a:buChar char="-"/>
            </a:pPr>
            <a:r>
              <a:rPr lang="fr-FR" sz="1600" i="1" dirty="0"/>
              <a:t>En assure le suivi</a:t>
            </a:r>
          </a:p>
          <a:p>
            <a:pPr marL="432000" indent="-72000">
              <a:buFontTx/>
              <a:buChar char="-"/>
            </a:pPr>
            <a:r>
              <a:rPr lang="fr-FR" sz="1600" i="1" dirty="0"/>
              <a:t>Établit le projet pédagogique ainsi que les documents administratifs et financiers</a:t>
            </a:r>
          </a:p>
          <a:p>
            <a:pPr marL="360000"/>
            <a:endParaRPr lang="fr-FR" sz="1600" i="1" dirty="0"/>
          </a:p>
          <a:p>
            <a:pPr marL="285750" indent="-285750">
              <a:buFont typeface="Arial" charset="0"/>
              <a:buChar char="•"/>
            </a:pPr>
            <a:r>
              <a:rPr lang="fr-FR" sz="1600" dirty="0"/>
              <a:t>Organise le réseau </a:t>
            </a:r>
            <a:r>
              <a:rPr lang="fr-FR" sz="1600" dirty="0" smtClean="0"/>
              <a:t>d’enseignants </a:t>
            </a:r>
            <a:r>
              <a:rPr lang="fr-FR" sz="1600" dirty="0"/>
              <a:t>volontaires (</a:t>
            </a:r>
            <a:r>
              <a:rPr lang="fr-FR" sz="1600" dirty="0" smtClean="0"/>
              <a:t>rémunérés</a:t>
            </a:r>
            <a:r>
              <a:rPr lang="fr-FR" sz="1600" dirty="0"/>
              <a:t>)</a:t>
            </a:r>
          </a:p>
          <a:p>
            <a:endParaRPr lang="fr-FR" sz="1600" dirty="0"/>
          </a:p>
          <a:p>
            <a:pPr marL="285750" indent="-285750">
              <a:buFont typeface="Arial" charset="0"/>
              <a:buChar char="•"/>
            </a:pPr>
            <a:r>
              <a:rPr lang="fr-FR" sz="1600" dirty="0"/>
              <a:t>Fait connaître le dispositif et veille à son accessibilité</a:t>
            </a:r>
          </a:p>
        </p:txBody>
      </p:sp>
      <p:pic>
        <p:nvPicPr>
          <p:cNvPr id="2" name="Picture 1">
            <a:extLst>
              <a:ext uri="{FF2B5EF4-FFF2-40B4-BE49-F238E27FC236}">
                <a16:creationId xmlns:a16="http://schemas.microsoft.com/office/drawing/2014/main" id="{3BCB484D-FA44-437F-8563-CAC50E6B5E3B}"/>
              </a:ext>
            </a:extLst>
          </p:cNvPr>
          <p:cNvPicPr>
            <a:picLocks noChangeAspect="1"/>
          </p:cNvPicPr>
          <p:nvPr/>
        </p:nvPicPr>
        <p:blipFill>
          <a:blip r:embed="rId2"/>
          <a:stretch>
            <a:fillRect/>
          </a:stretch>
        </p:blipFill>
        <p:spPr>
          <a:xfrm>
            <a:off x="4094928" y="3910671"/>
            <a:ext cx="4338144" cy="602738"/>
          </a:xfrm>
          <a:prstGeom prst="rect">
            <a:avLst/>
          </a:prstGeom>
        </p:spPr>
      </p:pic>
      <p:sp>
        <p:nvSpPr>
          <p:cNvPr id="20" name="TextBox 19">
            <a:extLst>
              <a:ext uri="{FF2B5EF4-FFF2-40B4-BE49-F238E27FC236}">
                <a16:creationId xmlns:a16="http://schemas.microsoft.com/office/drawing/2014/main" id="{11F23D69-3EC5-42A4-94E4-CD191407367E}"/>
              </a:ext>
            </a:extLst>
          </p:cNvPr>
          <p:cNvSpPr txBox="1"/>
          <p:nvPr/>
        </p:nvSpPr>
        <p:spPr>
          <a:xfrm>
            <a:off x="251520" y="4443958"/>
            <a:ext cx="4594224" cy="276999"/>
          </a:xfrm>
          <a:prstGeom prst="rect">
            <a:avLst/>
          </a:prstGeom>
          <a:noFill/>
        </p:spPr>
        <p:txBody>
          <a:bodyPr wrap="square">
            <a:spAutoFit/>
          </a:bodyPr>
          <a:lstStyle/>
          <a:p>
            <a:r>
              <a:rPr lang="nn-NO" sz="1200" i="1" dirty="0"/>
              <a:t>sapad58@ac-dijon.fr (Raynald PINSARD)</a:t>
            </a:r>
          </a:p>
        </p:txBody>
      </p:sp>
      <p:sp>
        <p:nvSpPr>
          <p:cNvPr id="8" name="Titre 1">
            <a:extLst>
              <a:ext uri="{FF2B5EF4-FFF2-40B4-BE49-F238E27FC236}">
                <a16:creationId xmlns:a16="http://schemas.microsoft.com/office/drawing/2014/main" id="{EB5301E4-542A-42B3-BB22-33EE1D98C4FC}"/>
              </a:ext>
            </a:extLst>
          </p:cNvPr>
          <p:cNvSpPr txBox="1">
            <a:spLocks/>
          </p:cNvSpPr>
          <p:nvPr/>
        </p:nvSpPr>
        <p:spPr bwMode="gray">
          <a:xfrm>
            <a:off x="1619672" y="83241"/>
            <a:ext cx="7416824"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a:lstStyle>
          <a:p>
            <a:pPr algn="r"/>
            <a:r>
              <a:rPr lang="fr-FR" sz="2000" dirty="0" smtClean="0">
                <a:solidFill>
                  <a:srgbClr val="7030A0"/>
                </a:solidFill>
                <a:latin typeface="Calibri" panose="020F0502020204030204" pitchFamily="34" charset="0"/>
                <a:cs typeface="Calibri" panose="020F0502020204030204" pitchFamily="34" charset="0"/>
              </a:rPr>
              <a:t>L’Accompagnement Pédagogique À Domicile, à l’Hôpital ou à l’École</a:t>
            </a:r>
            <a:endParaRPr lang="fr-FR" sz="20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926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43</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1259632" y="51470"/>
            <a:ext cx="777686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L’unité d’enseignement de la clinique du château du Tremblay</a:t>
            </a:r>
            <a:br>
              <a:rPr lang="fr-FR" sz="2000" dirty="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27AF5A2C-CE57-4B44-9A78-A815A7584CDA}"/>
              </a:ext>
            </a:extLst>
          </p:cNvPr>
          <p:cNvSpPr txBox="1"/>
          <p:nvPr/>
        </p:nvSpPr>
        <p:spPr>
          <a:xfrm>
            <a:off x="340947" y="1628117"/>
            <a:ext cx="8407517"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000" dirty="0"/>
              <a:t>La Clinique du Château du Tremblay est un </a:t>
            </a:r>
            <a:r>
              <a:rPr lang="fr-FR" sz="1000" u="sng" dirty="0"/>
              <a:t>établissement spécialisé en santé mentale (pathologies psychiques ou psychiatriques nécessitant une hospitalisation complète</a:t>
            </a:r>
            <a:r>
              <a:rPr lang="fr-FR" sz="1000" dirty="0"/>
              <a:t>),  accueillant des patients adultes et adolescents, au sein de deux unités distinctes.</a:t>
            </a:r>
          </a:p>
          <a:p>
            <a:pPr algn="just"/>
            <a:r>
              <a:rPr lang="fr-FR" sz="1000" dirty="0"/>
              <a:t>L'unité pour adolescents peut accueillir 14 </a:t>
            </a:r>
            <a:r>
              <a:rPr lang="fr-FR" sz="1000" b="1" dirty="0"/>
              <a:t>adolescents de 12 à 18 ans</a:t>
            </a:r>
            <a:r>
              <a:rPr lang="fr-FR" sz="1000" dirty="0"/>
              <a:t>, parfois dans le cadre d'une Ordonnance de Placement Provisoire.</a:t>
            </a:r>
          </a:p>
          <a:p>
            <a:pPr algn="just"/>
            <a:r>
              <a:rPr lang="fr-FR" sz="1000" dirty="0"/>
              <a:t>Les principales pathologies prises en charge sont les suivantes :</a:t>
            </a:r>
          </a:p>
          <a:p>
            <a:pPr marL="285750" indent="-285750" algn="just">
              <a:buFont typeface="Arial" panose="020B0604020202020204" pitchFamily="34" charset="0"/>
              <a:buChar char="•"/>
            </a:pPr>
            <a:r>
              <a:rPr lang="fr-FR" sz="1000" dirty="0"/>
              <a:t>conduites addictives,</a:t>
            </a:r>
          </a:p>
          <a:p>
            <a:pPr marL="285750" indent="-285750" algn="just">
              <a:buFont typeface="Arial" panose="020B0604020202020204" pitchFamily="34" charset="0"/>
              <a:buChar char="•"/>
            </a:pPr>
            <a:r>
              <a:rPr lang="fr-FR" sz="1000" dirty="0"/>
              <a:t>troubles de l'humeur (trouble anxieux-dépressif, trouble bipolaire, etc.),</a:t>
            </a:r>
          </a:p>
          <a:p>
            <a:pPr marL="285750" indent="-285750" algn="just">
              <a:buFont typeface="Arial" panose="020B0604020202020204" pitchFamily="34" charset="0"/>
              <a:buChar char="•"/>
            </a:pPr>
            <a:r>
              <a:rPr lang="fr-FR" sz="1000" dirty="0"/>
              <a:t>troubles psychotiques,</a:t>
            </a:r>
          </a:p>
          <a:p>
            <a:pPr marL="285750" indent="-285750" algn="just">
              <a:buFont typeface="Arial" panose="020B0604020202020204" pitchFamily="34" charset="0"/>
              <a:buChar char="•"/>
            </a:pPr>
            <a:r>
              <a:rPr lang="fr-FR" sz="1000" dirty="0"/>
              <a:t>troubles de la personnalité.</a:t>
            </a:r>
          </a:p>
        </p:txBody>
      </p:sp>
      <p:sp>
        <p:nvSpPr>
          <p:cNvPr id="9" name="ZoneTexte 8">
            <a:extLst>
              <a:ext uri="{FF2B5EF4-FFF2-40B4-BE49-F238E27FC236}">
                <a16:creationId xmlns:a16="http://schemas.microsoft.com/office/drawing/2014/main" id="{C8BE95FE-A819-4FC1-B355-168A1911EF41}"/>
              </a:ext>
            </a:extLst>
          </p:cNvPr>
          <p:cNvSpPr txBox="1"/>
          <p:nvPr/>
        </p:nvSpPr>
        <p:spPr>
          <a:xfrm>
            <a:off x="323528" y="3965704"/>
            <a:ext cx="842493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000" dirty="0"/>
              <a:t>Les personnels affectés dans cette unité d’enseignement sont placés sous </a:t>
            </a:r>
            <a:r>
              <a:rPr lang="fr-FR" sz="1000" u="sng" dirty="0"/>
              <a:t>l’autorité hiérarchique</a:t>
            </a:r>
            <a:r>
              <a:rPr lang="fr-FR" sz="1000" dirty="0"/>
              <a:t> de Mme la DASEN et sous </a:t>
            </a:r>
            <a:r>
              <a:rPr lang="fr-FR" sz="1000" u="sng" dirty="0"/>
              <a:t>l’autorité fonctionnelle du Directeur de la Clinique du Tremblay</a:t>
            </a:r>
            <a:r>
              <a:rPr lang="fr-FR" sz="1000" dirty="0"/>
              <a:t>. </a:t>
            </a:r>
          </a:p>
          <a:p>
            <a:r>
              <a:rPr lang="fr-FR" sz="1000" dirty="0"/>
              <a:t>Ils sont soumis au règlement intérieur de l’établissement. </a:t>
            </a:r>
            <a:r>
              <a:rPr lang="fr-FR" sz="1000" dirty="0" smtClean="0"/>
              <a:t> Leur </a:t>
            </a:r>
            <a:r>
              <a:rPr lang="fr-FR" sz="1000" dirty="0"/>
              <a:t>contrôle pédagogique relève des corps d’inspection de </a:t>
            </a:r>
            <a:r>
              <a:rPr lang="fr-FR" sz="1000" dirty="0" smtClean="0"/>
              <a:t>l’Éducation </a:t>
            </a:r>
            <a:r>
              <a:rPr lang="fr-FR" sz="1000" dirty="0"/>
              <a:t>nationale. </a:t>
            </a:r>
          </a:p>
          <a:p>
            <a:r>
              <a:rPr lang="fr-FR" sz="1000" u="sng" dirty="0" smtClean="0"/>
              <a:t>Un coordonnateur</a:t>
            </a:r>
            <a:r>
              <a:rPr lang="fr-FR" sz="1000" dirty="0" smtClean="0"/>
              <a:t> </a:t>
            </a:r>
            <a:r>
              <a:rPr lang="fr-FR" sz="1000" dirty="0"/>
              <a:t>est </a:t>
            </a:r>
            <a:r>
              <a:rPr lang="fr-FR" sz="1000" dirty="0" smtClean="0"/>
              <a:t>désigné. </a:t>
            </a:r>
            <a:endParaRPr lang="fr-FR" sz="1000" dirty="0"/>
          </a:p>
        </p:txBody>
      </p:sp>
      <p:sp>
        <p:nvSpPr>
          <p:cNvPr id="14" name="ZoneTexte 2">
            <a:extLst>
              <a:ext uri="{FF2B5EF4-FFF2-40B4-BE49-F238E27FC236}">
                <a16:creationId xmlns:a16="http://schemas.microsoft.com/office/drawing/2014/main" id="{B6A19F94-8261-4567-9121-A639243076F5}"/>
              </a:ext>
            </a:extLst>
          </p:cNvPr>
          <p:cNvSpPr txBox="1"/>
          <p:nvPr/>
        </p:nvSpPr>
        <p:spPr>
          <a:xfrm>
            <a:off x="1067676" y="449412"/>
            <a:ext cx="7680788" cy="1015663"/>
          </a:xfrm>
          <a:prstGeom prst="rect">
            <a:avLst/>
          </a:prstGeom>
          <a:solidFill>
            <a:schemeClr val="accent1">
              <a:lumMod val="10000"/>
              <a:lumOff val="9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000" b="1" u="sng" dirty="0"/>
              <a:t>Objectif de l’unité d’enseignement</a:t>
            </a:r>
            <a:r>
              <a:rPr lang="fr-FR" sz="1000" dirty="0"/>
              <a:t> : </a:t>
            </a:r>
          </a:p>
          <a:p>
            <a:r>
              <a:rPr lang="fr-FR" sz="1000" i="1" dirty="0" smtClean="0"/>
              <a:t>Éviter </a:t>
            </a:r>
            <a:r>
              <a:rPr lang="fr-FR" sz="1000" i="1" dirty="0"/>
              <a:t>la rupture scolaire en</a:t>
            </a:r>
            <a:r>
              <a:rPr lang="fr-FR" sz="1000" dirty="0"/>
              <a:t> :</a:t>
            </a:r>
          </a:p>
          <a:p>
            <a:r>
              <a:rPr lang="fr-FR" sz="1000" dirty="0"/>
              <a:t>- Faisant bénéficier les élèves hospitalisés de temps de scolarisation en fonction de leur disponibilité aux apprentissages.</a:t>
            </a:r>
          </a:p>
          <a:p>
            <a:r>
              <a:rPr lang="fr-FR" sz="1000" dirty="0"/>
              <a:t>- Assurant le lien avec tous les partenaires impliqués dans le projet du jeune.</a:t>
            </a:r>
          </a:p>
          <a:p>
            <a:r>
              <a:rPr lang="fr-FR" sz="1000" dirty="0"/>
              <a:t>- Préparant le retour à la scolarité.</a:t>
            </a:r>
          </a:p>
          <a:p>
            <a:r>
              <a:rPr lang="fr-FR" sz="1000" dirty="0"/>
              <a:t>- Proposant un nouveau départ,  une orientation.</a:t>
            </a:r>
            <a:endParaRPr lang="fr-FR" sz="1000" dirty="0">
              <a:effectLst/>
            </a:endParaRPr>
          </a:p>
        </p:txBody>
      </p:sp>
      <p:sp>
        <p:nvSpPr>
          <p:cNvPr id="15" name="ZoneTexte 5">
            <a:extLst>
              <a:ext uri="{FF2B5EF4-FFF2-40B4-BE49-F238E27FC236}">
                <a16:creationId xmlns:a16="http://schemas.microsoft.com/office/drawing/2014/main" id="{D1B36B07-F75A-44D5-B138-1F0BB792F779}"/>
              </a:ext>
            </a:extLst>
          </p:cNvPr>
          <p:cNvSpPr txBox="1"/>
          <p:nvPr/>
        </p:nvSpPr>
        <p:spPr>
          <a:xfrm>
            <a:off x="2060429" y="3104687"/>
            <a:ext cx="4968552"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000" b="1" u="sng" dirty="0" smtClean="0"/>
              <a:t>Équipe </a:t>
            </a:r>
            <a:r>
              <a:rPr lang="fr-FR" sz="1000" b="1" u="sng" dirty="0"/>
              <a:t>pluridisciplinaire</a:t>
            </a:r>
            <a:r>
              <a:rPr lang="fr-FR" sz="1000" dirty="0"/>
              <a:t> :</a:t>
            </a:r>
          </a:p>
          <a:p>
            <a:pPr marL="285750" indent="-285750">
              <a:buFontTx/>
              <a:buChar char="-"/>
            </a:pPr>
            <a:r>
              <a:rPr lang="fr-FR" sz="1000" dirty="0"/>
              <a:t>Médecins psychiatres, psychologues, </a:t>
            </a:r>
            <a:r>
              <a:rPr lang="fr-FR" sz="1000" dirty="0" smtClean="0"/>
              <a:t>infirmiers, aides-soignants</a:t>
            </a:r>
            <a:r>
              <a:rPr lang="fr-FR" sz="1000" dirty="0"/>
              <a:t>, art-thérapeute</a:t>
            </a:r>
          </a:p>
          <a:p>
            <a:pPr marL="285750" indent="-285750">
              <a:buFontTx/>
              <a:buChar char="-"/>
            </a:pPr>
            <a:r>
              <a:rPr lang="fr-FR" sz="1000" dirty="0" smtClean="0"/>
              <a:t>Éducateur sportif, assistant social</a:t>
            </a:r>
            <a:endParaRPr lang="fr-FR" sz="1000" dirty="0"/>
          </a:p>
          <a:p>
            <a:pPr marL="285750" indent="-285750">
              <a:buFontTx/>
              <a:buChar char="-"/>
            </a:pPr>
            <a:r>
              <a:rPr lang="fr-FR" sz="1000" dirty="0" smtClean="0"/>
              <a:t>Enseignant coordonnateur </a:t>
            </a:r>
            <a:r>
              <a:rPr lang="fr-FR" sz="1000" dirty="0"/>
              <a:t>et </a:t>
            </a:r>
            <a:r>
              <a:rPr lang="fr-FR" sz="1000" dirty="0" smtClean="0"/>
              <a:t>enseignant </a:t>
            </a:r>
            <a:endParaRPr lang="fr-FR" sz="1000" dirty="0"/>
          </a:p>
        </p:txBody>
      </p:sp>
    </p:spTree>
    <p:extLst>
      <p:ext uri="{BB962C8B-B14F-4D97-AF65-F5344CB8AC3E}">
        <p14:creationId xmlns:p14="http://schemas.microsoft.com/office/powerpoint/2010/main" val="12416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44</a:t>
            </a:fld>
            <a:endParaRPr lang="fr-FR" dirty="0"/>
          </a:p>
        </p:txBody>
      </p:sp>
      <p:sp>
        <p:nvSpPr>
          <p:cNvPr id="10" name="ZoneTexte 9">
            <a:extLst>
              <a:ext uri="{FF2B5EF4-FFF2-40B4-BE49-F238E27FC236}">
                <a16:creationId xmlns:a16="http://schemas.microsoft.com/office/drawing/2014/main" id="{75CDE4B3-9A08-4536-BCCD-7058585121A7}"/>
              </a:ext>
            </a:extLst>
          </p:cNvPr>
          <p:cNvSpPr txBox="1"/>
          <p:nvPr/>
        </p:nvSpPr>
        <p:spPr>
          <a:xfrm>
            <a:off x="719064" y="558009"/>
            <a:ext cx="8173416" cy="38933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300" b="1" u="sng" dirty="0"/>
              <a:t>Missions du coordonnateur, de la coordonnatrice</a:t>
            </a:r>
            <a:r>
              <a:rPr lang="fr-FR" sz="1300" dirty="0"/>
              <a:t> :</a:t>
            </a:r>
          </a:p>
          <a:p>
            <a:r>
              <a:rPr lang="fr-FR" sz="1300" dirty="0"/>
              <a:t>- assure le nécessaire lien entre l'établissement scolaire d'origine - la famille - les professionnels de santé de la clinique et les éventuels autres partenaires : centre Ados (CH Nevers) ; CD58 (sites d'action médico-sociaux)</a:t>
            </a:r>
          </a:p>
          <a:p>
            <a:r>
              <a:rPr lang="fr-FR" sz="1300" dirty="0"/>
              <a:t>- travaille avec les différents services de la DSDEN : IEN ASH ; IEN IO ; Service social en faveur des élèves ; Service promotion de la santé des élèves ; Service division des élèves ; Scolarisation des élèves handicapés ; Conseiller en numérique éducatif (délégation académique au numérique éducatif) ; CDOEASD</a:t>
            </a:r>
          </a:p>
          <a:p>
            <a:r>
              <a:rPr lang="fr-FR" sz="1300" dirty="0"/>
              <a:t>- organise une Équipe Éducative dans l'établissement scolaire (pour les élèves du département) préalable obligatoire au retour du jeune à la vie scolaire (avec </a:t>
            </a:r>
            <a:r>
              <a:rPr lang="fr-FR" sz="1300" dirty="0" smtClean="0"/>
              <a:t>le</a:t>
            </a:r>
            <a:r>
              <a:rPr lang="fr-FR" sz="1300" dirty="0"/>
              <a:t> </a:t>
            </a:r>
            <a:r>
              <a:rPr lang="fr-FR" sz="1300" dirty="0" smtClean="0"/>
              <a:t>chef </a:t>
            </a:r>
            <a:r>
              <a:rPr lang="fr-FR" sz="1300" dirty="0"/>
              <a:t>d'établissement, </a:t>
            </a:r>
            <a:r>
              <a:rPr lang="fr-FR" sz="1300" dirty="0" smtClean="0"/>
              <a:t>l’infirmier, le </a:t>
            </a:r>
            <a:r>
              <a:rPr lang="fr-FR" sz="1300" dirty="0"/>
              <a:t>CPE, </a:t>
            </a:r>
            <a:r>
              <a:rPr lang="fr-FR" sz="1300" dirty="0" smtClean="0"/>
              <a:t>le </a:t>
            </a:r>
            <a:r>
              <a:rPr lang="fr-FR" sz="1300" dirty="0"/>
              <a:t>prof </a:t>
            </a:r>
            <a:r>
              <a:rPr lang="fr-FR" sz="1300" dirty="0" smtClean="0"/>
              <a:t>principal, </a:t>
            </a:r>
            <a:r>
              <a:rPr lang="fr-FR" sz="1300" dirty="0"/>
              <a:t>la famille. Les professionnels de santé de la clinique du Tremblay sont invités à cette réunion.</a:t>
            </a:r>
          </a:p>
          <a:p>
            <a:r>
              <a:rPr lang="fr-FR" sz="1300" i="1" dirty="0"/>
              <a:t>Pour les élèves hors département, demande aux différents partenaires de se réunir afin d'organiser au mieux le retour à la scolarité et informe le coordonnateur </a:t>
            </a:r>
            <a:r>
              <a:rPr lang="fr-FR" sz="1300" i="1" dirty="0" smtClean="0"/>
              <a:t>APADHE </a:t>
            </a:r>
            <a:r>
              <a:rPr lang="fr-FR" sz="1300" i="1" dirty="0"/>
              <a:t>du département d'origine.</a:t>
            </a:r>
          </a:p>
          <a:p>
            <a:endParaRPr lang="fr-FR" sz="1300" i="1" dirty="0"/>
          </a:p>
          <a:p>
            <a:r>
              <a:rPr lang="fr-FR" sz="1300" b="1" u="sng" dirty="0"/>
              <a:t>Missions de </a:t>
            </a:r>
            <a:r>
              <a:rPr lang="fr-FR" sz="1300" b="1" u="sng" dirty="0" smtClean="0"/>
              <a:t>l’enseignant</a:t>
            </a:r>
            <a:r>
              <a:rPr lang="fr-FR" sz="1300" b="1" dirty="0" smtClean="0"/>
              <a:t> </a:t>
            </a:r>
            <a:r>
              <a:rPr lang="fr-FR" sz="1300" dirty="0"/>
              <a:t>:</a:t>
            </a:r>
          </a:p>
          <a:p>
            <a:r>
              <a:rPr lang="fr-FR" sz="1300" dirty="0"/>
              <a:t>- fait bénéficier les élèves hospitalisés de temps de scolarisation en fonction de leur disponibilité aux apprentissages.</a:t>
            </a:r>
          </a:p>
          <a:p>
            <a:r>
              <a:rPr lang="fr-FR" sz="1300" i="1" dirty="0"/>
              <a:t>La nature et les niveaux des enseignements dispensés le sont en référence aux cycles correspondants dans l’enseignement scolaire ainsi qu'aux programmes du lycée.</a:t>
            </a:r>
          </a:p>
          <a:p>
            <a:r>
              <a:rPr lang="fr-FR" sz="1300" dirty="0"/>
              <a:t>- prépare le retour à la scolarité, l’orientation éventuelle.</a:t>
            </a:r>
          </a:p>
        </p:txBody>
      </p:sp>
      <p:sp>
        <p:nvSpPr>
          <p:cNvPr id="16" name="TextBox 15">
            <a:extLst>
              <a:ext uri="{FF2B5EF4-FFF2-40B4-BE49-F238E27FC236}">
                <a16:creationId xmlns:a16="http://schemas.microsoft.com/office/drawing/2014/main" id="{7383A60D-4859-4E40-8683-3508161085C2}"/>
              </a:ext>
            </a:extLst>
          </p:cNvPr>
          <p:cNvSpPr txBox="1"/>
          <p:nvPr/>
        </p:nvSpPr>
        <p:spPr>
          <a:xfrm>
            <a:off x="303903" y="4586664"/>
            <a:ext cx="1469528" cy="261610"/>
          </a:xfrm>
          <a:prstGeom prst="rect">
            <a:avLst/>
          </a:prstGeom>
          <a:noFill/>
        </p:spPr>
        <p:txBody>
          <a:bodyPr wrap="square">
            <a:spAutoFit/>
          </a:bodyPr>
          <a:lstStyle/>
          <a:p>
            <a:r>
              <a:rPr lang="fr-FR" sz="1100" i="1" dirty="0"/>
              <a:t>(</a:t>
            </a:r>
            <a:r>
              <a:rPr lang="fr-FR" sz="1000" i="1" dirty="0"/>
              <a:t>Raynald</a:t>
            </a:r>
            <a:r>
              <a:rPr lang="fr-FR" sz="1100" i="1" dirty="0"/>
              <a:t> PINSARD)</a:t>
            </a:r>
          </a:p>
        </p:txBody>
      </p:sp>
      <p:sp>
        <p:nvSpPr>
          <p:cNvPr id="8" name="Titre 1">
            <a:extLst>
              <a:ext uri="{FF2B5EF4-FFF2-40B4-BE49-F238E27FC236}">
                <a16:creationId xmlns:a16="http://schemas.microsoft.com/office/drawing/2014/main" id="{EB5301E4-542A-42B3-BB22-33EE1D98C4FC}"/>
              </a:ext>
            </a:extLst>
          </p:cNvPr>
          <p:cNvSpPr>
            <a:spLocks noGrp="1"/>
          </p:cNvSpPr>
          <p:nvPr>
            <p:ph type="title"/>
          </p:nvPr>
        </p:nvSpPr>
        <p:spPr>
          <a:xfrm>
            <a:off x="1259632" y="51470"/>
            <a:ext cx="777686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L’unité d’enseignement de la clinique du château du Tremblay</a:t>
            </a:r>
            <a:br>
              <a:rPr lang="fr-FR" sz="2000" dirty="0">
                <a:solidFill>
                  <a:srgbClr val="7030A0"/>
                </a:solidFill>
                <a:latin typeface="Calibri" panose="020F0502020204030204" pitchFamily="34" charset="0"/>
                <a:cs typeface="Calibri" panose="020F0502020204030204" pitchFamily="34" charset="0"/>
              </a:rPr>
            </a:br>
            <a:endParaRPr lang="fr-FR" sz="20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1934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45</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classe hôpital</a:t>
            </a:r>
          </a:p>
        </p:txBody>
      </p:sp>
      <p:sp>
        <p:nvSpPr>
          <p:cNvPr id="8" name="TextBox 7">
            <a:extLst>
              <a:ext uri="{FF2B5EF4-FFF2-40B4-BE49-F238E27FC236}">
                <a16:creationId xmlns:a16="http://schemas.microsoft.com/office/drawing/2014/main" id="{17C22153-7403-4E67-8395-D9DFA8DFADB4}"/>
              </a:ext>
            </a:extLst>
          </p:cNvPr>
          <p:cNvSpPr txBox="1"/>
          <p:nvPr/>
        </p:nvSpPr>
        <p:spPr>
          <a:xfrm>
            <a:off x="683568" y="706565"/>
            <a:ext cx="8208912" cy="1384995"/>
          </a:xfrm>
          <a:prstGeom prst="rect">
            <a:avLst/>
          </a:prstGeom>
          <a:solidFill>
            <a:schemeClr val="accent1">
              <a:lumMod val="10000"/>
              <a:lumOff val="90000"/>
            </a:schemeClr>
          </a:solidFill>
        </p:spPr>
        <p:txBody>
          <a:bodyPr wrap="square">
            <a:spAutoFit/>
          </a:bodyPr>
          <a:lstStyle/>
          <a:p>
            <a:r>
              <a:rPr lang="fr-FR" sz="1050" b="1" dirty="0"/>
              <a:t>Objectifs</a:t>
            </a:r>
            <a:r>
              <a:rPr lang="fr-FR" sz="1050" dirty="0"/>
              <a:t> : </a:t>
            </a:r>
          </a:p>
          <a:p>
            <a:r>
              <a:rPr lang="fr-FR" sz="1050" dirty="0"/>
              <a:t>Assurer la mise en œuvre du parcours de scolarisation des enfants hospitalisés. </a:t>
            </a:r>
          </a:p>
          <a:p>
            <a:r>
              <a:rPr lang="fr-FR" sz="1050" dirty="0"/>
              <a:t>Amener chacun d'eux à une activité intellectuelle et scolaire correspondant à son âge et à ses possibilités. </a:t>
            </a:r>
          </a:p>
          <a:p>
            <a:r>
              <a:rPr lang="fr-FR" sz="1050" dirty="0"/>
              <a:t>Maintenir un lien avec l'école d'origine et avec la vie extérieure à l'établissement hospitalier. </a:t>
            </a:r>
          </a:p>
          <a:p>
            <a:r>
              <a:rPr lang="fr-FR" sz="1050" dirty="0"/>
              <a:t>Travailler à l'insertion ou à la réinsertion des enfants et adolescents malades dans le système scolaire ordinaire après les hospitalisations.</a:t>
            </a:r>
          </a:p>
          <a:p>
            <a:endParaRPr lang="fr-FR" sz="1050" dirty="0"/>
          </a:p>
          <a:p>
            <a:r>
              <a:rPr lang="fr-FR" sz="1050" dirty="0"/>
              <a:t>Circulaire n° 91-303 du 18 novembre 1991</a:t>
            </a:r>
          </a:p>
        </p:txBody>
      </p:sp>
      <p:sp>
        <p:nvSpPr>
          <p:cNvPr id="9" name="ZoneTexte 5">
            <a:extLst>
              <a:ext uri="{FF2B5EF4-FFF2-40B4-BE49-F238E27FC236}">
                <a16:creationId xmlns:a16="http://schemas.microsoft.com/office/drawing/2014/main" id="{A07F93DD-B156-4510-9509-DAF1F507BB9C}"/>
              </a:ext>
            </a:extLst>
          </p:cNvPr>
          <p:cNvSpPr txBox="1"/>
          <p:nvPr/>
        </p:nvSpPr>
        <p:spPr>
          <a:xfrm>
            <a:off x="683568" y="2475931"/>
            <a:ext cx="3420380" cy="1200329"/>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3500000" scaled="1"/>
            <a:tileRect/>
          </a:gradFill>
        </p:spPr>
        <p:style>
          <a:lnRef idx="1">
            <a:schemeClr val="dk1"/>
          </a:lnRef>
          <a:fillRef idx="2">
            <a:schemeClr val="dk1"/>
          </a:fillRef>
          <a:effectRef idx="1">
            <a:schemeClr val="dk1"/>
          </a:effectRef>
          <a:fontRef idx="minor">
            <a:schemeClr val="dk1"/>
          </a:fontRef>
        </p:style>
        <p:txBody>
          <a:bodyPr wrap="square" rtlCol="0">
            <a:spAutoFit/>
          </a:bodyPr>
          <a:lstStyle/>
          <a:p>
            <a:r>
              <a:rPr lang="fr-FR" sz="1200" b="1" u="sng" dirty="0" smtClean="0"/>
              <a:t>Équipe </a:t>
            </a:r>
            <a:r>
              <a:rPr lang="fr-FR" sz="1200" b="1" u="sng" dirty="0"/>
              <a:t>pluridisciplinaire</a:t>
            </a:r>
            <a:r>
              <a:rPr lang="fr-FR" sz="1200" dirty="0"/>
              <a:t> :</a:t>
            </a:r>
          </a:p>
          <a:p>
            <a:pPr marL="285750" indent="-285750">
              <a:buFontTx/>
              <a:buChar char="-"/>
            </a:pPr>
            <a:r>
              <a:rPr lang="fr-FR" sz="1200" dirty="0" smtClean="0"/>
              <a:t>Équipe </a:t>
            </a:r>
            <a:r>
              <a:rPr lang="fr-FR" sz="1200" dirty="0"/>
              <a:t>médicale</a:t>
            </a:r>
          </a:p>
          <a:p>
            <a:pPr marL="285750" indent="-285750">
              <a:buFontTx/>
              <a:buChar char="-"/>
            </a:pPr>
            <a:r>
              <a:rPr lang="fr-FR" sz="1200" dirty="0"/>
              <a:t>Associations</a:t>
            </a:r>
          </a:p>
          <a:p>
            <a:pPr marL="285750" indent="-285750">
              <a:buFontTx/>
              <a:buChar char="-"/>
            </a:pPr>
            <a:r>
              <a:rPr lang="fr-FR" sz="1200" dirty="0"/>
              <a:t>Familles</a:t>
            </a:r>
          </a:p>
          <a:p>
            <a:pPr marL="285750" indent="-285750">
              <a:buFontTx/>
              <a:buChar char="-"/>
            </a:pPr>
            <a:r>
              <a:rPr lang="fr-FR" sz="1200" dirty="0" smtClean="0"/>
              <a:t>Enseignant spécialisé, enseignants</a:t>
            </a:r>
            <a:endParaRPr lang="fr-FR" sz="1200" dirty="0"/>
          </a:p>
          <a:p>
            <a:endParaRPr lang="fr-FR" sz="1200" dirty="0"/>
          </a:p>
        </p:txBody>
      </p:sp>
      <p:sp>
        <p:nvSpPr>
          <p:cNvPr id="14" name="ZoneTexte 2">
            <a:extLst>
              <a:ext uri="{FF2B5EF4-FFF2-40B4-BE49-F238E27FC236}">
                <a16:creationId xmlns:a16="http://schemas.microsoft.com/office/drawing/2014/main" id="{EE660C74-4100-4643-9DA9-AE98C89767D6}"/>
              </a:ext>
            </a:extLst>
          </p:cNvPr>
          <p:cNvSpPr txBox="1"/>
          <p:nvPr/>
        </p:nvSpPr>
        <p:spPr>
          <a:xfrm>
            <a:off x="5058356" y="2458623"/>
            <a:ext cx="3834124"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200" dirty="0"/>
              <a:t>C’est sur </a:t>
            </a:r>
            <a:r>
              <a:rPr lang="fr-FR" sz="1200" u="sng" dirty="0"/>
              <a:t>autorisation médicale</a:t>
            </a:r>
            <a:r>
              <a:rPr lang="fr-FR" sz="1200" dirty="0"/>
              <a:t>, selon son état de santé, que le jeune peut fréquenter l’école sur des temps déterminés. </a:t>
            </a:r>
          </a:p>
          <a:p>
            <a:pPr algn="just"/>
            <a:r>
              <a:rPr lang="fr-FR" sz="1200" dirty="0"/>
              <a:t>En pratique, un membre de l’équipe hospitalière informe chaque matin l’enseignant concernant les jeunes qui seront présents ou absents ce jour-là, les nouveaux arrivants et ceux qui sont partis…</a:t>
            </a:r>
          </a:p>
          <a:p>
            <a:pPr algn="just"/>
            <a:endParaRPr lang="fr-FR" sz="1200" dirty="0"/>
          </a:p>
          <a:p>
            <a:pPr algn="just"/>
            <a:r>
              <a:rPr lang="fr-FR" sz="1200" i="1" dirty="0">
                <a:effectLst/>
              </a:rPr>
              <a:t>L’école peut avoir lieu dans un espace dédié ou dans la chambre de l’enfant</a:t>
            </a:r>
          </a:p>
        </p:txBody>
      </p:sp>
    </p:spTree>
    <p:extLst>
      <p:ext uri="{BB962C8B-B14F-4D97-AF65-F5344CB8AC3E}">
        <p14:creationId xmlns:p14="http://schemas.microsoft.com/office/powerpoint/2010/main" val="37407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46</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classe hôpital</a:t>
            </a:r>
          </a:p>
        </p:txBody>
      </p:sp>
      <p:sp>
        <p:nvSpPr>
          <p:cNvPr id="10" name="ZoneTexte 9">
            <a:extLst>
              <a:ext uri="{FF2B5EF4-FFF2-40B4-BE49-F238E27FC236}">
                <a16:creationId xmlns:a16="http://schemas.microsoft.com/office/drawing/2014/main" id="{D568DE31-537A-4AEB-ABA6-6401A1CF340C}"/>
              </a:ext>
            </a:extLst>
          </p:cNvPr>
          <p:cNvSpPr txBox="1"/>
          <p:nvPr/>
        </p:nvSpPr>
        <p:spPr>
          <a:xfrm>
            <a:off x="683568" y="544209"/>
            <a:ext cx="8221988" cy="33085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b="1" u="sng" dirty="0"/>
              <a:t>Missions de </a:t>
            </a:r>
            <a:r>
              <a:rPr lang="fr-FR" sz="1100" b="1" u="sng" dirty="0" smtClean="0"/>
              <a:t>l’enseignant spécialisé</a:t>
            </a:r>
            <a:r>
              <a:rPr lang="fr-FR" sz="1100" dirty="0" smtClean="0"/>
              <a:t>:</a:t>
            </a:r>
          </a:p>
          <a:p>
            <a:endParaRPr lang="fr-FR" sz="1100" dirty="0"/>
          </a:p>
          <a:p>
            <a:pPr marL="285750" indent="-285750" algn="just">
              <a:buFont typeface="Calibri" panose="020F0502020204030204" pitchFamily="34" charset="0"/>
              <a:buChar char="₋"/>
            </a:pPr>
            <a:r>
              <a:rPr lang="fr-FR" sz="1100" dirty="0"/>
              <a:t>Assurer la continuité des apprentissages durant les périodes d'hospitalisation, en lien étroit avec les enseignants de l'école d'origine dans laquelle l'élève reste inscrit.</a:t>
            </a:r>
          </a:p>
          <a:p>
            <a:pPr algn="just"/>
            <a:endParaRPr lang="fr-FR" sz="1100" dirty="0"/>
          </a:p>
          <a:p>
            <a:pPr marL="285750" indent="-285750" algn="just">
              <a:buFont typeface="Calibri" panose="020F0502020204030204" pitchFamily="34" charset="0"/>
              <a:buChar char="₋"/>
            </a:pPr>
            <a:r>
              <a:rPr lang="fr-FR" sz="1100" dirty="0"/>
              <a:t>Concevoir, en collaboration avec l'équipe pluridisciplinaire du service concerné, un projet individualisé de scolarisation compatible avec la pathologie de l'enfant, le projet de soins et le temps d'hospitalisation.</a:t>
            </a:r>
          </a:p>
          <a:p>
            <a:pPr algn="just"/>
            <a:endParaRPr lang="fr-FR" sz="1100" dirty="0"/>
          </a:p>
          <a:p>
            <a:pPr marL="285750" indent="-285750" algn="just">
              <a:buFont typeface="Calibri" panose="020F0502020204030204" pitchFamily="34" charset="0"/>
              <a:buChar char="₋"/>
            </a:pPr>
            <a:r>
              <a:rPr lang="fr-FR" sz="1100" dirty="0"/>
              <a:t>Assurer, pour chaque enfant, une continuité du parcours de scolarisation :</a:t>
            </a:r>
          </a:p>
          <a:p>
            <a:pPr marL="360000" algn="just"/>
            <a:r>
              <a:rPr lang="fr-FR" sz="1100" dirty="0"/>
              <a:t>· en contactant les différents organismes scolaires permettant d'assurer la poursuite du parcours de scolarisation à domicile : </a:t>
            </a:r>
            <a:r>
              <a:rPr lang="fr-FR" sz="1100" dirty="0" smtClean="0"/>
              <a:t>APADHE, </a:t>
            </a:r>
            <a:r>
              <a:rPr lang="fr-FR" sz="1100" dirty="0"/>
              <a:t>CNED</a:t>
            </a:r>
          </a:p>
          <a:p>
            <a:pPr marL="360000" algn="just"/>
            <a:r>
              <a:rPr lang="fr-FR" sz="1100" dirty="0"/>
              <a:t>· en assurant une coordination avec l'enseignant de la classe de référence de l'élève.</a:t>
            </a:r>
          </a:p>
          <a:p>
            <a:pPr indent="457200" algn="just"/>
            <a:endParaRPr lang="fr-FR" sz="1100" dirty="0"/>
          </a:p>
          <a:p>
            <a:pPr marL="285750" indent="-285750" algn="just">
              <a:buFont typeface="Calibri" panose="020F0502020204030204" pitchFamily="34" charset="0"/>
              <a:buChar char="₋"/>
            </a:pPr>
            <a:r>
              <a:rPr lang="fr-FR" sz="1100" dirty="0"/>
              <a:t>Participer aux réunions institutionnelles organisées en vue d'assurer la bonne coordination de l'ensemble des actions pédagogiques, éducatives et thérapeutiques.</a:t>
            </a:r>
          </a:p>
          <a:p>
            <a:pPr algn="just"/>
            <a:endParaRPr lang="fr-FR" sz="1100" dirty="0"/>
          </a:p>
          <a:p>
            <a:pPr marL="285750" indent="-285750" algn="just">
              <a:buFont typeface="Calibri" panose="020F0502020204030204" pitchFamily="34" charset="0"/>
              <a:buChar char="₋"/>
            </a:pPr>
            <a:r>
              <a:rPr lang="fr-FR" sz="1100" dirty="0"/>
              <a:t>Contribuer au volet pédagogique des PAI et des PPS, lors des retours dans les écoles de référence.</a:t>
            </a:r>
          </a:p>
          <a:p>
            <a:pPr algn="just"/>
            <a:endParaRPr lang="fr-FR" sz="1100" dirty="0"/>
          </a:p>
          <a:p>
            <a:pPr marL="285750" indent="-285750" algn="just">
              <a:buFont typeface="Calibri" panose="020F0502020204030204" pitchFamily="34" charset="0"/>
              <a:buChar char="₋"/>
            </a:pPr>
            <a:r>
              <a:rPr lang="fr-FR" sz="1100" dirty="0"/>
              <a:t>Respecter les contraintes et règles de fonctionnement du CHU.</a:t>
            </a:r>
          </a:p>
        </p:txBody>
      </p:sp>
      <p:sp>
        <p:nvSpPr>
          <p:cNvPr id="15" name="ZoneTexte 16">
            <a:extLst>
              <a:ext uri="{FF2B5EF4-FFF2-40B4-BE49-F238E27FC236}">
                <a16:creationId xmlns:a16="http://schemas.microsoft.com/office/drawing/2014/main" id="{57697D0B-A51A-4451-8AD6-E177C127D534}"/>
              </a:ext>
            </a:extLst>
          </p:cNvPr>
          <p:cNvSpPr txBox="1"/>
          <p:nvPr/>
        </p:nvSpPr>
        <p:spPr>
          <a:xfrm>
            <a:off x="683568" y="3965180"/>
            <a:ext cx="8221988" cy="4154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050" dirty="0" smtClean="0"/>
              <a:t>L’enseignant </a:t>
            </a:r>
            <a:r>
              <a:rPr lang="fr-FR" sz="1050" dirty="0"/>
              <a:t>est </a:t>
            </a:r>
            <a:r>
              <a:rPr lang="fr-FR" sz="1050" dirty="0" smtClean="0"/>
              <a:t>placé </a:t>
            </a:r>
            <a:r>
              <a:rPr lang="fr-FR" sz="1050" dirty="0"/>
              <a:t>sous l'autorité hiérarchique </a:t>
            </a:r>
            <a:r>
              <a:rPr lang="fr-FR" sz="1050" dirty="0" smtClean="0"/>
              <a:t>de </a:t>
            </a:r>
            <a:r>
              <a:rPr lang="fr-FR" sz="1050" dirty="0"/>
              <a:t>la DASEN, sous l'autorité pédagogique de l‘IEN ASH et sous l'autorité fonctionnelle </a:t>
            </a:r>
            <a:r>
              <a:rPr lang="fr-FR" sz="1050" dirty="0" smtClean="0"/>
              <a:t>du directeur </a:t>
            </a:r>
            <a:r>
              <a:rPr lang="fr-FR" sz="1050" dirty="0"/>
              <a:t>de l’hôpital et </a:t>
            </a:r>
            <a:r>
              <a:rPr lang="fr-FR" sz="1050" dirty="0" smtClean="0"/>
              <a:t>du  </a:t>
            </a:r>
            <a:r>
              <a:rPr lang="fr-FR" sz="1050" dirty="0"/>
              <a:t>médecin </a:t>
            </a:r>
            <a:r>
              <a:rPr lang="fr-FR" sz="1050" dirty="0" smtClean="0"/>
              <a:t>chef </a:t>
            </a:r>
            <a:r>
              <a:rPr lang="fr-FR" sz="1050" dirty="0"/>
              <a:t>de service.</a:t>
            </a:r>
          </a:p>
        </p:txBody>
      </p:sp>
      <p:sp>
        <p:nvSpPr>
          <p:cNvPr id="16" name="ZoneTexte 2">
            <a:extLst>
              <a:ext uri="{FF2B5EF4-FFF2-40B4-BE49-F238E27FC236}">
                <a16:creationId xmlns:a16="http://schemas.microsoft.com/office/drawing/2014/main" id="{A86993FC-5EA0-4525-8DFA-E1A4F08D4633}"/>
              </a:ext>
            </a:extLst>
          </p:cNvPr>
          <p:cNvSpPr txBox="1"/>
          <p:nvPr/>
        </p:nvSpPr>
        <p:spPr>
          <a:xfrm>
            <a:off x="562904" y="4493051"/>
            <a:ext cx="5622878" cy="246221"/>
          </a:xfrm>
          <a:prstGeom prst="rect">
            <a:avLst/>
          </a:prstGeom>
          <a:noFill/>
        </p:spPr>
        <p:txBody>
          <a:bodyPr wrap="square" rtlCol="0">
            <a:spAutoFit/>
          </a:bodyPr>
          <a:lstStyle/>
          <a:p>
            <a:r>
              <a:rPr lang="fr-FR" sz="1000" i="1" dirty="0">
                <a:hlinkClick r:id="rId2"/>
              </a:rPr>
              <a:t>nevers.classehopital@laposte.net</a:t>
            </a:r>
            <a:r>
              <a:rPr lang="fr-FR" sz="1000" i="1" dirty="0"/>
              <a:t>   (Anne-Louise </a:t>
            </a:r>
            <a:r>
              <a:rPr lang="fr-FR" sz="1000" i="1" dirty="0" err="1"/>
              <a:t>Pacaud</a:t>
            </a:r>
            <a:r>
              <a:rPr lang="fr-FR" sz="1000" i="1" dirty="0"/>
              <a:t>)</a:t>
            </a:r>
          </a:p>
        </p:txBody>
      </p:sp>
    </p:spTree>
    <p:extLst>
      <p:ext uri="{BB962C8B-B14F-4D97-AF65-F5344CB8AC3E}">
        <p14:creationId xmlns:p14="http://schemas.microsoft.com/office/powerpoint/2010/main" val="3259039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47</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Maison d’Arrêt </a:t>
            </a:r>
          </a:p>
        </p:txBody>
      </p:sp>
      <p:sp>
        <p:nvSpPr>
          <p:cNvPr id="9" name="TextBox 8">
            <a:extLst>
              <a:ext uri="{FF2B5EF4-FFF2-40B4-BE49-F238E27FC236}">
                <a16:creationId xmlns:a16="http://schemas.microsoft.com/office/drawing/2014/main" id="{BC1A59E0-C70B-429C-BA29-1747CD6B3F0E}"/>
              </a:ext>
            </a:extLst>
          </p:cNvPr>
          <p:cNvSpPr txBox="1"/>
          <p:nvPr/>
        </p:nvSpPr>
        <p:spPr>
          <a:xfrm>
            <a:off x="1403648" y="483518"/>
            <a:ext cx="5890592" cy="577081"/>
          </a:xfrm>
          <a:prstGeom prst="rect">
            <a:avLst/>
          </a:prstGeom>
          <a:noFill/>
        </p:spPr>
        <p:txBody>
          <a:bodyPr wrap="square">
            <a:spAutoFit/>
          </a:bodyPr>
          <a:lstStyle/>
          <a:p>
            <a:r>
              <a:rPr lang="fr-FR" sz="1050" dirty="0"/>
              <a:t>Articles 717-3, 88 àD92, D436, D514-516 à D518 du code de procédure pénale</a:t>
            </a:r>
          </a:p>
          <a:p>
            <a:r>
              <a:rPr lang="fr-FR" sz="1050" dirty="0"/>
              <a:t>Articles L111-1, L121-2, L122-5 du code de l’éducation</a:t>
            </a:r>
          </a:p>
          <a:p>
            <a:r>
              <a:rPr lang="fr-FR" sz="1050" dirty="0"/>
              <a:t>Convention du 15 octobre 2019 entre l’Administration pénitentiaire /l’Education Nationale</a:t>
            </a:r>
          </a:p>
        </p:txBody>
      </p:sp>
      <p:sp>
        <p:nvSpPr>
          <p:cNvPr id="14" name="ZoneTexte 15">
            <a:extLst>
              <a:ext uri="{FF2B5EF4-FFF2-40B4-BE49-F238E27FC236}">
                <a16:creationId xmlns:a16="http://schemas.microsoft.com/office/drawing/2014/main" id="{8153D6DA-4A6B-4ADE-BC24-EA196D7DD2E3}"/>
              </a:ext>
            </a:extLst>
          </p:cNvPr>
          <p:cNvSpPr txBox="1"/>
          <p:nvPr/>
        </p:nvSpPr>
        <p:spPr>
          <a:xfrm>
            <a:off x="593612" y="1147728"/>
            <a:ext cx="8298867" cy="1384995"/>
          </a:xfrm>
          <a:prstGeom prst="rect">
            <a:avLst/>
          </a:prstGeom>
          <a:solidFill>
            <a:schemeClr val="accent1">
              <a:lumMod val="10000"/>
              <a:lumOff val="9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200" b="1" u="sng" dirty="0"/>
              <a:t>Objectifs</a:t>
            </a:r>
            <a:r>
              <a:rPr lang="fr-FR" sz="1200" dirty="0"/>
              <a:t> : </a:t>
            </a:r>
          </a:p>
          <a:p>
            <a:pPr marL="285750" indent="-285750" algn="just">
              <a:buFont typeface="Arial" panose="020B0604020202020204" pitchFamily="34" charset="0"/>
              <a:buChar char="•"/>
            </a:pPr>
            <a:r>
              <a:rPr lang="fr-FR" sz="1200" dirty="0"/>
              <a:t>Assurer la formation et le développement des personnes, leur permettre d'acquérir les connaissances et l'ensemble des aptitudes intellectuelles ou manuelles qui concourent à leur épanouissement comme au progrès culturel, économique et social</a:t>
            </a:r>
          </a:p>
          <a:p>
            <a:pPr marL="285750" indent="-285750" algn="just">
              <a:buFont typeface="Arial" panose="020B0604020202020204" pitchFamily="34" charset="0"/>
              <a:buChar char="•"/>
            </a:pPr>
            <a:r>
              <a:rPr lang="fr-FR" sz="1200" dirty="0"/>
              <a:t>Lutter contre l'illettrisme et </a:t>
            </a:r>
            <a:r>
              <a:rPr lang="fr-FR" sz="1200" dirty="0" smtClean="0"/>
              <a:t>l'</a:t>
            </a:r>
            <a:r>
              <a:rPr lang="fr-FR" sz="1200" dirty="0" err="1" smtClean="0"/>
              <a:t>innumérisme</a:t>
            </a:r>
            <a:endParaRPr lang="fr-FR" sz="1200" dirty="0"/>
          </a:p>
          <a:p>
            <a:pPr marL="285750" indent="-285750" algn="just">
              <a:buFont typeface="Arial" panose="020B0604020202020204" pitchFamily="34" charset="0"/>
              <a:buChar char="•"/>
            </a:pPr>
            <a:r>
              <a:rPr lang="fr-FR" sz="1200" dirty="0"/>
              <a:t>Faire partager les valeurs de la République</a:t>
            </a:r>
          </a:p>
          <a:p>
            <a:pPr marL="285750" indent="-285750" algn="just">
              <a:buFont typeface="Arial" panose="020B0604020202020204" pitchFamily="34" charset="0"/>
              <a:buChar char="•"/>
            </a:pPr>
            <a:r>
              <a:rPr lang="fr-FR" sz="1200" dirty="0"/>
              <a:t>Concourir à la réinsertion des personnes détenues</a:t>
            </a:r>
          </a:p>
        </p:txBody>
      </p:sp>
      <p:sp>
        <p:nvSpPr>
          <p:cNvPr id="17" name="ZoneTexte 17">
            <a:extLst>
              <a:ext uri="{FF2B5EF4-FFF2-40B4-BE49-F238E27FC236}">
                <a16:creationId xmlns:a16="http://schemas.microsoft.com/office/drawing/2014/main" id="{0A2315CD-3762-47D6-9F60-B7590EE3E4AC}"/>
              </a:ext>
            </a:extLst>
          </p:cNvPr>
          <p:cNvSpPr txBox="1"/>
          <p:nvPr/>
        </p:nvSpPr>
        <p:spPr>
          <a:xfrm>
            <a:off x="613911" y="2648451"/>
            <a:ext cx="827856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fr-FR" sz="1200" dirty="0"/>
              <a:t>Cet enseignement s’adresse en priorité </a:t>
            </a:r>
            <a:r>
              <a:rPr lang="fr-FR" sz="1200" u="sng" dirty="0"/>
              <a:t>aux plus jeunes</a:t>
            </a:r>
            <a:r>
              <a:rPr lang="fr-FR" sz="1200" dirty="0"/>
              <a:t> et </a:t>
            </a:r>
            <a:r>
              <a:rPr lang="fr-FR" sz="1200" u="sng" dirty="0"/>
              <a:t>aux adultes sans qualification, ni diplôme, notamment les illettrés et les non francophones</a:t>
            </a:r>
            <a:r>
              <a:rPr lang="fr-FR" sz="1200" dirty="0"/>
              <a:t>.</a:t>
            </a:r>
          </a:p>
          <a:p>
            <a:pPr algn="just"/>
            <a:r>
              <a:rPr lang="fr-FR" sz="1200" i="1" dirty="0"/>
              <a:t>Un pré-repérage de </a:t>
            </a:r>
            <a:r>
              <a:rPr lang="fr-FR" sz="1200" i="1" dirty="0" smtClean="0"/>
              <a:t>l’illettrisme </a:t>
            </a:r>
            <a:r>
              <a:rPr lang="fr-FR" sz="1200" i="1" dirty="0"/>
              <a:t>(entretien et test) est prévu pour toute personne arrivant à la Maison d’Arrêt.</a:t>
            </a:r>
          </a:p>
          <a:p>
            <a:pPr algn="just"/>
            <a:endParaRPr lang="fr-FR" sz="1200" i="1" dirty="0"/>
          </a:p>
          <a:p>
            <a:pPr algn="just"/>
            <a:r>
              <a:rPr lang="fr-FR" sz="1200" dirty="0"/>
              <a:t>Mais </a:t>
            </a:r>
            <a:r>
              <a:rPr lang="fr-FR" sz="1200" u="sng" dirty="0"/>
              <a:t>toute personne détenue peut accéder à une formation en vue de sa réinsertion</a:t>
            </a:r>
            <a:r>
              <a:rPr lang="fr-FR" sz="1200" dirty="0"/>
              <a:t>. Cette formation peut être de base (apprentissage de la lecture, de l'écriture, du calcul, apprentissage du français), de niveau secondaire, ou de niveau supérieur. Il est possible d'obtenir un diplôme en prison (brevet des collèges, bac, BTS,...).</a:t>
            </a:r>
          </a:p>
        </p:txBody>
      </p:sp>
      <p:grpSp>
        <p:nvGrpSpPr>
          <p:cNvPr id="2" name="Groupe 1"/>
          <p:cNvGrpSpPr/>
          <p:nvPr/>
        </p:nvGrpSpPr>
        <p:grpSpPr>
          <a:xfrm>
            <a:off x="455751" y="4206419"/>
            <a:ext cx="7053036" cy="577081"/>
            <a:chOff x="455751" y="4206419"/>
            <a:chExt cx="7053036" cy="577081"/>
          </a:xfrm>
        </p:grpSpPr>
        <p:sp>
          <p:nvSpPr>
            <p:cNvPr id="18" name="ZoneTexte 14">
              <a:extLst>
                <a:ext uri="{FF2B5EF4-FFF2-40B4-BE49-F238E27FC236}">
                  <a16:creationId xmlns:a16="http://schemas.microsoft.com/office/drawing/2014/main" id="{BA8B7CCE-9D70-4C71-8548-D7A61C4FBCB9}"/>
                </a:ext>
              </a:extLst>
            </p:cNvPr>
            <p:cNvSpPr txBox="1"/>
            <p:nvPr/>
          </p:nvSpPr>
          <p:spPr>
            <a:xfrm>
              <a:off x="593613" y="4206419"/>
              <a:ext cx="6915174" cy="2539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050" dirty="0"/>
                <a:t>Sous l’autorité fonctionnelle du Proviseur de l’Unité Pédagogique Interrégionale , et sous le contrôle de l’IEN ASH</a:t>
              </a:r>
            </a:p>
          </p:txBody>
        </p:sp>
        <p:sp>
          <p:nvSpPr>
            <p:cNvPr id="19" name="ZoneTexte 16">
              <a:extLst>
                <a:ext uri="{FF2B5EF4-FFF2-40B4-BE49-F238E27FC236}">
                  <a16:creationId xmlns:a16="http://schemas.microsoft.com/office/drawing/2014/main" id="{0DD129CD-6C75-47CB-A335-EF208876846C}"/>
                </a:ext>
              </a:extLst>
            </p:cNvPr>
            <p:cNvSpPr txBox="1"/>
            <p:nvPr/>
          </p:nvSpPr>
          <p:spPr>
            <a:xfrm>
              <a:off x="455751" y="4521890"/>
              <a:ext cx="4056035" cy="261610"/>
            </a:xfrm>
            <a:prstGeom prst="rect">
              <a:avLst/>
            </a:prstGeom>
            <a:noFill/>
          </p:spPr>
          <p:txBody>
            <a:bodyPr wrap="square" rtlCol="0">
              <a:spAutoFit/>
            </a:bodyPr>
            <a:lstStyle/>
            <a:p>
              <a:r>
                <a:rPr lang="fr-FR" sz="1100" dirty="0">
                  <a:hlinkClick r:id="rId2"/>
                </a:rPr>
                <a:t>rle.ma-nevers@justice.fr</a:t>
              </a:r>
              <a:r>
                <a:rPr lang="fr-FR" sz="1100" dirty="0"/>
                <a:t> (</a:t>
              </a:r>
              <a:r>
                <a:rPr lang="fr-FR" sz="1100" i="1" dirty="0" err="1"/>
                <a:t>Mael</a:t>
              </a:r>
              <a:r>
                <a:rPr lang="fr-FR" sz="1100" i="1" dirty="0"/>
                <a:t> </a:t>
              </a:r>
              <a:r>
                <a:rPr lang="fr-FR" sz="1100" i="1" dirty="0" err="1"/>
                <a:t>Meur</a:t>
              </a:r>
              <a:r>
                <a:rPr lang="fr-FR" sz="1100" dirty="0"/>
                <a:t>)</a:t>
              </a:r>
            </a:p>
          </p:txBody>
        </p:sp>
      </p:grpSp>
    </p:spTree>
    <p:extLst>
      <p:ext uri="{BB962C8B-B14F-4D97-AF65-F5344CB8AC3E}">
        <p14:creationId xmlns:p14="http://schemas.microsoft.com/office/powerpoint/2010/main" val="36505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dirty="0"/>
              <a:t>DSDEN 58 - ASH</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48</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2339752" y="51470"/>
            <a:ext cx="6696744"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La Maison d’Arrêt </a:t>
            </a:r>
          </a:p>
        </p:txBody>
      </p:sp>
      <p:sp>
        <p:nvSpPr>
          <p:cNvPr id="10" name="ZoneTexte 13">
            <a:extLst>
              <a:ext uri="{FF2B5EF4-FFF2-40B4-BE49-F238E27FC236}">
                <a16:creationId xmlns:a16="http://schemas.microsoft.com/office/drawing/2014/main" id="{1EC39AC2-B881-4038-A5C7-8E221070F3A6}"/>
              </a:ext>
            </a:extLst>
          </p:cNvPr>
          <p:cNvSpPr txBox="1"/>
          <p:nvPr/>
        </p:nvSpPr>
        <p:spPr>
          <a:xfrm>
            <a:off x="869484" y="653286"/>
            <a:ext cx="8136904" cy="38164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b="1" u="sng" dirty="0"/>
              <a:t>Missions de </a:t>
            </a:r>
            <a:r>
              <a:rPr lang="fr-FR" sz="1100" b="1" u="sng" dirty="0" smtClean="0"/>
              <a:t>l’Enseignant Spécialisé, </a:t>
            </a:r>
            <a:r>
              <a:rPr lang="fr-FR" sz="1100" b="1" u="sng" dirty="0"/>
              <a:t>Responsable </a:t>
            </a:r>
            <a:r>
              <a:rPr lang="fr-FR" sz="1100" b="1" u="sng" dirty="0" smtClean="0"/>
              <a:t>Local </a:t>
            </a:r>
            <a:r>
              <a:rPr lang="fr-FR" sz="1100" b="1" u="sng" dirty="0"/>
              <a:t>d’Enseignement (RLE)  </a:t>
            </a:r>
            <a:r>
              <a:rPr lang="fr-FR" sz="1100" dirty="0"/>
              <a:t>:</a:t>
            </a:r>
          </a:p>
          <a:p>
            <a:pPr marL="285750" lvl="0" indent="-285750">
              <a:buFont typeface="Arial" panose="020B0604020202020204" pitchFamily="34" charset="0"/>
              <a:buChar char="•"/>
            </a:pPr>
            <a:r>
              <a:rPr lang="fr-FR" sz="1100" i="1" dirty="0"/>
              <a:t>Pilotage pédagogique</a:t>
            </a:r>
          </a:p>
          <a:p>
            <a:r>
              <a:rPr lang="fr-FR" sz="1100" dirty="0"/>
              <a:t>Organiser l’ensemble des activités d’enseignement, en recherchant leurs intégrations dans la politique de réinsertion de l’administration pénitentiaire (le RLE soumet au Proviseur les projets pédagogiques élaborés avec l’ensemble de l’équipe enseignante. Il s’inscrit dans le cadre du projet pluriannuel de l’</a:t>
            </a:r>
            <a:r>
              <a:rPr lang="fr-FR" sz="1100" dirty="0" err="1"/>
              <a:t>UPiR</a:t>
            </a:r>
            <a:r>
              <a:rPr lang="fr-FR" sz="1100" dirty="0"/>
              <a:t> et définit des axes prioritaires au niveau local).</a:t>
            </a:r>
          </a:p>
          <a:p>
            <a:pPr marL="285750" lvl="0" indent="-285750">
              <a:buFont typeface="Arial" panose="020B0604020202020204" pitchFamily="34" charset="0"/>
              <a:buChar char="•"/>
            </a:pPr>
            <a:r>
              <a:rPr lang="fr-FR" sz="1100" i="1" dirty="0"/>
              <a:t>Organisation du fonctionnement de l’ULE</a:t>
            </a:r>
          </a:p>
          <a:p>
            <a:pPr lvl="0"/>
            <a:r>
              <a:rPr lang="fr-FR" sz="1100" dirty="0"/>
              <a:t>Organiser localement les services d’enseignement (emplois du temps, annualisation du temps de service, répartition des HSE)</a:t>
            </a:r>
          </a:p>
          <a:p>
            <a:pPr lvl="0"/>
            <a:r>
              <a:rPr lang="fr-FR" sz="1100" dirty="0"/>
              <a:t>Organiser les parcours de formation et des groupes d’enseignement (inscriptions, listes)</a:t>
            </a:r>
          </a:p>
          <a:p>
            <a:pPr lvl="0"/>
            <a:r>
              <a:rPr lang="fr-FR" sz="1100" dirty="0"/>
              <a:t>Assurer le contrôle et le suivi des apprenants, l’évaluation des acquis</a:t>
            </a:r>
          </a:p>
          <a:p>
            <a:pPr lvl="0"/>
            <a:r>
              <a:rPr lang="fr-FR" sz="1100" dirty="0"/>
              <a:t>Inscrire les apprenants aux examens</a:t>
            </a:r>
          </a:p>
          <a:p>
            <a:pPr lvl="0"/>
            <a:r>
              <a:rPr lang="fr-FR" sz="1100" dirty="0"/>
              <a:t>Diffuser une information relative aux dispositifs de cours par correspondance (CNED, AUXILIA…)</a:t>
            </a:r>
          </a:p>
          <a:p>
            <a:pPr lvl="0"/>
            <a:r>
              <a:rPr lang="fr-FR" sz="1100" dirty="0"/>
              <a:t>Suivre les élèves inscrits aux cours par correspondance</a:t>
            </a:r>
          </a:p>
          <a:p>
            <a:pPr lvl="0"/>
            <a:r>
              <a:rPr lang="fr-FR" sz="1100" dirty="0"/>
              <a:t>Organiser la circulation de l’information </a:t>
            </a:r>
          </a:p>
          <a:p>
            <a:pPr marL="285750" indent="-285750">
              <a:buFont typeface="Arial" panose="020B0604020202020204" pitchFamily="34" charset="0"/>
              <a:buChar char="•"/>
            </a:pPr>
            <a:r>
              <a:rPr lang="fr-FR" sz="1100" dirty="0"/>
              <a:t> </a:t>
            </a:r>
            <a:r>
              <a:rPr lang="fr-FR" sz="1100" i="1" dirty="0"/>
              <a:t>Gestion des ressources</a:t>
            </a:r>
          </a:p>
          <a:p>
            <a:r>
              <a:rPr lang="fr-FR" sz="1100" dirty="0"/>
              <a:t>Sous l’autorité du responsable de l’</a:t>
            </a:r>
            <a:r>
              <a:rPr lang="fr-FR" sz="1100" dirty="0" err="1"/>
              <a:t>UPiR</a:t>
            </a:r>
            <a:r>
              <a:rPr lang="fr-FR" sz="1100" dirty="0"/>
              <a:t>,  assurer la prévision et l’utilisation des moyens horaires et financiers affectés (prévisionnel, suivi et archivage des dépenses engagées par année)</a:t>
            </a:r>
          </a:p>
          <a:p>
            <a:pPr marL="285750" lvl="0" indent="-285750">
              <a:buFont typeface="Arial" panose="020B0604020202020204" pitchFamily="34" charset="0"/>
              <a:buChar char="•"/>
            </a:pPr>
            <a:r>
              <a:rPr lang="fr-FR" sz="1100" i="1" dirty="0"/>
              <a:t>Communication</a:t>
            </a:r>
          </a:p>
          <a:p>
            <a:pPr lvl="0"/>
            <a:r>
              <a:rPr lang="fr-FR" sz="1100" dirty="0"/>
              <a:t>Garder un lien permanent avec la direction de l’établissement pénitentiaire et la direction de l’</a:t>
            </a:r>
            <a:r>
              <a:rPr lang="fr-FR" sz="1100" dirty="0" err="1"/>
              <a:t>UPiR</a:t>
            </a:r>
            <a:endParaRPr lang="fr-FR" sz="1100" dirty="0"/>
          </a:p>
          <a:p>
            <a:pPr lvl="0"/>
            <a:r>
              <a:rPr lang="fr-FR" sz="1100" dirty="0"/>
              <a:t>Transmettre au responsable de l’</a:t>
            </a:r>
            <a:r>
              <a:rPr lang="fr-FR" sz="1100" dirty="0" err="1"/>
              <a:t>UPiR</a:t>
            </a:r>
            <a:r>
              <a:rPr lang="fr-FR" sz="1100" dirty="0"/>
              <a:t> toute information concernant le fonctionnement de l’ULE (fiches individuelles, emplois du temps, besoins de recrutement, indicateurs, relevé d’heures mensuel, rapport annuel…)</a:t>
            </a:r>
          </a:p>
          <a:p>
            <a:pPr lvl="0"/>
            <a:r>
              <a:rPr lang="fr-FR" sz="1100" dirty="0"/>
              <a:t>Transmettre toute information du responsable de l’</a:t>
            </a:r>
            <a:r>
              <a:rPr lang="fr-FR" sz="1100" dirty="0" err="1"/>
              <a:t>UPiR</a:t>
            </a:r>
            <a:r>
              <a:rPr lang="fr-FR" sz="1100" dirty="0"/>
              <a:t> à l’équipe locale d’enseignants</a:t>
            </a:r>
          </a:p>
          <a:p>
            <a:pPr lvl="0"/>
            <a:r>
              <a:rPr lang="fr-FR" sz="1100" dirty="0"/>
              <a:t>Coordonner  l’activité de l’ULE avec l’établissement pénitentiaire</a:t>
            </a:r>
          </a:p>
        </p:txBody>
      </p:sp>
    </p:spTree>
    <p:extLst>
      <p:ext uri="{BB962C8B-B14F-4D97-AF65-F5344CB8AC3E}">
        <p14:creationId xmlns:p14="http://schemas.microsoft.com/office/powerpoint/2010/main" val="3725070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39502"/>
            <a:ext cx="4034669" cy="4233183"/>
          </a:xfrm>
          <a:prstGeom prst="rect">
            <a:avLst/>
          </a:prstGeom>
        </p:spPr>
      </p:pic>
      <p:sp>
        <p:nvSpPr>
          <p:cNvPr id="8" name="Espace réservé du pied de page 10"/>
          <p:cNvSpPr>
            <a:spLocks noGrp="1"/>
          </p:cNvSpPr>
          <p:nvPr>
            <p:ph type="ftr" sz="quarter" idx="11"/>
          </p:nvPr>
        </p:nvSpPr>
        <p:spPr>
          <a:xfrm>
            <a:off x="323528" y="4783500"/>
            <a:ext cx="5831992" cy="360000"/>
          </a:xfrm>
        </p:spPr>
        <p:txBody>
          <a:bodyPr/>
          <a:lstStyle/>
          <a:p>
            <a:r>
              <a:rPr lang="fr-FR" dirty="0"/>
              <a:t>DSDEN 58 - ASH</a:t>
            </a:r>
          </a:p>
        </p:txBody>
      </p:sp>
      <p:sp>
        <p:nvSpPr>
          <p:cNvPr id="3" name="ZoneTexte 2"/>
          <p:cNvSpPr txBox="1"/>
          <p:nvPr/>
        </p:nvSpPr>
        <p:spPr>
          <a:xfrm>
            <a:off x="7020272" y="1059582"/>
            <a:ext cx="2088232" cy="646331"/>
          </a:xfrm>
          <a:prstGeom prst="rect">
            <a:avLst/>
          </a:prstGeom>
          <a:noFill/>
        </p:spPr>
        <p:txBody>
          <a:bodyPr wrap="square" rtlCol="0">
            <a:spAutoFit/>
          </a:bodyPr>
          <a:lstStyle/>
          <a:p>
            <a:r>
              <a:rPr lang="fr-FR" dirty="0" smtClean="0">
                <a:solidFill>
                  <a:srgbClr val="FF0000"/>
                </a:solidFill>
              </a:rPr>
              <a:t>CHANGER LA CARTE</a:t>
            </a:r>
            <a:endParaRPr lang="fr-FR" dirty="0">
              <a:solidFill>
                <a:srgbClr val="FF0000"/>
              </a:solidFill>
            </a:endParaRPr>
          </a:p>
        </p:txBody>
      </p:sp>
    </p:spTree>
    <p:extLst>
      <p:ext uri="{BB962C8B-B14F-4D97-AF65-F5344CB8AC3E}">
        <p14:creationId xmlns:p14="http://schemas.microsoft.com/office/powerpoint/2010/main" val="3576252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dirty="0"/>
              <a:t>DSDEN 58 - ASH</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5</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Unités Localisées pour l’Inclusion Scolaire</a:t>
            </a:r>
          </a:p>
        </p:txBody>
      </p:sp>
      <p:sp>
        <p:nvSpPr>
          <p:cNvPr id="18" name="TextBox 17">
            <a:extLst>
              <a:ext uri="{FF2B5EF4-FFF2-40B4-BE49-F238E27FC236}">
                <a16:creationId xmlns:a16="http://schemas.microsoft.com/office/drawing/2014/main" id="{8DB8602A-81C9-46E8-B780-A45078BD9806}"/>
              </a:ext>
            </a:extLst>
          </p:cNvPr>
          <p:cNvSpPr txBox="1"/>
          <p:nvPr/>
        </p:nvSpPr>
        <p:spPr>
          <a:xfrm>
            <a:off x="683568" y="681849"/>
            <a:ext cx="6671588" cy="830997"/>
          </a:xfrm>
          <a:prstGeom prst="rect">
            <a:avLst/>
          </a:prstGeom>
          <a:noFill/>
        </p:spPr>
        <p:txBody>
          <a:bodyPr wrap="square">
            <a:spAutoFit/>
          </a:bodyPr>
          <a:lstStyle/>
          <a:p>
            <a:pPr marL="171450" indent="-171450">
              <a:buFont typeface="Wingdings" panose="05000000000000000000" pitchFamily="2" charset="2"/>
              <a:buChar char="Ø"/>
            </a:pPr>
            <a:r>
              <a:rPr lang="fr-FR" sz="1200" b="1" smtClean="0"/>
              <a:t>23 </a:t>
            </a:r>
            <a:r>
              <a:rPr lang="fr-FR" sz="1200" b="1" dirty="0"/>
              <a:t>ULIS école dans le département</a:t>
            </a:r>
            <a:r>
              <a:rPr lang="fr-FR" sz="1200" dirty="0"/>
              <a:t>: </a:t>
            </a:r>
          </a:p>
          <a:p>
            <a:pPr marL="628650" lvl="1" indent="-171450">
              <a:buFont typeface="Arial" panose="020B0604020202020204" pitchFamily="34" charset="0"/>
              <a:buChar char="•"/>
            </a:pPr>
            <a:r>
              <a:rPr lang="fr-FR" sz="1200" dirty="0"/>
              <a:t>12 élèves max</a:t>
            </a:r>
          </a:p>
          <a:p>
            <a:pPr marL="628650" lvl="1" indent="-171450">
              <a:buFont typeface="Arial" panose="020B0604020202020204" pitchFamily="34" charset="0"/>
              <a:buChar char="•"/>
            </a:pPr>
            <a:r>
              <a:rPr lang="fr-FR" sz="1200" dirty="0" smtClean="0"/>
              <a:t>Un enseignant  spécialisé </a:t>
            </a:r>
            <a:r>
              <a:rPr lang="fr-FR" sz="1200" dirty="0"/>
              <a:t>(1er degré)</a:t>
            </a:r>
          </a:p>
          <a:p>
            <a:pPr marL="628650" lvl="1" indent="-171450">
              <a:buFont typeface="Arial" panose="020B0604020202020204" pitchFamily="34" charset="0"/>
              <a:buChar char="•"/>
            </a:pPr>
            <a:r>
              <a:rPr lang="fr-FR" sz="1200" dirty="0" smtClean="0"/>
              <a:t>Un AESH collectif</a:t>
            </a:r>
            <a:endParaRPr lang="fr-FR" sz="1200" dirty="0"/>
          </a:p>
        </p:txBody>
      </p:sp>
      <p:sp>
        <p:nvSpPr>
          <p:cNvPr id="19" name="TextBox 18">
            <a:extLst>
              <a:ext uri="{FF2B5EF4-FFF2-40B4-BE49-F238E27FC236}">
                <a16:creationId xmlns:a16="http://schemas.microsoft.com/office/drawing/2014/main" id="{41044551-2000-423B-BCBE-10D78B28CAD1}"/>
              </a:ext>
            </a:extLst>
          </p:cNvPr>
          <p:cNvSpPr txBox="1"/>
          <p:nvPr/>
        </p:nvSpPr>
        <p:spPr>
          <a:xfrm>
            <a:off x="683568" y="1928717"/>
            <a:ext cx="7944742" cy="646331"/>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TFC (Troubles des Fonctions Cognitives) : </a:t>
            </a:r>
          </a:p>
          <a:p>
            <a:r>
              <a:rPr lang="fr-FR" sz="1200" dirty="0"/>
              <a:t>Nevers </a:t>
            </a:r>
            <a:r>
              <a:rPr lang="fr-FR" sz="1200" dirty="0" smtClean="0"/>
              <a:t>(</a:t>
            </a:r>
            <a:r>
              <a:rPr lang="fr-FR" sz="1200" dirty="0"/>
              <a:t>5</a:t>
            </a:r>
            <a:r>
              <a:rPr lang="fr-FR" sz="1200" dirty="0" smtClean="0"/>
              <a:t>), </a:t>
            </a:r>
            <a:r>
              <a:rPr lang="fr-FR" sz="1200" dirty="0"/>
              <a:t>Imphy, Decize (2), Château-Chinon, Cosne/Loire (2), La </a:t>
            </a:r>
            <a:r>
              <a:rPr lang="fr-FR" sz="1200" dirty="0" smtClean="0"/>
              <a:t>Charité, </a:t>
            </a:r>
            <a:r>
              <a:rPr lang="fr-FR" sz="1200" dirty="0"/>
              <a:t>Guérigny, Varennes-Vauzelles, Fourchambault, St Pierre Le Moutier, St </a:t>
            </a:r>
            <a:r>
              <a:rPr lang="fr-FR" sz="1200" dirty="0" err="1"/>
              <a:t>Saulge</a:t>
            </a:r>
            <a:r>
              <a:rPr lang="fr-FR" sz="1200" dirty="0"/>
              <a:t>, Clamecy </a:t>
            </a:r>
          </a:p>
        </p:txBody>
      </p:sp>
      <p:sp>
        <p:nvSpPr>
          <p:cNvPr id="20" name="TextBox 19">
            <a:extLst>
              <a:ext uri="{FF2B5EF4-FFF2-40B4-BE49-F238E27FC236}">
                <a16:creationId xmlns:a16="http://schemas.microsoft.com/office/drawing/2014/main" id="{8E7EA0FC-DC02-479E-A188-F49928002845}"/>
              </a:ext>
            </a:extLst>
          </p:cNvPr>
          <p:cNvSpPr txBox="1"/>
          <p:nvPr/>
        </p:nvSpPr>
        <p:spPr>
          <a:xfrm>
            <a:off x="683568" y="3144094"/>
            <a:ext cx="7265664"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TSA  (Troubles du Spectre Autistique) </a:t>
            </a:r>
            <a:r>
              <a:rPr lang="fr-FR" sz="1200" dirty="0"/>
              <a:t>:  Nevers (L. Aubrac)</a:t>
            </a:r>
          </a:p>
        </p:txBody>
      </p:sp>
      <p:sp>
        <p:nvSpPr>
          <p:cNvPr id="21" name="TextBox 20">
            <a:extLst>
              <a:ext uri="{FF2B5EF4-FFF2-40B4-BE49-F238E27FC236}">
                <a16:creationId xmlns:a16="http://schemas.microsoft.com/office/drawing/2014/main" id="{E6D961B6-734A-4477-8E62-5F857C245324}"/>
              </a:ext>
            </a:extLst>
          </p:cNvPr>
          <p:cNvSpPr txBox="1"/>
          <p:nvPr/>
        </p:nvSpPr>
        <p:spPr>
          <a:xfrm>
            <a:off x="683568" y="3670272"/>
            <a:ext cx="6432574"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TFA (Troubles de la Fonction Auditive) </a:t>
            </a:r>
            <a:r>
              <a:rPr lang="fr-FR" sz="1200" dirty="0"/>
              <a:t>: Nevers (</a:t>
            </a:r>
            <a:r>
              <a:rPr lang="fr-FR" sz="1200" dirty="0" smtClean="0"/>
              <a:t>Barre)</a:t>
            </a:r>
            <a:endParaRPr lang="fr-FR" sz="1200" dirty="0"/>
          </a:p>
        </p:txBody>
      </p:sp>
      <p:sp>
        <p:nvSpPr>
          <p:cNvPr id="22" name="TextBox 21">
            <a:extLst>
              <a:ext uri="{FF2B5EF4-FFF2-40B4-BE49-F238E27FC236}">
                <a16:creationId xmlns:a16="http://schemas.microsoft.com/office/drawing/2014/main" id="{F409FC4C-58E7-4153-B708-62CC677346AA}"/>
              </a:ext>
            </a:extLst>
          </p:cNvPr>
          <p:cNvSpPr txBox="1"/>
          <p:nvPr/>
        </p:nvSpPr>
        <p:spPr>
          <a:xfrm>
            <a:off x="683568" y="4210375"/>
            <a:ext cx="5904656"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TFM (Troubles des Fonctions Motrices): </a:t>
            </a:r>
            <a:r>
              <a:rPr lang="fr-FR" sz="1200" dirty="0"/>
              <a:t>Nevers (L. Aubrac)</a:t>
            </a:r>
          </a:p>
        </p:txBody>
      </p:sp>
      <p:sp>
        <p:nvSpPr>
          <p:cNvPr id="10" name="TextBox 19">
            <a:extLst>
              <a:ext uri="{FF2B5EF4-FFF2-40B4-BE49-F238E27FC236}">
                <a16:creationId xmlns:a16="http://schemas.microsoft.com/office/drawing/2014/main" id="{8E7EA0FC-DC02-479E-A188-F49928002845}"/>
              </a:ext>
            </a:extLst>
          </p:cNvPr>
          <p:cNvSpPr txBox="1"/>
          <p:nvPr/>
        </p:nvSpPr>
        <p:spPr>
          <a:xfrm>
            <a:off x="683568" y="2716163"/>
            <a:ext cx="7560840"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a:t>
            </a:r>
            <a:r>
              <a:rPr lang="fr-FR" sz="1200" b="1" dirty="0" smtClean="0"/>
              <a:t>TSLA  </a:t>
            </a:r>
            <a:r>
              <a:rPr lang="fr-FR" sz="1200" b="1" dirty="0"/>
              <a:t>(Troubles </a:t>
            </a:r>
            <a:r>
              <a:rPr lang="fr-FR" sz="1200" b="1" dirty="0" smtClean="0"/>
              <a:t>Spécifiques du Langage et des Apprentissages) </a:t>
            </a:r>
            <a:r>
              <a:rPr lang="fr-FR" sz="1200" dirty="0"/>
              <a:t>:  Nevers </a:t>
            </a:r>
            <a:r>
              <a:rPr lang="fr-FR" sz="1200" dirty="0" smtClean="0"/>
              <a:t>(2 - A Camus, Barre)</a:t>
            </a:r>
            <a:endParaRPr lang="fr-FR" sz="1200" dirty="0"/>
          </a:p>
        </p:txBody>
      </p:sp>
    </p:spTree>
    <p:extLst>
      <p:ext uri="{BB962C8B-B14F-4D97-AF65-F5344CB8AC3E}">
        <p14:creationId xmlns:p14="http://schemas.microsoft.com/office/powerpoint/2010/main" val="325311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6</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Unités Localisées pour l’Inclusion Scolaire</a:t>
            </a:r>
          </a:p>
        </p:txBody>
      </p:sp>
      <p:sp>
        <p:nvSpPr>
          <p:cNvPr id="6" name="TextBox 5">
            <a:extLst>
              <a:ext uri="{FF2B5EF4-FFF2-40B4-BE49-F238E27FC236}">
                <a16:creationId xmlns:a16="http://schemas.microsoft.com/office/drawing/2014/main" id="{D8725A71-DFE2-499B-A36E-F8B3AEB66ECD}"/>
              </a:ext>
            </a:extLst>
          </p:cNvPr>
          <p:cNvSpPr txBox="1"/>
          <p:nvPr/>
        </p:nvSpPr>
        <p:spPr>
          <a:xfrm>
            <a:off x="827584" y="699542"/>
            <a:ext cx="4594224" cy="830997"/>
          </a:xfrm>
          <a:prstGeom prst="rect">
            <a:avLst/>
          </a:prstGeom>
          <a:noFill/>
        </p:spPr>
        <p:txBody>
          <a:bodyPr wrap="square">
            <a:spAutoFit/>
          </a:bodyPr>
          <a:lstStyle/>
          <a:p>
            <a:pPr marL="171450" indent="-171450">
              <a:buFont typeface="Wingdings" panose="05000000000000000000" pitchFamily="2" charset="2"/>
              <a:buChar char="Ø"/>
            </a:pPr>
            <a:r>
              <a:rPr lang="fr-FR" sz="1200" b="1" dirty="0"/>
              <a:t>16 ULIS collège dans le département: </a:t>
            </a:r>
          </a:p>
          <a:p>
            <a:pPr marL="628650" lvl="1" indent="-171450">
              <a:buFont typeface="Arial" panose="020B0604020202020204" pitchFamily="34" charset="0"/>
              <a:buChar char="•"/>
            </a:pPr>
            <a:r>
              <a:rPr lang="fr-FR" sz="1200" dirty="0"/>
              <a:t>10 élèves max</a:t>
            </a:r>
          </a:p>
          <a:p>
            <a:pPr marL="628650" lvl="1" indent="-171450">
              <a:buFont typeface="Arial" panose="020B0604020202020204" pitchFamily="34" charset="0"/>
              <a:buChar char="•"/>
            </a:pPr>
            <a:r>
              <a:rPr lang="fr-FR" sz="1200" dirty="0" smtClean="0"/>
              <a:t>un enseignant spécialisé </a:t>
            </a:r>
            <a:r>
              <a:rPr lang="fr-FR" sz="1200" dirty="0"/>
              <a:t>(1er ou 2nd degré)</a:t>
            </a:r>
          </a:p>
          <a:p>
            <a:pPr marL="628650" lvl="1" indent="-171450">
              <a:buFont typeface="Arial" panose="020B0604020202020204" pitchFamily="34" charset="0"/>
              <a:buChar char="•"/>
            </a:pPr>
            <a:r>
              <a:rPr lang="fr-FR" sz="1200" dirty="0" smtClean="0"/>
              <a:t>un </a:t>
            </a:r>
            <a:r>
              <a:rPr lang="fr-FR" sz="1200" dirty="0"/>
              <a:t>AESH </a:t>
            </a:r>
            <a:r>
              <a:rPr lang="fr-FR" sz="1200" dirty="0" smtClean="0"/>
              <a:t>collectif</a:t>
            </a:r>
            <a:endParaRPr lang="fr-FR" sz="1200" dirty="0"/>
          </a:p>
        </p:txBody>
      </p:sp>
      <p:sp>
        <p:nvSpPr>
          <p:cNvPr id="8" name="TextBox 7">
            <a:extLst>
              <a:ext uri="{FF2B5EF4-FFF2-40B4-BE49-F238E27FC236}">
                <a16:creationId xmlns:a16="http://schemas.microsoft.com/office/drawing/2014/main" id="{7E81743D-F68F-4DA2-8B33-4A8D5BE44DD5}"/>
              </a:ext>
            </a:extLst>
          </p:cNvPr>
          <p:cNvSpPr txBox="1"/>
          <p:nvPr/>
        </p:nvSpPr>
        <p:spPr>
          <a:xfrm>
            <a:off x="501612" y="2078259"/>
            <a:ext cx="8064896" cy="646331"/>
          </a:xfrm>
          <a:prstGeom prst="rect">
            <a:avLst/>
          </a:prstGeom>
          <a:noFill/>
        </p:spPr>
        <p:txBody>
          <a:bodyPr wrap="square">
            <a:spAutoFit/>
          </a:bodyPr>
          <a:lstStyle/>
          <a:p>
            <a:pPr marL="285750" indent="-285750">
              <a:buFont typeface="Wingdings" panose="05000000000000000000" pitchFamily="2" charset="2"/>
              <a:buChar char="Ø"/>
            </a:pPr>
            <a:r>
              <a:rPr lang="fr-FR" sz="1200" b="1" dirty="0"/>
              <a:t>ULIS TFC (Troubles des Fonctions Cognitives) </a:t>
            </a:r>
            <a:r>
              <a:rPr lang="fr-FR" sz="1200" dirty="0"/>
              <a:t>: </a:t>
            </a:r>
          </a:p>
          <a:p>
            <a:r>
              <a:rPr lang="fr-FR" sz="1200" dirty="0"/>
              <a:t>Nevers </a:t>
            </a:r>
            <a:r>
              <a:rPr lang="fr-FR" sz="1200" dirty="0" smtClean="0"/>
              <a:t>(</a:t>
            </a:r>
            <a:r>
              <a:rPr lang="fr-FR" sz="1200" i="1" dirty="0"/>
              <a:t>3</a:t>
            </a:r>
            <a:r>
              <a:rPr lang="fr-FR" sz="1200" dirty="0" smtClean="0"/>
              <a:t>), </a:t>
            </a:r>
            <a:r>
              <a:rPr lang="fr-FR" sz="1200" dirty="0"/>
              <a:t>Fourchambault, Varennes-Vauzelles, La Charité, Decize (2), Château-Chinon, Cosne/Loire, Varzy, Imphy, Guérigny.</a:t>
            </a:r>
          </a:p>
        </p:txBody>
      </p:sp>
      <p:sp>
        <p:nvSpPr>
          <p:cNvPr id="10" name="TextBox 9">
            <a:extLst>
              <a:ext uri="{FF2B5EF4-FFF2-40B4-BE49-F238E27FC236}">
                <a16:creationId xmlns:a16="http://schemas.microsoft.com/office/drawing/2014/main" id="{890ED6F4-1C4A-4082-9D0B-B6D6E6003D93}"/>
              </a:ext>
            </a:extLst>
          </p:cNvPr>
          <p:cNvSpPr txBox="1"/>
          <p:nvPr/>
        </p:nvSpPr>
        <p:spPr>
          <a:xfrm>
            <a:off x="501612" y="3512857"/>
            <a:ext cx="6840760"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TSA (Troubles du Spectre Autistique</a:t>
            </a:r>
            <a:r>
              <a:rPr lang="fr-FR" sz="1200" dirty="0"/>
              <a:t>): Nevers (Collège des Courlis)</a:t>
            </a:r>
          </a:p>
        </p:txBody>
      </p:sp>
      <p:sp>
        <p:nvSpPr>
          <p:cNvPr id="14" name="TextBox 13">
            <a:extLst>
              <a:ext uri="{FF2B5EF4-FFF2-40B4-BE49-F238E27FC236}">
                <a16:creationId xmlns:a16="http://schemas.microsoft.com/office/drawing/2014/main" id="{28048F3D-7B76-4FC8-BD78-12B5D0C24FE7}"/>
              </a:ext>
            </a:extLst>
          </p:cNvPr>
          <p:cNvSpPr txBox="1"/>
          <p:nvPr/>
        </p:nvSpPr>
        <p:spPr>
          <a:xfrm>
            <a:off x="529315" y="4025798"/>
            <a:ext cx="6048672"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TFM (Troubles des Fonctions Motrices) </a:t>
            </a:r>
            <a:r>
              <a:rPr lang="fr-FR" sz="1200" dirty="0"/>
              <a:t>: Nevers (Collège des Loges)</a:t>
            </a:r>
          </a:p>
        </p:txBody>
      </p:sp>
      <p:sp>
        <p:nvSpPr>
          <p:cNvPr id="9" name="TextBox 9">
            <a:extLst>
              <a:ext uri="{FF2B5EF4-FFF2-40B4-BE49-F238E27FC236}">
                <a16:creationId xmlns:a16="http://schemas.microsoft.com/office/drawing/2014/main" id="{890ED6F4-1C4A-4082-9D0B-B6D6E6003D93}"/>
              </a:ext>
            </a:extLst>
          </p:cNvPr>
          <p:cNvSpPr txBox="1"/>
          <p:nvPr/>
        </p:nvSpPr>
        <p:spPr>
          <a:xfrm>
            <a:off x="501612" y="2999916"/>
            <a:ext cx="7704856"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ULIS </a:t>
            </a:r>
            <a:r>
              <a:rPr lang="fr-FR" sz="1200" b="1" dirty="0" smtClean="0"/>
              <a:t>TSLA </a:t>
            </a:r>
            <a:r>
              <a:rPr lang="fr-FR" sz="1200" b="1" dirty="0"/>
              <a:t>(Troubles </a:t>
            </a:r>
            <a:r>
              <a:rPr lang="fr-FR" sz="1200" b="1" dirty="0" smtClean="0"/>
              <a:t>Spécifiques du langage et des Apprentissages</a:t>
            </a:r>
            <a:r>
              <a:rPr lang="fr-FR" sz="1200" dirty="0" smtClean="0"/>
              <a:t>): </a:t>
            </a:r>
            <a:r>
              <a:rPr lang="fr-FR" sz="1200" dirty="0"/>
              <a:t>Nevers (Collège </a:t>
            </a:r>
            <a:r>
              <a:rPr lang="fr-FR" sz="1200" dirty="0" smtClean="0"/>
              <a:t>V Hugo)</a:t>
            </a:r>
            <a:endParaRPr lang="fr-FR" sz="1200" dirty="0"/>
          </a:p>
        </p:txBody>
      </p:sp>
    </p:spTree>
    <p:extLst>
      <p:ext uri="{BB962C8B-B14F-4D97-AF65-F5344CB8AC3E}">
        <p14:creationId xmlns:p14="http://schemas.microsoft.com/office/powerpoint/2010/main" val="3828923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7</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Unités Localisées pour l’Inclusion Scolaire</a:t>
            </a:r>
          </a:p>
        </p:txBody>
      </p:sp>
      <p:sp>
        <p:nvSpPr>
          <p:cNvPr id="6" name="TextBox 5">
            <a:extLst>
              <a:ext uri="{FF2B5EF4-FFF2-40B4-BE49-F238E27FC236}">
                <a16:creationId xmlns:a16="http://schemas.microsoft.com/office/drawing/2014/main" id="{547ACCCA-270B-4F96-8542-1BF01A23845E}"/>
              </a:ext>
            </a:extLst>
          </p:cNvPr>
          <p:cNvSpPr txBox="1"/>
          <p:nvPr/>
        </p:nvSpPr>
        <p:spPr>
          <a:xfrm>
            <a:off x="946994" y="627534"/>
            <a:ext cx="7920880" cy="830997"/>
          </a:xfrm>
          <a:prstGeom prst="rect">
            <a:avLst/>
          </a:prstGeom>
          <a:noFill/>
        </p:spPr>
        <p:txBody>
          <a:bodyPr wrap="square">
            <a:spAutoFit/>
          </a:bodyPr>
          <a:lstStyle/>
          <a:p>
            <a:pPr marL="285750" indent="-285750">
              <a:buFont typeface="Wingdings" panose="05000000000000000000" pitchFamily="2" charset="2"/>
              <a:buChar char="Ø"/>
            </a:pPr>
            <a:r>
              <a:rPr lang="fr-FR" sz="1200" b="1" dirty="0"/>
              <a:t>Lycée professionnel </a:t>
            </a:r>
            <a:r>
              <a:rPr lang="fr-FR" sz="1200" b="1" dirty="0" smtClean="0"/>
              <a:t>(</a:t>
            </a:r>
            <a:r>
              <a:rPr lang="fr-FR" sz="1200" b="1" i="1" dirty="0" smtClean="0"/>
              <a:t>5</a:t>
            </a:r>
            <a:r>
              <a:rPr lang="fr-FR" sz="1200" b="1" dirty="0" smtClean="0"/>
              <a:t>) </a:t>
            </a:r>
            <a:r>
              <a:rPr lang="fr-FR" sz="1200" b="1" dirty="0"/>
              <a:t>et lycée général (</a:t>
            </a:r>
            <a:r>
              <a:rPr lang="fr-FR" sz="1200" b="1" dirty="0" smtClean="0"/>
              <a:t>1) </a:t>
            </a:r>
            <a:r>
              <a:rPr lang="fr-FR" sz="1200" b="1" dirty="0"/>
              <a:t>: </a:t>
            </a:r>
          </a:p>
          <a:p>
            <a:pPr marL="628650" lvl="1" indent="-171450">
              <a:buFont typeface="Arial" panose="020B0604020202020204" pitchFamily="34" charset="0"/>
              <a:buChar char="•"/>
            </a:pPr>
            <a:r>
              <a:rPr lang="fr-FR" sz="1200" dirty="0"/>
              <a:t>10 élèves max</a:t>
            </a:r>
          </a:p>
          <a:p>
            <a:pPr marL="628650" lvl="1" indent="-171450">
              <a:buFont typeface="Arial" panose="020B0604020202020204" pitchFamily="34" charset="0"/>
              <a:buChar char="•"/>
            </a:pPr>
            <a:r>
              <a:rPr lang="fr-FR" sz="1200" dirty="0" smtClean="0"/>
              <a:t>Un enseignant spécialisé </a:t>
            </a:r>
            <a:r>
              <a:rPr lang="fr-FR" sz="1200" dirty="0"/>
              <a:t>(1er ou 2nd degré)</a:t>
            </a:r>
          </a:p>
          <a:p>
            <a:pPr marL="628650" lvl="1" indent="-171450">
              <a:buFont typeface="Arial" panose="020B0604020202020204" pitchFamily="34" charset="0"/>
              <a:buChar char="•"/>
            </a:pPr>
            <a:r>
              <a:rPr lang="fr-FR" sz="1200" dirty="0" smtClean="0"/>
              <a:t>un </a:t>
            </a:r>
            <a:r>
              <a:rPr lang="fr-FR" sz="1200" dirty="0"/>
              <a:t>AESH </a:t>
            </a:r>
            <a:r>
              <a:rPr lang="fr-FR" sz="1200" dirty="0" smtClean="0"/>
              <a:t>collectif</a:t>
            </a:r>
            <a:endParaRPr lang="fr-FR" sz="1200" dirty="0"/>
          </a:p>
        </p:txBody>
      </p:sp>
      <p:sp>
        <p:nvSpPr>
          <p:cNvPr id="8" name="TextBox 7">
            <a:extLst>
              <a:ext uri="{FF2B5EF4-FFF2-40B4-BE49-F238E27FC236}">
                <a16:creationId xmlns:a16="http://schemas.microsoft.com/office/drawing/2014/main" id="{DB2C084B-BE74-48F9-91E1-AC3C475F6D49}"/>
              </a:ext>
            </a:extLst>
          </p:cNvPr>
          <p:cNvSpPr txBox="1"/>
          <p:nvPr/>
        </p:nvSpPr>
        <p:spPr>
          <a:xfrm>
            <a:off x="977599" y="2412925"/>
            <a:ext cx="7920880" cy="461665"/>
          </a:xfrm>
          <a:prstGeom prst="rect">
            <a:avLst/>
          </a:prstGeom>
          <a:noFill/>
        </p:spPr>
        <p:txBody>
          <a:bodyPr wrap="square">
            <a:spAutoFit/>
          </a:bodyPr>
          <a:lstStyle/>
          <a:p>
            <a:pPr marL="171450" indent="-171450">
              <a:buFont typeface="Wingdings" panose="05000000000000000000" pitchFamily="2" charset="2"/>
              <a:buChar char="Ø"/>
            </a:pPr>
            <a:r>
              <a:rPr lang="fr-FR" sz="1200" b="1" dirty="0" smtClean="0"/>
              <a:t>5 </a:t>
            </a:r>
            <a:r>
              <a:rPr lang="fr-FR" sz="1200" b="1" dirty="0"/>
              <a:t>ULIS LP TFC </a:t>
            </a:r>
            <a:r>
              <a:rPr lang="fr-FR" sz="1200" dirty="0"/>
              <a:t>: 	Nevers (LP P. </a:t>
            </a:r>
            <a:r>
              <a:rPr lang="fr-FR" sz="1200" dirty="0" smtClean="0"/>
              <a:t>Bérégovoy/Fourchambault, LP </a:t>
            </a:r>
            <a:r>
              <a:rPr lang="fr-FR" sz="1200" dirty="0" err="1" smtClean="0"/>
              <a:t>J.Rostand</a:t>
            </a:r>
            <a:r>
              <a:rPr lang="fr-FR" sz="1200" dirty="0" smtClean="0"/>
              <a:t>), </a:t>
            </a:r>
            <a:endParaRPr lang="fr-FR" sz="1200" dirty="0"/>
          </a:p>
          <a:p>
            <a:r>
              <a:rPr lang="fr-FR" sz="1200" dirty="0"/>
              <a:t>		Cosne sur Loire, Decize, </a:t>
            </a:r>
          </a:p>
        </p:txBody>
      </p:sp>
      <p:sp>
        <p:nvSpPr>
          <p:cNvPr id="10" name="TextBox 9">
            <a:extLst>
              <a:ext uri="{FF2B5EF4-FFF2-40B4-BE49-F238E27FC236}">
                <a16:creationId xmlns:a16="http://schemas.microsoft.com/office/drawing/2014/main" id="{B68D64A5-8C8B-47FC-9233-4B705875066C}"/>
              </a:ext>
            </a:extLst>
          </p:cNvPr>
          <p:cNvSpPr txBox="1"/>
          <p:nvPr/>
        </p:nvSpPr>
        <p:spPr>
          <a:xfrm>
            <a:off x="971600" y="3208819"/>
            <a:ext cx="4594224"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1 ULIS LP TSA </a:t>
            </a:r>
            <a:r>
              <a:rPr lang="fr-FR" sz="1200" dirty="0"/>
              <a:t>: 	</a:t>
            </a:r>
            <a:r>
              <a:rPr lang="fr-FR" sz="1200" dirty="0" smtClean="0"/>
              <a:t>Château-Chinon (Lycée </a:t>
            </a:r>
            <a:r>
              <a:rPr lang="fr-FR" sz="1200" dirty="0" err="1" smtClean="0"/>
              <a:t>F.Mitterand</a:t>
            </a:r>
            <a:r>
              <a:rPr lang="fr-FR" sz="1200" dirty="0"/>
              <a:t>)</a:t>
            </a:r>
          </a:p>
        </p:txBody>
      </p:sp>
      <p:sp>
        <p:nvSpPr>
          <p:cNvPr id="14" name="TextBox 13">
            <a:extLst>
              <a:ext uri="{FF2B5EF4-FFF2-40B4-BE49-F238E27FC236}">
                <a16:creationId xmlns:a16="http://schemas.microsoft.com/office/drawing/2014/main" id="{EE98CBB8-49AC-48AA-AD81-324AE972A106}"/>
              </a:ext>
            </a:extLst>
          </p:cNvPr>
          <p:cNvSpPr txBox="1"/>
          <p:nvPr/>
        </p:nvSpPr>
        <p:spPr>
          <a:xfrm>
            <a:off x="976958" y="3773880"/>
            <a:ext cx="7704856"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1 ULIS lycée général TFC (TSLA) </a:t>
            </a:r>
            <a:r>
              <a:rPr lang="fr-FR" sz="1200" dirty="0"/>
              <a:t>: Nevers (lycées </a:t>
            </a:r>
            <a:r>
              <a:rPr lang="fr-FR" sz="1200" dirty="0" err="1"/>
              <a:t>R.Follereau-J.Renard-A.Colas</a:t>
            </a:r>
            <a:r>
              <a:rPr lang="fr-FR" sz="1200" dirty="0"/>
              <a:t>)</a:t>
            </a:r>
          </a:p>
        </p:txBody>
      </p:sp>
      <p:sp>
        <p:nvSpPr>
          <p:cNvPr id="15" name="TextBox 14">
            <a:extLst>
              <a:ext uri="{FF2B5EF4-FFF2-40B4-BE49-F238E27FC236}">
                <a16:creationId xmlns:a16="http://schemas.microsoft.com/office/drawing/2014/main" id="{47FE38A7-BFEF-471D-B185-E7B225BADB30}"/>
              </a:ext>
            </a:extLst>
          </p:cNvPr>
          <p:cNvSpPr txBox="1"/>
          <p:nvPr/>
        </p:nvSpPr>
        <p:spPr>
          <a:xfrm>
            <a:off x="971600" y="4252362"/>
            <a:ext cx="6624736" cy="276999"/>
          </a:xfrm>
          <a:prstGeom prst="rect">
            <a:avLst/>
          </a:prstGeom>
          <a:noFill/>
        </p:spPr>
        <p:txBody>
          <a:bodyPr wrap="square">
            <a:spAutoFit/>
          </a:bodyPr>
          <a:lstStyle/>
          <a:p>
            <a:pPr marL="171450" indent="-171450">
              <a:buFont typeface="Wingdings" panose="05000000000000000000" pitchFamily="2" charset="2"/>
              <a:buChar char="Ø"/>
            </a:pPr>
            <a:r>
              <a:rPr lang="fr-FR" sz="1200" b="1" dirty="0"/>
              <a:t>1 ULIS lycée général TFA </a:t>
            </a:r>
            <a:r>
              <a:rPr lang="fr-FR" sz="1200" dirty="0"/>
              <a:t>: Nevers (dispositif d’aide sans enseignant)</a:t>
            </a:r>
          </a:p>
        </p:txBody>
      </p:sp>
    </p:spTree>
    <p:extLst>
      <p:ext uri="{BB962C8B-B14F-4D97-AF65-F5344CB8AC3E}">
        <p14:creationId xmlns:p14="http://schemas.microsoft.com/office/powerpoint/2010/main" val="83648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8</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16" name="TextBox 15">
            <a:extLst>
              <a:ext uri="{FF2B5EF4-FFF2-40B4-BE49-F238E27FC236}">
                <a16:creationId xmlns:a16="http://schemas.microsoft.com/office/drawing/2014/main" id="{35318EC2-D327-4EE8-9293-CDAF4E9D63F5}"/>
              </a:ext>
            </a:extLst>
          </p:cNvPr>
          <p:cNvSpPr txBox="1"/>
          <p:nvPr/>
        </p:nvSpPr>
        <p:spPr>
          <a:xfrm>
            <a:off x="827584" y="699542"/>
            <a:ext cx="8208912" cy="600164"/>
          </a:xfrm>
          <a:prstGeom prst="rect">
            <a:avLst/>
          </a:prstGeom>
          <a:noFill/>
        </p:spPr>
        <p:txBody>
          <a:bodyPr wrap="square">
            <a:spAutoFit/>
          </a:bodyPr>
          <a:lstStyle/>
          <a:p>
            <a:pPr algn="ctr"/>
            <a:r>
              <a:rPr lang="fr-FR" sz="1100" dirty="0"/>
              <a:t>Arrêté du 2-4-2009 : création et organisation d'unités d'enseignement dans les établissements et services médico-sociaux ou de santé</a:t>
            </a:r>
          </a:p>
          <a:p>
            <a:pPr algn="ctr"/>
            <a:r>
              <a:rPr lang="fr-FR" sz="1100" dirty="0"/>
              <a:t>https://www.education.gouv.fr/bo/2009/17/mene0903289a.html</a:t>
            </a:r>
          </a:p>
        </p:txBody>
      </p:sp>
      <p:sp>
        <p:nvSpPr>
          <p:cNvPr id="17" name="ZoneTexte 2">
            <a:extLst>
              <a:ext uri="{FF2B5EF4-FFF2-40B4-BE49-F238E27FC236}">
                <a16:creationId xmlns:a16="http://schemas.microsoft.com/office/drawing/2014/main" id="{B1FE30D0-7270-46A4-997D-888AF7B42F09}"/>
              </a:ext>
            </a:extLst>
          </p:cNvPr>
          <p:cNvSpPr txBox="1"/>
          <p:nvPr/>
        </p:nvSpPr>
        <p:spPr>
          <a:xfrm>
            <a:off x="611560" y="1558702"/>
            <a:ext cx="4104456" cy="16773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1100" dirty="0"/>
              <a:t>Les IME proposent une prise en charge globale pour des jeunes présentant une déficience intellectuelle : les équipes médicales, paramédicales, éducatives et pédagogiques mettent donc en œuvre un accompagnement adapté qui tend à favoriser l’inclusion du jeune dans les différents domaines de la vie (travail autour de son autonomie, de sa personnalité, de sa socialisation, de son développement, de ses apprentissages). A partir de 14 ans, les jeunes sont sensibilisés aux champs professionnels par des ateliers techniques.</a:t>
            </a:r>
          </a:p>
        </p:txBody>
      </p:sp>
      <p:sp>
        <p:nvSpPr>
          <p:cNvPr id="18" name="ZoneTexte 7">
            <a:extLst>
              <a:ext uri="{FF2B5EF4-FFF2-40B4-BE49-F238E27FC236}">
                <a16:creationId xmlns:a16="http://schemas.microsoft.com/office/drawing/2014/main" id="{CC8B7231-41A0-4CAB-93EA-CA4C51B960F6}"/>
              </a:ext>
            </a:extLst>
          </p:cNvPr>
          <p:cNvSpPr txBox="1"/>
          <p:nvPr/>
        </p:nvSpPr>
        <p:spPr>
          <a:xfrm>
            <a:off x="5508104" y="1569864"/>
            <a:ext cx="2743201"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fr-FR" sz="1100" dirty="0"/>
              <a:t>- </a:t>
            </a:r>
            <a:r>
              <a:rPr lang="fr-FR" sz="1100" b="1" dirty="0"/>
              <a:t>Orientation</a:t>
            </a:r>
            <a:r>
              <a:rPr lang="fr-FR" sz="1100" dirty="0"/>
              <a:t> en IME après décision de la CDAPH (élève ayant donc un PPS), les parents restent garants du projet de vie de leur enfant</a:t>
            </a:r>
          </a:p>
          <a:p>
            <a:pPr algn="just"/>
            <a:r>
              <a:rPr lang="fr-FR" sz="1100" dirty="0"/>
              <a:t>- L’équipe de direction de l’établissement  décide de l’</a:t>
            </a:r>
            <a:r>
              <a:rPr lang="fr-FR" sz="1100" b="1" dirty="0"/>
              <a:t>admission</a:t>
            </a:r>
            <a:r>
              <a:rPr lang="fr-FR" sz="1100" dirty="0"/>
              <a:t> après  sollicitation des parents et souvent après une période d’observation</a:t>
            </a:r>
          </a:p>
        </p:txBody>
      </p:sp>
      <p:sp>
        <p:nvSpPr>
          <p:cNvPr id="19" name="ZoneTexte 8">
            <a:extLst>
              <a:ext uri="{FF2B5EF4-FFF2-40B4-BE49-F238E27FC236}">
                <a16:creationId xmlns:a16="http://schemas.microsoft.com/office/drawing/2014/main" id="{F90A737A-24DA-43E4-982E-491C855370D1}"/>
              </a:ext>
            </a:extLst>
          </p:cNvPr>
          <p:cNvSpPr txBox="1"/>
          <p:nvPr/>
        </p:nvSpPr>
        <p:spPr>
          <a:xfrm>
            <a:off x="611560" y="3650267"/>
            <a:ext cx="7639745" cy="93871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100" b="1" u="sng" dirty="0" smtClean="0"/>
              <a:t>Équipe </a:t>
            </a:r>
            <a:r>
              <a:rPr lang="fr-FR" sz="1100" b="1" u="sng" dirty="0"/>
              <a:t>pluridisciplinaire</a:t>
            </a:r>
            <a:r>
              <a:rPr lang="fr-FR" sz="1100" dirty="0"/>
              <a:t> :</a:t>
            </a:r>
          </a:p>
          <a:p>
            <a:pPr marL="285750" indent="-285750">
              <a:buFont typeface="Arial" charset="0"/>
              <a:buChar char="•"/>
            </a:pPr>
            <a:r>
              <a:rPr lang="fr-FR" sz="1100" dirty="0"/>
              <a:t>Pôle pédagogique (</a:t>
            </a:r>
            <a:r>
              <a:rPr lang="fr-FR" sz="1100" dirty="0" smtClean="0"/>
              <a:t>enseignants spécialisés</a:t>
            </a:r>
            <a:r>
              <a:rPr lang="fr-FR" sz="1100" dirty="0"/>
              <a:t>)</a:t>
            </a:r>
          </a:p>
          <a:p>
            <a:pPr marL="285750" indent="-285750">
              <a:buFont typeface="Arial" charset="0"/>
              <a:buChar char="•"/>
            </a:pPr>
            <a:r>
              <a:rPr lang="fr-FR" sz="1100" dirty="0"/>
              <a:t>Pôle médical et paramédical (médecin,  </a:t>
            </a:r>
            <a:r>
              <a:rPr lang="fr-FR" sz="1100" dirty="0" smtClean="0"/>
              <a:t>psychomotricien, </a:t>
            </a:r>
            <a:r>
              <a:rPr lang="fr-FR" sz="1100" dirty="0"/>
              <a:t>orthophoniste, psychologue, …)</a:t>
            </a:r>
          </a:p>
          <a:p>
            <a:pPr marL="285750" indent="-285750">
              <a:buFont typeface="Arial" charset="0"/>
              <a:buChar char="•"/>
            </a:pPr>
            <a:r>
              <a:rPr lang="fr-FR" sz="1100" dirty="0"/>
              <a:t>Pôle éducatif (</a:t>
            </a:r>
            <a:r>
              <a:rPr lang="fr-FR" sz="1100" dirty="0" smtClean="0"/>
              <a:t>éducateur spécialisé, éducateur </a:t>
            </a:r>
            <a:r>
              <a:rPr lang="fr-FR" sz="1100" dirty="0"/>
              <a:t>technique, …)</a:t>
            </a:r>
          </a:p>
          <a:p>
            <a:pPr marL="285750" indent="-285750">
              <a:buFont typeface="Arial" charset="0"/>
              <a:buChar char="•"/>
            </a:pPr>
            <a:r>
              <a:rPr lang="fr-FR" sz="1100" dirty="0"/>
              <a:t>Pôle administratif et de direction, </a:t>
            </a:r>
            <a:r>
              <a:rPr lang="fr-FR" sz="1100" dirty="0" smtClean="0"/>
              <a:t>assistant social</a:t>
            </a:r>
            <a:endParaRPr lang="fr-FR" sz="1100" dirty="0"/>
          </a:p>
        </p:txBody>
      </p:sp>
    </p:spTree>
    <p:extLst>
      <p:ext uri="{BB962C8B-B14F-4D97-AF65-F5344CB8AC3E}">
        <p14:creationId xmlns:p14="http://schemas.microsoft.com/office/powerpoint/2010/main" val="23046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p:txBody>
          <a:bodyPr/>
          <a:lstStyle/>
          <a:p>
            <a:r>
              <a:rPr lang="fr-FR"/>
              <a:t>DSDEN 58 - ASH</a:t>
            </a:r>
            <a:endParaRPr lang="fr-FR" dirty="0"/>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9</a:t>
            </a:fld>
            <a:endParaRPr lang="fr-FR" dirty="0"/>
          </a:p>
        </p:txBody>
      </p:sp>
      <p:sp>
        <p:nvSpPr>
          <p:cNvPr id="13" name="Titre 1">
            <a:extLst>
              <a:ext uri="{FF2B5EF4-FFF2-40B4-BE49-F238E27FC236}">
                <a16:creationId xmlns:a16="http://schemas.microsoft.com/office/drawing/2014/main" id="{EB5301E4-542A-42B3-BB22-33EE1D98C4FC}"/>
              </a:ext>
            </a:extLst>
          </p:cNvPr>
          <p:cNvSpPr>
            <a:spLocks noGrp="1"/>
          </p:cNvSpPr>
          <p:nvPr>
            <p:ph type="title"/>
          </p:nvPr>
        </p:nvSpPr>
        <p:spPr>
          <a:xfrm>
            <a:off x="3563888" y="51470"/>
            <a:ext cx="5472608" cy="288032"/>
          </a:xfrm>
        </p:spPr>
        <p:txBody>
          <a:bodyPr/>
          <a:lstStyle/>
          <a:p>
            <a:pPr algn="r"/>
            <a:r>
              <a:rPr lang="fr-FR" sz="2000" dirty="0">
                <a:solidFill>
                  <a:srgbClr val="7030A0"/>
                </a:solidFill>
                <a:latin typeface="Calibri" panose="020F0502020204030204" pitchFamily="34" charset="0"/>
                <a:cs typeface="Calibri" panose="020F0502020204030204" pitchFamily="34" charset="0"/>
              </a:rPr>
              <a:t>Les </a:t>
            </a:r>
            <a:r>
              <a:rPr lang="fr-FR" sz="2000" dirty="0" smtClean="0">
                <a:solidFill>
                  <a:srgbClr val="7030A0"/>
                </a:solidFill>
                <a:latin typeface="Calibri" panose="020F0502020204030204" pitchFamily="34" charset="0"/>
                <a:cs typeface="Calibri" panose="020F0502020204030204" pitchFamily="34" charset="0"/>
              </a:rPr>
              <a:t>Établissements </a:t>
            </a:r>
            <a:r>
              <a:rPr lang="fr-FR" sz="2000" dirty="0">
                <a:solidFill>
                  <a:srgbClr val="7030A0"/>
                </a:solidFill>
                <a:latin typeface="Calibri" panose="020F0502020204030204" pitchFamily="34" charset="0"/>
                <a:cs typeface="Calibri" panose="020F0502020204030204" pitchFamily="34" charset="0"/>
              </a:rPr>
              <a:t>et Services Médico-Sociaux</a:t>
            </a:r>
          </a:p>
        </p:txBody>
      </p:sp>
      <p:sp>
        <p:nvSpPr>
          <p:cNvPr id="9" name="ZoneTexte 5">
            <a:extLst>
              <a:ext uri="{FF2B5EF4-FFF2-40B4-BE49-F238E27FC236}">
                <a16:creationId xmlns:a16="http://schemas.microsoft.com/office/drawing/2014/main" id="{2D105222-92C9-4BC2-9359-B593D6D089B6}"/>
              </a:ext>
            </a:extLst>
          </p:cNvPr>
          <p:cNvSpPr txBox="1"/>
          <p:nvPr/>
        </p:nvSpPr>
        <p:spPr>
          <a:xfrm>
            <a:off x="971600" y="1290752"/>
            <a:ext cx="731504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b="1" u="sng" dirty="0"/>
              <a:t>2 modalités différentes de scolarisation</a:t>
            </a:r>
            <a:r>
              <a:rPr lang="fr-FR" sz="1200" dirty="0"/>
              <a:t> :</a:t>
            </a:r>
          </a:p>
          <a:p>
            <a:pPr marL="285750" indent="-285750">
              <a:buFont typeface="Wingdings" panose="05000000000000000000" pitchFamily="2" charset="2"/>
              <a:buChar char="Ø"/>
            </a:pPr>
            <a:r>
              <a:rPr lang="fr-FR" sz="1200" b="1" dirty="0"/>
              <a:t>U</a:t>
            </a:r>
            <a:r>
              <a:rPr lang="fr-FR" sz="1200" dirty="0"/>
              <a:t>nité d’</a:t>
            </a:r>
            <a:r>
              <a:rPr lang="fr-FR" sz="1200" b="1" dirty="0"/>
              <a:t>E</a:t>
            </a:r>
            <a:r>
              <a:rPr lang="fr-FR" sz="1200" dirty="0"/>
              <a:t>nseignement </a:t>
            </a:r>
            <a:r>
              <a:rPr lang="fr-FR" sz="1200" b="1" dirty="0"/>
              <a:t>I</a:t>
            </a:r>
            <a:r>
              <a:rPr lang="fr-FR" sz="1200" dirty="0"/>
              <a:t>nterne (UEI) au sein de l’IME</a:t>
            </a:r>
          </a:p>
          <a:p>
            <a:pPr marL="285750" indent="-285750">
              <a:buFont typeface="Wingdings" panose="05000000000000000000" pitchFamily="2" charset="2"/>
              <a:buChar char="Ø"/>
            </a:pPr>
            <a:r>
              <a:rPr lang="fr-FR" sz="1200" b="1" dirty="0"/>
              <a:t>U</a:t>
            </a:r>
            <a:r>
              <a:rPr lang="fr-FR" sz="1200" dirty="0"/>
              <a:t>nité d’</a:t>
            </a:r>
            <a:r>
              <a:rPr lang="fr-FR" sz="1200" b="1" dirty="0"/>
              <a:t>E</a:t>
            </a:r>
            <a:r>
              <a:rPr lang="fr-FR" sz="1200" dirty="0"/>
              <a:t>nseignement </a:t>
            </a:r>
            <a:r>
              <a:rPr lang="fr-FR" sz="1200" b="1" dirty="0"/>
              <a:t>E</a:t>
            </a:r>
            <a:r>
              <a:rPr lang="fr-FR" sz="1200" dirty="0"/>
              <a:t>xternalisée (UEE) au sein d’un établissement scolaire </a:t>
            </a:r>
            <a:r>
              <a:rPr lang="fr-FR" sz="1200" dirty="0" smtClean="0"/>
              <a:t>ordinaire</a:t>
            </a:r>
          </a:p>
          <a:p>
            <a:pPr marL="285750" indent="-285750">
              <a:buFont typeface="Wingdings" panose="05000000000000000000" pitchFamily="2" charset="2"/>
              <a:buChar char="Ø"/>
            </a:pPr>
            <a:r>
              <a:rPr lang="fr-FR" sz="1200" b="1" dirty="0" smtClean="0"/>
              <a:t>30 UE dont 27 fonctionnent en externalisation, soit 90%</a:t>
            </a:r>
            <a:endParaRPr lang="fr-FR" sz="1200" b="1" dirty="0"/>
          </a:p>
        </p:txBody>
      </p:sp>
      <p:sp>
        <p:nvSpPr>
          <p:cNvPr id="10" name="ZoneTexte 9">
            <a:extLst>
              <a:ext uri="{FF2B5EF4-FFF2-40B4-BE49-F238E27FC236}">
                <a16:creationId xmlns:a16="http://schemas.microsoft.com/office/drawing/2014/main" id="{E0AB4E8F-5371-47CF-987E-79CE43C7EA6F}"/>
              </a:ext>
            </a:extLst>
          </p:cNvPr>
          <p:cNvSpPr txBox="1"/>
          <p:nvPr/>
        </p:nvSpPr>
        <p:spPr>
          <a:xfrm>
            <a:off x="973600" y="3227372"/>
            <a:ext cx="3814424"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200" b="1" u="sng" dirty="0"/>
              <a:t>Missions de </a:t>
            </a:r>
            <a:r>
              <a:rPr lang="fr-FR" sz="1200" b="1" u="sng" dirty="0" smtClean="0"/>
              <a:t>l’enseignant spécialisé</a:t>
            </a:r>
            <a:r>
              <a:rPr lang="fr-FR" sz="1200" b="1" dirty="0" smtClean="0"/>
              <a:t> </a:t>
            </a:r>
            <a:r>
              <a:rPr lang="fr-FR" sz="1200" dirty="0"/>
              <a:t>:</a:t>
            </a:r>
          </a:p>
          <a:p>
            <a:pPr marL="285750" indent="-285750">
              <a:buFont typeface="Arial" charset="0"/>
              <a:buChar char="•"/>
            </a:pPr>
            <a:r>
              <a:rPr lang="fr-FR" sz="1200" dirty="0"/>
              <a:t>Mise en œuvre des actions pédagogiques adaptées en fonction des modalités de scolarisation et des objectifs inscrits dans le Projet Individuel d’Accompagnement (PIA) de l’élève</a:t>
            </a:r>
          </a:p>
          <a:p>
            <a:pPr marL="285750" indent="-285750">
              <a:buFont typeface="Arial" charset="0"/>
              <a:buChar char="•"/>
            </a:pPr>
            <a:r>
              <a:rPr lang="fr-FR" sz="1200" dirty="0"/>
              <a:t>Personne ressource de l’éducation inclusive</a:t>
            </a:r>
          </a:p>
        </p:txBody>
      </p:sp>
      <p:sp>
        <p:nvSpPr>
          <p:cNvPr id="14" name="ZoneTexte 8">
            <a:extLst>
              <a:ext uri="{FF2B5EF4-FFF2-40B4-BE49-F238E27FC236}">
                <a16:creationId xmlns:a16="http://schemas.microsoft.com/office/drawing/2014/main" id="{51295A92-F434-4D01-B8D8-890B053D1339}"/>
              </a:ext>
            </a:extLst>
          </p:cNvPr>
          <p:cNvSpPr txBox="1"/>
          <p:nvPr/>
        </p:nvSpPr>
        <p:spPr>
          <a:xfrm>
            <a:off x="5004048" y="2581041"/>
            <a:ext cx="332510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a:t>- Sous l’autorité fonctionnelle du directeur d’établissement</a:t>
            </a:r>
          </a:p>
          <a:p>
            <a:r>
              <a:rPr lang="fr-FR" sz="1200" dirty="0"/>
              <a:t>- Sous l’autorité hiérarchique de l’IEN ASH</a:t>
            </a:r>
          </a:p>
        </p:txBody>
      </p:sp>
    </p:spTree>
    <p:extLst>
      <p:ext uri="{BB962C8B-B14F-4D97-AF65-F5344CB8AC3E}">
        <p14:creationId xmlns:p14="http://schemas.microsoft.com/office/powerpoint/2010/main" val="3718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purl.org/dc/elements/1.1/"/>
    <ds:schemaRef ds:uri="2c7ddd52-0a06-43b1-a35c-dcb15ea2e3f4"/>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10084</TotalTime>
  <Words>5228</Words>
  <Application>Microsoft Office PowerPoint</Application>
  <PresentationFormat>Affichage à l'écran (16:9)</PresentationFormat>
  <Paragraphs>705</Paragraphs>
  <Slides>49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49</vt:i4>
      </vt:variant>
    </vt:vector>
  </HeadingPairs>
  <TitlesOfParts>
    <vt:vector size="57" baseType="lpstr">
      <vt:lpstr>Arial</vt:lpstr>
      <vt:lpstr>Calibri</vt:lpstr>
      <vt:lpstr>Courier New</vt:lpstr>
      <vt:lpstr>Marianne</vt:lpstr>
      <vt:lpstr>Open Sans</vt:lpstr>
      <vt:lpstr>Times New Roman</vt:lpstr>
      <vt:lpstr>Wingdings</vt:lpstr>
      <vt:lpstr>MINISTÈRIEL</vt:lpstr>
      <vt:lpstr>Présentation PowerPoint</vt:lpstr>
      <vt:lpstr>Présentation PowerPoint</vt:lpstr>
      <vt:lpstr>Sommaire</vt:lpstr>
      <vt:lpstr>Les Unités Localisées pour l’Inclusion Scolaire</vt:lpstr>
      <vt:lpstr>Les Unités Localisées pour l’Inclusion Scolaire</vt:lpstr>
      <vt:lpstr>Les Unités Localisées pour l’Inclusion Scolaire</vt:lpstr>
      <vt:lpstr>Les Unités Localisées pour l’Inclusion Scolaire</vt:lpstr>
      <vt:lpstr>Les Établissements et Services Médico-Sociaux</vt:lpstr>
      <vt:lpstr>Les Établissements et Services Médico-Sociaux</vt:lpstr>
      <vt:lpstr>Les Établissements et Services Médico-Sociaux</vt:lpstr>
      <vt:lpstr>Les Établissements et Services Médico-Sociaux</vt:lpstr>
      <vt:lpstr>Les Établissements et Services Médico-Sociaux</vt:lpstr>
      <vt:lpstr>Les Établissements et Services Médico-Sociaux</vt:lpstr>
      <vt:lpstr>Les Établissements et Services Médico-Sociaux</vt:lpstr>
      <vt:lpstr>Les Établissements et Services Médico-Sociaux</vt:lpstr>
      <vt:lpstr>Cas particulier : Le Dispositif Institut Thérapeutique Éducatif et Pédagogique</vt:lpstr>
      <vt:lpstr>Les Établissements et Services Médico-Sociaux</vt:lpstr>
      <vt:lpstr>Les Services d’Éducation Spéciale et de Soins À Domicile  </vt:lpstr>
      <vt:lpstr>Présentation PowerPoint</vt:lpstr>
      <vt:lpstr>Présentation PowerPoint</vt:lpstr>
      <vt:lpstr>Présentation PowerPoint</vt:lpstr>
      <vt:lpstr>Présentation PowerPoint</vt:lpstr>
      <vt:lpstr>Présentation PowerPoint</vt:lpstr>
      <vt:lpstr>Présentation PowerPoint</vt:lpstr>
      <vt:lpstr>Les Réseaux d’ Aides Spécialisées aux Élèves en Difficulté</vt:lpstr>
      <vt:lpstr>Les Réseaux d’ Aides Spécialisées aux Élèves en Difficulté</vt:lpstr>
      <vt:lpstr>Les Réseaux d’ Aides Spécialisées aux Elèves en Difficulté</vt:lpstr>
      <vt:lpstr>Les Réseaux d’ Aides Spécialisées aux Élèves en Difficulté</vt:lpstr>
      <vt:lpstr>Les Sections d’ Enseignement Général et Professionnel Adapté</vt:lpstr>
      <vt:lpstr>Les Sections d’ Enseignement Général et Professionnel Adapté</vt:lpstr>
      <vt:lpstr>Les Sections d’ Enseignement Général et Professionnel Adapté</vt:lpstr>
      <vt:lpstr>Les Sections d’ Enseignement Général et Professionnel Adapté</vt:lpstr>
      <vt:lpstr>Les Sections d’ Enseignement Général et Professionnel Adapté</vt:lpstr>
      <vt:lpstr>Les autres structures où interviennent des enseignants spécialisés</vt:lpstr>
      <vt:lpstr>Le CAMSP/CMPP (Fil d’Ariane)</vt:lpstr>
      <vt:lpstr>Le CAMSP/CMPP (Fil d’Ariane)</vt:lpstr>
      <vt:lpstr>La Maison Des Adolescents (Fil d’Ariane)</vt:lpstr>
      <vt:lpstr>La Maison Des Adolescents (Fil d’Ariane)</vt:lpstr>
      <vt:lpstr>La Maison Des Adolescents (Fil d’Ariane)</vt:lpstr>
      <vt:lpstr>L’Hôpital De Jour</vt:lpstr>
      <vt:lpstr>L’Accompagnement Pédagogique À Domicile, à l’Hôpital ou à l’École</vt:lpstr>
      <vt:lpstr>Présentation PowerPoint</vt:lpstr>
      <vt:lpstr>L’unité d’enseignement de la clinique du château du Tremblay </vt:lpstr>
      <vt:lpstr>L’unité d’enseignement de la clinique du château du Tremblay </vt:lpstr>
      <vt:lpstr>La classe hôpital</vt:lpstr>
      <vt:lpstr>La classe hôpital</vt:lpstr>
      <vt:lpstr>La Maison d’Arrêt </vt:lpstr>
      <vt:lpstr>La Maison d’Arrêt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ash-cpc</cp:lastModifiedBy>
  <cp:revision>149</cp:revision>
  <dcterms:created xsi:type="dcterms:W3CDTF">2020-03-05T15:21:24Z</dcterms:created>
  <dcterms:modified xsi:type="dcterms:W3CDTF">2024-01-30T11:00:42Z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