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 id="269" r:id="rId15"/>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ctorat de Dijon" initials="RdD" lastIdx="2" clrIdx="0">
    <p:extLst>
      <p:ext uri="{19B8F6BF-5375-455C-9EA6-DF929625EA0E}">
        <p15:presenceInfo xmlns:p15="http://schemas.microsoft.com/office/powerpoint/2012/main" userId="Rectorat de Dij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2"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fr-FR" sz="4400" b="0" strike="noStrike" spc="-1">
                <a:latin typeface="Arial"/>
              </a:rPr>
              <a:t>Cliquez pour déplacer la diapo</a:t>
            </a:r>
          </a:p>
        </p:txBody>
      </p:sp>
      <p:sp>
        <p:nvSpPr>
          <p:cNvPr id="43" name="PlaceHolder 2"/>
          <p:cNvSpPr>
            <a:spLocks noGrp="1"/>
          </p:cNvSpPr>
          <p:nvPr>
            <p:ph type="body"/>
          </p:nvPr>
        </p:nvSpPr>
        <p:spPr>
          <a:xfrm>
            <a:off x="756000" y="5078520"/>
            <a:ext cx="6047640" cy="4811040"/>
          </a:xfrm>
          <a:prstGeom prst="rect">
            <a:avLst/>
          </a:prstGeom>
        </p:spPr>
        <p:txBody>
          <a:bodyPr lIns="0" tIns="0" rIns="0" bIns="0">
            <a:noAutofit/>
          </a:bodyPr>
          <a:lstStyle/>
          <a:p>
            <a:r>
              <a:rPr lang="fr-FR" sz="2000" b="0" strike="noStrike" spc="-1">
                <a:latin typeface="Arial"/>
              </a:rPr>
              <a:t>Cliquez pour modifier le format des notes</a:t>
            </a:r>
          </a:p>
        </p:txBody>
      </p:sp>
      <p:sp>
        <p:nvSpPr>
          <p:cNvPr id="44" name="PlaceHolder 3"/>
          <p:cNvSpPr>
            <a:spLocks noGrp="1"/>
          </p:cNvSpPr>
          <p:nvPr>
            <p:ph type="hdr"/>
          </p:nvPr>
        </p:nvSpPr>
        <p:spPr>
          <a:xfrm>
            <a:off x="0" y="0"/>
            <a:ext cx="3280680" cy="534240"/>
          </a:xfrm>
          <a:prstGeom prst="rect">
            <a:avLst/>
          </a:prstGeom>
        </p:spPr>
        <p:txBody>
          <a:bodyPr lIns="0" tIns="0" rIns="0" bIns="0">
            <a:noAutofit/>
          </a:bodyPr>
          <a:lstStyle/>
          <a:p>
            <a:r>
              <a:rPr lang="fr-FR" sz="1400" b="0" strike="noStrike" spc="-1">
                <a:latin typeface="Times New Roman"/>
              </a:rPr>
              <a:t> </a:t>
            </a:r>
          </a:p>
        </p:txBody>
      </p:sp>
      <p:sp>
        <p:nvSpPr>
          <p:cNvPr id="45"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fr-FR" sz="1400" b="0" strike="noStrike" spc="-1">
                <a:latin typeface="Times New Roman"/>
              </a:rPr>
              <a:t> </a:t>
            </a:r>
          </a:p>
        </p:txBody>
      </p:sp>
      <p:sp>
        <p:nvSpPr>
          <p:cNvPr id="46" name="PlaceHolder 5"/>
          <p:cNvSpPr>
            <a:spLocks noGrp="1"/>
          </p:cNvSpPr>
          <p:nvPr>
            <p:ph type="ftr"/>
          </p:nvPr>
        </p:nvSpPr>
        <p:spPr>
          <a:xfrm>
            <a:off x="0" y="10157400"/>
            <a:ext cx="3280680" cy="534240"/>
          </a:xfrm>
          <a:prstGeom prst="rect">
            <a:avLst/>
          </a:prstGeom>
        </p:spPr>
        <p:txBody>
          <a:bodyPr lIns="0" tIns="0" rIns="0" bIns="0" anchor="b">
            <a:noAutofit/>
          </a:bodyPr>
          <a:lstStyle/>
          <a:p>
            <a:r>
              <a:rPr lang="fr-FR" sz="1400" b="0" strike="noStrike" spc="-1">
                <a:latin typeface="Times New Roman"/>
              </a:rPr>
              <a:t> </a:t>
            </a:r>
          </a:p>
        </p:txBody>
      </p:sp>
      <p:sp>
        <p:nvSpPr>
          <p:cNvPr id="47"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E66D35F7-79D4-4E2C-80D4-50F758CC4CE2}" type="slidenum">
              <a:rPr lang="fr-FR" sz="1400" b="0" strike="noStrike" spc="-1">
                <a:latin typeface="Times New Roman"/>
              </a:rPr>
              <a:t>‹N°›</a:t>
            </a:fld>
            <a:endParaRPr lang="fr-F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PlaceHolder 1"/>
          <p:cNvSpPr>
            <a:spLocks noGrp="1" noRot="1" noChangeAspect="1"/>
          </p:cNvSpPr>
          <p:nvPr>
            <p:ph type="sldImg"/>
          </p:nvPr>
        </p:nvSpPr>
        <p:spPr>
          <a:xfrm>
            <a:off x="381000" y="685800"/>
            <a:ext cx="6094413" cy="3429000"/>
          </a:xfrm>
          <a:prstGeom prst="rect">
            <a:avLst/>
          </a:prstGeom>
        </p:spPr>
      </p:sp>
      <p:sp>
        <p:nvSpPr>
          <p:cNvPr id="119" name="PlaceHolder 2"/>
          <p:cNvSpPr>
            <a:spLocks noGrp="1"/>
          </p:cNvSpPr>
          <p:nvPr>
            <p:ph type="body"/>
          </p:nvPr>
        </p:nvSpPr>
        <p:spPr>
          <a:xfrm>
            <a:off x="685800" y="4343400"/>
            <a:ext cx="5485680" cy="4114080"/>
          </a:xfrm>
          <a:prstGeom prst="rect">
            <a:avLst/>
          </a:prstGeom>
        </p:spPr>
        <p:txBody>
          <a:bodyPr lIns="0" tIns="0" rIns="0" bIns="0">
            <a:noAutofit/>
          </a:bodyPr>
          <a:lstStyle/>
          <a:p>
            <a:endParaRPr lang="fr-FR" sz="2000" b="0" strike="noStrike" spc="-1">
              <a:latin typeface="Arial"/>
            </a:endParaRPr>
          </a:p>
        </p:txBody>
      </p:sp>
      <p:sp>
        <p:nvSpPr>
          <p:cNvPr id="120"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0D94A452-0B3C-440F-A294-594AF685AA85}" type="slidenum">
              <a:rPr lang="fr-FR" sz="1200" b="0" strike="noStrike" spc="-1">
                <a:solidFill>
                  <a:srgbClr val="000000"/>
                </a:solidFill>
                <a:latin typeface="Arial"/>
                <a:ea typeface="+mn-ea"/>
              </a:rPr>
              <a:t>1</a:t>
            </a:fld>
            <a:endParaRPr lang="fr-FR" sz="1200" b="0" strike="noStrike" spc="-1">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28"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fr-FR" sz="3200" b="0" strike="noStrike" spc="-1">
              <a:latin typeface="Arial"/>
            </a:endParaRPr>
          </a:p>
        </p:txBody>
      </p:sp>
      <p:sp>
        <p:nvSpPr>
          <p:cNvPr id="29"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31"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fr-FR" sz="3200" b="0" strike="noStrike" spc="-1">
              <a:latin typeface="Arial"/>
            </a:endParaRPr>
          </a:p>
        </p:txBody>
      </p:sp>
      <p:sp>
        <p:nvSpPr>
          <p:cNvPr id="32"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fr-FR" sz="3200" b="0" strike="noStrike" spc="-1">
              <a:latin typeface="Arial"/>
            </a:endParaRPr>
          </a:p>
        </p:txBody>
      </p:sp>
      <p:sp>
        <p:nvSpPr>
          <p:cNvPr id="33"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fr-FR" sz="3200" b="0" strike="noStrike" spc="-1">
              <a:latin typeface="Arial"/>
            </a:endParaRPr>
          </a:p>
        </p:txBody>
      </p:sp>
      <p:sp>
        <p:nvSpPr>
          <p:cNvPr id="34"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36"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fr-FR" sz="3200" b="0" strike="noStrike" spc="-1">
              <a:latin typeface="Arial"/>
            </a:endParaRPr>
          </a:p>
        </p:txBody>
      </p:sp>
      <p:sp>
        <p:nvSpPr>
          <p:cNvPr id="37"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fr-FR" sz="3200" b="0" strike="noStrike" spc="-1">
              <a:latin typeface="Arial"/>
            </a:endParaRPr>
          </a:p>
        </p:txBody>
      </p:sp>
      <p:sp>
        <p:nvSpPr>
          <p:cNvPr id="38"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fr-FR" sz="3200" b="0" strike="noStrike" spc="-1">
              <a:latin typeface="Arial"/>
            </a:endParaRPr>
          </a:p>
        </p:txBody>
      </p:sp>
      <p:sp>
        <p:nvSpPr>
          <p:cNvPr id="39"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fr-FR" sz="3200" b="0" strike="noStrike" spc="-1">
              <a:latin typeface="Arial"/>
            </a:endParaRPr>
          </a:p>
        </p:txBody>
      </p:sp>
      <p:sp>
        <p:nvSpPr>
          <p:cNvPr id="40"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fr-FR" sz="3200" b="0" strike="noStrike" spc="-1">
              <a:latin typeface="Arial"/>
            </a:endParaRPr>
          </a:p>
        </p:txBody>
      </p:sp>
      <p:sp>
        <p:nvSpPr>
          <p:cNvPr id="41"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7" name="PlaceHolder 2"/>
          <p:cNvSpPr>
            <a:spLocks noGrp="1"/>
          </p:cNvSpPr>
          <p:nvPr>
            <p:ph type="subTitle"/>
          </p:nvPr>
        </p:nvSpPr>
        <p:spPr>
          <a:xfrm>
            <a:off x="457200" y="1203480"/>
            <a:ext cx="8229240" cy="298296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9"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11"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fr-FR" sz="3200" b="0" strike="noStrike" spc="-1">
              <a:latin typeface="Arial"/>
            </a:endParaRPr>
          </a:p>
        </p:txBody>
      </p:sp>
      <p:sp>
        <p:nvSpPr>
          <p:cNvPr id="12"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205200"/>
            <a:ext cx="8229240" cy="398124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16"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fr-FR" sz="3200" b="0" strike="noStrike" spc="-1">
              <a:latin typeface="Arial"/>
            </a:endParaRPr>
          </a:p>
        </p:txBody>
      </p:sp>
      <p:sp>
        <p:nvSpPr>
          <p:cNvPr id="17"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fr-FR" sz="3200" b="0" strike="noStrike" spc="-1">
              <a:latin typeface="Arial"/>
            </a:endParaRPr>
          </a:p>
        </p:txBody>
      </p:sp>
      <p:sp>
        <p:nvSpPr>
          <p:cNvPr id="18"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20"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fr-FR" sz="3200" b="0" strike="noStrike" spc="-1">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fr-FR" sz="3200" b="0" strike="noStrike" spc="-1">
              <a:latin typeface="Arial"/>
            </a:endParaRPr>
          </a:p>
        </p:txBody>
      </p:sp>
      <p:sp>
        <p:nvSpPr>
          <p:cNvPr id="22"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spAutoFit/>
          </a:bodyPr>
          <a:lstStyle/>
          <a:p>
            <a:pPr algn="ctr"/>
            <a:endParaRPr lang="fr-FR" sz="4400" b="0" strike="noStrike" spc="-1">
              <a:latin typeface="Arial"/>
            </a:endParaRPr>
          </a:p>
        </p:txBody>
      </p:sp>
      <p:sp>
        <p:nvSpPr>
          <p:cNvPr id="24"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fr-FR" sz="3200" b="0" strike="noStrike" spc="-1">
              <a:latin typeface="Arial"/>
            </a:endParaRPr>
          </a:p>
        </p:txBody>
      </p:sp>
      <p:sp>
        <p:nvSpPr>
          <p:cNvPr id="25"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fr-FR" sz="3200" b="0" strike="noStrike" spc="-1">
              <a:latin typeface="Arial"/>
            </a:endParaRPr>
          </a:p>
        </p:txBody>
      </p:sp>
      <p:sp>
        <p:nvSpPr>
          <p:cNvPr id="26"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Line 1"/>
          <p:cNvSpPr/>
          <p:nvPr/>
        </p:nvSpPr>
        <p:spPr>
          <a:xfrm>
            <a:off x="319320" y="4783320"/>
            <a:ext cx="8464680" cy="1080"/>
          </a:xfrm>
          <a:prstGeom prst="line">
            <a:avLst/>
          </a:prstGeom>
          <a:ln w="10080">
            <a:solidFill>
              <a:schemeClr val="tx1"/>
            </a:solidFill>
            <a:round/>
          </a:ln>
        </p:spPr>
        <p:style>
          <a:lnRef idx="1">
            <a:schemeClr val="accent1"/>
          </a:lnRef>
          <a:fillRef idx="0">
            <a:schemeClr val="accent1"/>
          </a:fillRef>
          <a:effectRef idx="0">
            <a:schemeClr val="accent1"/>
          </a:effectRef>
          <a:fontRef idx="minor"/>
        </p:style>
      </p:sp>
      <p:pic>
        <p:nvPicPr>
          <p:cNvPr id="7" name="Image 10"/>
          <p:cNvPicPr/>
          <p:nvPr/>
        </p:nvPicPr>
        <p:blipFill>
          <a:blip r:embed="rId14"/>
          <a:stretch/>
        </p:blipFill>
        <p:spPr>
          <a:xfrm>
            <a:off x="179640" y="32400"/>
            <a:ext cx="863280" cy="868680"/>
          </a:xfrm>
          <a:prstGeom prst="rect">
            <a:avLst/>
          </a:prstGeom>
          <a:ln>
            <a:noFill/>
          </a:ln>
        </p:spPr>
      </p:pic>
      <p:sp>
        <p:nvSpPr>
          <p:cNvPr id="2" name="Line 2"/>
          <p:cNvSpPr/>
          <p:nvPr/>
        </p:nvSpPr>
        <p:spPr>
          <a:xfrm>
            <a:off x="395280" y="4783320"/>
            <a:ext cx="8388720" cy="1080"/>
          </a:xfrm>
          <a:prstGeom prst="line">
            <a:avLst/>
          </a:prstGeom>
          <a:ln w="10080">
            <a:solidFill>
              <a:schemeClr val="tx1"/>
            </a:solidFill>
            <a:round/>
          </a:ln>
        </p:spPr>
        <p:style>
          <a:lnRef idx="1">
            <a:schemeClr val="accent1"/>
          </a:lnRef>
          <a:fillRef idx="0">
            <a:schemeClr val="accent1"/>
          </a:fillRef>
          <a:effectRef idx="0">
            <a:schemeClr val="accent1"/>
          </a:effectRef>
          <a:fontRef idx="minor"/>
        </p:style>
      </p:sp>
      <p:pic>
        <p:nvPicPr>
          <p:cNvPr id="3" name="Image 3"/>
          <p:cNvPicPr/>
          <p:nvPr/>
        </p:nvPicPr>
        <p:blipFill>
          <a:blip r:embed="rId14"/>
          <a:stretch/>
        </p:blipFill>
        <p:spPr>
          <a:xfrm>
            <a:off x="179640" y="34560"/>
            <a:ext cx="1947960" cy="1960200"/>
          </a:xfrm>
          <a:prstGeom prst="rect">
            <a:avLst/>
          </a:prstGeom>
          <a:ln>
            <a:noFill/>
          </a:ln>
        </p:spPr>
      </p:pic>
      <p:sp>
        <p:nvSpPr>
          <p:cNvPr id="4" name="PlaceHolder 3"/>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fr-FR" sz="4400" b="0" strike="noStrike" spc="-1">
                <a:latin typeface="Arial"/>
              </a:rPr>
              <a:t>Cliquez pour éditer le format du texte-titre</a:t>
            </a:r>
          </a:p>
        </p:txBody>
      </p:sp>
      <p:sp>
        <p:nvSpPr>
          <p:cNvPr id="5" name="PlaceHolder 4"/>
          <p:cNvSpPr>
            <a:spLocks noGrp="1"/>
          </p:cNvSpPr>
          <p:nvPr>
            <p:ph type="body"/>
          </p:nvPr>
        </p:nvSpPr>
        <p:spPr>
          <a:xfrm>
            <a:off x="457200" y="1203480"/>
            <a:ext cx="8229240" cy="2982960"/>
          </a:xfrm>
          <a:prstGeom prst="rect">
            <a:avLst/>
          </a:prstGeom>
        </p:spPr>
        <p:txBody>
          <a:bodyPr lIns="0" tIns="0" rIns="0" bIns="0">
            <a:normAutofit fontScale="80000"/>
          </a:bodyPr>
          <a:lstStyle/>
          <a:p>
            <a:pPr marL="432000" indent="-324000">
              <a:spcBef>
                <a:spcPts val="1417"/>
              </a:spcBef>
              <a:buClr>
                <a:srgbClr val="000000"/>
              </a:buClr>
              <a:buSzPct val="45000"/>
              <a:buFont typeface="Wingdings" charset="2"/>
              <a:buChar char=""/>
            </a:pPr>
            <a:r>
              <a:rPr lang="fr-FR"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49"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50"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51"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43A63B5A-C79D-47AC-8624-153E35859E2D}" type="slidenum">
              <a:rPr lang="fr-FR" sz="750" b="1" strike="noStrike" spc="-1">
                <a:solidFill>
                  <a:srgbClr val="000000"/>
                </a:solidFill>
                <a:latin typeface="Marianne"/>
              </a:rPr>
              <a:t>1</a:t>
            </a:fld>
            <a:endParaRPr lang="fr-FR" sz="750" b="0" strike="noStrike" spc="-1">
              <a:latin typeface="Arial"/>
            </a:endParaRPr>
          </a:p>
        </p:txBody>
      </p:sp>
      <p:sp>
        <p:nvSpPr>
          <p:cNvPr id="52" name="CustomShape 5"/>
          <p:cNvSpPr/>
          <p:nvPr/>
        </p:nvSpPr>
        <p:spPr>
          <a:xfrm>
            <a:off x="395640" y="2346120"/>
            <a:ext cx="8387640" cy="2076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90000"/>
              </a:lnSpc>
            </a:pPr>
            <a:r>
              <a:rPr lang="fr-FR" sz="2800" b="1" strike="noStrike" cap="all" spc="-1" dirty="0" smtClean="0">
                <a:solidFill>
                  <a:srgbClr val="000000"/>
                </a:solidFill>
                <a:latin typeface="Arial"/>
              </a:rPr>
              <a:t>grand </a:t>
            </a:r>
            <a:r>
              <a:rPr lang="fr-FR" sz="2800" b="1" strike="noStrike" cap="all" spc="-1" dirty="0" smtClean="0">
                <a:solidFill>
                  <a:srgbClr val="000000"/>
                </a:solidFill>
                <a:latin typeface="Arial"/>
              </a:rPr>
              <a:t>oral en </a:t>
            </a:r>
            <a:r>
              <a:rPr lang="fr-FR" sz="2800" b="1" strike="noStrike" cap="all" spc="-1" dirty="0">
                <a:solidFill>
                  <a:srgbClr val="000000"/>
                </a:solidFill>
                <a:latin typeface="Arial"/>
              </a:rPr>
              <a:t>voies générale et technologique :</a:t>
            </a:r>
            <a:endParaRPr lang="fr-FR" sz="2800" b="0" strike="noStrike" spc="-1" dirty="0">
              <a:latin typeface="Arial"/>
            </a:endParaRPr>
          </a:p>
          <a:p>
            <a:pPr>
              <a:lnSpc>
                <a:spcPct val="90000"/>
              </a:lnSpc>
            </a:pPr>
            <a:r>
              <a:rPr lang="fr-FR" sz="2800" b="0" strike="noStrike" spc="-1" dirty="0" smtClean="0">
                <a:latin typeface="Arial"/>
              </a:rPr>
              <a:t> </a:t>
            </a:r>
            <a:r>
              <a:rPr lang="fr-FR" sz="2800" b="1" strike="noStrike" spc="-1" dirty="0" smtClean="0">
                <a:latin typeface="Arial"/>
              </a:rPr>
              <a:t>PRINCIPES ET FINALITÉ.</a:t>
            </a:r>
            <a:endParaRPr lang="fr-FR" sz="2800" b="1"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102"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103"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104"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FE82A0B0-F9BF-4C49-914A-B289A7F4E36A}" type="slidenum">
              <a:rPr lang="fr-FR" sz="750" b="1" strike="noStrike" spc="-1">
                <a:solidFill>
                  <a:srgbClr val="000000"/>
                </a:solidFill>
                <a:latin typeface="Marianne"/>
              </a:rPr>
              <a:t>10</a:t>
            </a:fld>
            <a:endParaRPr lang="fr-FR" sz="750" b="0" strike="noStrike" spc="-1">
              <a:latin typeface="Arial"/>
            </a:endParaRPr>
          </a:p>
        </p:txBody>
      </p:sp>
      <p:sp>
        <p:nvSpPr>
          <p:cNvPr id="105"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a:solidFill>
                  <a:srgbClr val="000000"/>
                </a:solidFill>
                <a:latin typeface="Arial"/>
              </a:rPr>
              <a:t>Les 3 temps de l’épreuve : Échange avec le candidat (10 minutes)</a:t>
            </a:r>
            <a:endParaRPr lang="fr-FR" sz="1850" b="0" strike="noStrike" spc="-1">
              <a:latin typeface="Arial"/>
            </a:endParaRPr>
          </a:p>
          <a:p>
            <a:pPr>
              <a:lnSpc>
                <a:spcPct val="100000"/>
              </a:lnSpc>
              <a:spcBef>
                <a:spcPts val="499"/>
              </a:spcBef>
            </a:pP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Le jury interroge le candidat pour l’amener à préciser et à approfondir sa pensée » (avec possibilité de revenir sur les enseignements de spécialité suivis en cycle terminal)</a:t>
            </a: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savoir écouter, réagir et répondre avec pertinence, enrichir sa pensée, argumenter.</a:t>
            </a:r>
            <a:endParaRPr lang="fr-FR" sz="1850" b="0" strike="noStrike" spc="-1">
              <a:latin typeface="Arial"/>
            </a:endParaRPr>
          </a:p>
          <a:p>
            <a:pPr>
              <a:lnSpc>
                <a:spcPct val="100000"/>
              </a:lnSpc>
              <a:spcBef>
                <a:spcPts val="499"/>
              </a:spcBef>
            </a:pPr>
            <a:endParaRPr lang="fr-FR" sz="1850" b="0" strike="noStrike" spc="-1">
              <a:latin typeface="Arial"/>
            </a:endParaRPr>
          </a:p>
          <a:p>
            <a:pPr>
              <a:lnSpc>
                <a:spcPct val="100000"/>
              </a:lnSpc>
              <a:spcBef>
                <a:spcPts val="499"/>
              </a:spcBef>
            </a:pP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a:t>
            </a:r>
            <a:endParaRPr lang="fr-FR" sz="1850" b="0" strike="noStrike" spc="-1">
              <a:latin typeface="Arial"/>
            </a:endParaRPr>
          </a:p>
        </p:txBody>
      </p:sp>
      <p:sp>
        <p:nvSpPr>
          <p:cNvPr id="106" name="CustomShape 6"/>
          <p:cNvSpPr/>
          <p:nvPr/>
        </p:nvSpPr>
        <p:spPr>
          <a:xfrm>
            <a:off x="775686" y="3579103"/>
            <a:ext cx="611280" cy="251280"/>
          </a:xfrm>
          <a:prstGeom prst="rightArrow">
            <a:avLst>
              <a:gd name="adj1" fmla="val 50000"/>
              <a:gd name="adj2" fmla="val 50000"/>
            </a:avLst>
          </a:prstGeom>
          <a:solidFill>
            <a:schemeClr val="bg2"/>
          </a:solidFill>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108"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109"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110"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5FEEBD6E-933F-4999-A25D-B8A092D93DC1}" type="slidenum">
              <a:rPr lang="fr-FR" sz="750" b="1" strike="noStrike" spc="-1">
                <a:solidFill>
                  <a:srgbClr val="000000"/>
                </a:solidFill>
                <a:latin typeface="Marianne"/>
              </a:rPr>
              <a:t>11</a:t>
            </a:fld>
            <a:endParaRPr lang="fr-FR" sz="750" b="0" strike="noStrike" spc="-1">
              <a:latin typeface="Arial"/>
            </a:endParaRPr>
          </a:p>
        </p:txBody>
      </p:sp>
      <p:sp>
        <p:nvSpPr>
          <p:cNvPr id="111"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dirty="0">
                <a:solidFill>
                  <a:srgbClr val="000000"/>
                </a:solidFill>
                <a:latin typeface="Arial"/>
              </a:rPr>
              <a:t>Les 3 temps de l’épreuve : Échange sur le projet d’orientation du candidat (5 minutes)</a:t>
            </a:r>
            <a:endParaRPr lang="fr-FR" sz="1850" b="0" strike="noStrike" spc="-1" dirty="0">
              <a:latin typeface="Arial"/>
            </a:endParaRPr>
          </a:p>
          <a:p>
            <a:pPr>
              <a:lnSpc>
                <a:spcPct val="100000"/>
              </a:lnSpc>
              <a:spcBef>
                <a:spcPts val="499"/>
              </a:spcBef>
            </a:pP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Le jury n’évalue pas la qualité du projet </a:t>
            </a:r>
            <a:r>
              <a:rPr lang="fr-FR" sz="1850" b="1" strike="noStrike" spc="-1" dirty="0" smtClean="0">
                <a:solidFill>
                  <a:srgbClr val="000000"/>
                </a:solidFill>
                <a:latin typeface="Arial"/>
              </a:rPr>
              <a:t>en soi mais la capacité du candidat à le décrire oralement.</a:t>
            </a:r>
            <a:endParaRPr lang="fr-FR" sz="1850" b="0" strike="noStrike" spc="-1" dirty="0">
              <a:latin typeface="Arial"/>
            </a:endParaRPr>
          </a:p>
          <a:p>
            <a:pPr>
              <a:lnSpc>
                <a:spcPct val="100000"/>
              </a:lnSpc>
              <a:spcBef>
                <a:spcPts val="499"/>
              </a:spcBef>
            </a:pPr>
            <a:r>
              <a:rPr lang="fr-FR" sz="1850" b="1" strike="noStrike" spc="-1" dirty="0" smtClean="0">
                <a:solidFill>
                  <a:srgbClr val="000000"/>
                </a:solidFill>
                <a:latin typeface="Arial"/>
              </a:rPr>
              <a:t>.          Décrire la maturation de son projet (étapes, hésitations éventuelles…), en montrer la cohérence, exprimer </a:t>
            </a:r>
            <a:r>
              <a:rPr lang="fr-FR" sz="1850" b="1" strike="noStrike" spc="-1" smtClean="0">
                <a:solidFill>
                  <a:srgbClr val="000000"/>
                </a:solidFill>
                <a:latin typeface="Arial"/>
              </a:rPr>
              <a:t>ses motivations.</a:t>
            </a:r>
            <a:endParaRPr lang="fr-FR" sz="1850" b="0" strike="noStrike" spc="-1" dirty="0">
              <a:latin typeface="Arial"/>
            </a:endParaRPr>
          </a:p>
          <a:p>
            <a:pPr>
              <a:lnSpc>
                <a:spcPct val="100000"/>
              </a:lnSpc>
              <a:spcBef>
                <a:spcPts val="499"/>
              </a:spcBef>
            </a:pPr>
            <a:endParaRPr lang="fr-FR" sz="1850" b="0" strike="noStrike" spc="-1" dirty="0">
              <a:latin typeface="Arial"/>
            </a:endParaRPr>
          </a:p>
        </p:txBody>
      </p:sp>
      <p:sp>
        <p:nvSpPr>
          <p:cNvPr id="112" name="CustomShape 6"/>
          <p:cNvSpPr/>
          <p:nvPr/>
        </p:nvSpPr>
        <p:spPr>
          <a:xfrm>
            <a:off x="395640" y="3548668"/>
            <a:ext cx="611280" cy="251280"/>
          </a:xfrm>
          <a:prstGeom prst="rightArrow">
            <a:avLst>
              <a:gd name="adj1" fmla="val 50000"/>
              <a:gd name="adj2" fmla="val 50000"/>
            </a:avLst>
          </a:prstGeom>
          <a:solidFill>
            <a:schemeClr val="bg2"/>
          </a:solidFill>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txBody>
          <a:bodyPr lIns="0" tIns="0" rIns="0" bIns="0">
            <a:noAutofit/>
          </a:bodyPr>
          <a:lstStyle/>
          <a:p>
            <a:pPr>
              <a:lnSpc>
                <a:spcPct val="90000"/>
              </a:lnSpc>
            </a:pPr>
            <a:r>
              <a:rPr lang="fr-FR" sz="100" b="1" strike="noStrike" spc="-1">
                <a:solidFill>
                  <a:srgbClr val="000000"/>
                </a:solidFill>
                <a:latin typeface="Arial"/>
              </a:rPr>
              <a:t>E</a:t>
            </a:r>
            <a:endParaRPr lang="fr-FR" sz="100" b="0" strike="noStrike" spc="-1">
              <a:latin typeface="Arial"/>
            </a:endParaRPr>
          </a:p>
        </p:txBody>
      </p:sp>
      <p:sp>
        <p:nvSpPr>
          <p:cNvPr id="114"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115"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116"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EE5BF908-1086-47DD-941D-4F82B4CBA3BC}" type="slidenum">
              <a:rPr lang="fr-FR" sz="750" b="1" strike="noStrike" spc="-1">
                <a:solidFill>
                  <a:srgbClr val="000000"/>
                </a:solidFill>
                <a:latin typeface="Marianne"/>
              </a:rPr>
              <a:t>12</a:t>
            </a:fld>
            <a:endParaRPr lang="fr-FR" sz="750" b="0" strike="noStrike" spc="-1">
              <a:latin typeface="Arial"/>
            </a:endParaRPr>
          </a:p>
        </p:txBody>
      </p:sp>
      <p:sp>
        <p:nvSpPr>
          <p:cNvPr id="117"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endParaRPr lang="fr-FR" sz="1800" b="0" strike="noStrike" spc="-1" dirty="0">
              <a:latin typeface="Arial"/>
            </a:endParaRPr>
          </a:p>
          <a:p>
            <a:pPr>
              <a:lnSpc>
                <a:spcPct val="100000"/>
              </a:lnSpc>
              <a:spcBef>
                <a:spcPts val="499"/>
              </a:spcBef>
            </a:pPr>
            <a:r>
              <a:rPr lang="fr-FR" sz="1850" b="1" strike="noStrike" spc="-1" dirty="0">
                <a:solidFill>
                  <a:srgbClr val="000000"/>
                </a:solidFill>
                <a:latin typeface="Arial"/>
              </a:rPr>
              <a:t>Évaluation :</a:t>
            </a:r>
            <a:endParaRPr lang="fr-FR" sz="1850" b="0" strike="noStrike" spc="-1" dirty="0">
              <a:latin typeface="Arial"/>
            </a:endParaRPr>
          </a:p>
          <a:p>
            <a:pPr marL="343080" lvl="1" indent="-342360">
              <a:lnSpc>
                <a:spcPct val="100000"/>
              </a:lnSpc>
              <a:spcBef>
                <a:spcPts val="499"/>
              </a:spcBef>
              <a:buClr>
                <a:srgbClr val="000000"/>
              </a:buClr>
              <a:buFont typeface="Wingdings" charset="2"/>
              <a:buChar char=""/>
            </a:pPr>
            <a:r>
              <a:rPr lang="fr-FR" sz="1850" b="1" strike="noStrike" spc="-1" dirty="0">
                <a:solidFill>
                  <a:srgbClr val="000000"/>
                </a:solidFill>
                <a:latin typeface="Arial"/>
              </a:rPr>
              <a:t>  N’évaluer que ce qui a été enseigné (compétences explicitement travaillées)</a:t>
            </a:r>
            <a:endParaRPr lang="fr-FR" sz="1850" b="0" strike="noStrike" spc="-1" dirty="0">
              <a:latin typeface="Arial"/>
            </a:endParaRPr>
          </a:p>
          <a:p>
            <a:pPr marL="343080" lvl="1" indent="-342360">
              <a:lnSpc>
                <a:spcPct val="100000"/>
              </a:lnSpc>
              <a:spcBef>
                <a:spcPts val="499"/>
              </a:spcBef>
              <a:buClr>
                <a:srgbClr val="000000"/>
              </a:buClr>
              <a:buFont typeface="Wingdings" charset="2"/>
              <a:buChar char=""/>
            </a:pPr>
            <a:r>
              <a:rPr lang="fr-FR" sz="1850" b="1" strike="noStrike" spc="-1" dirty="0">
                <a:solidFill>
                  <a:srgbClr val="000000"/>
                </a:solidFill>
                <a:latin typeface="Arial"/>
              </a:rPr>
              <a:t>  Rôle des élèves dans l’évaluation formative (auto-évaluation,     évaluation par les pairs, en binômes…)</a:t>
            </a:r>
            <a:endParaRPr lang="fr-FR" sz="1850" b="0" strike="noStrike" spc="-1" dirty="0">
              <a:latin typeface="Arial"/>
            </a:endParaRPr>
          </a:p>
          <a:p>
            <a:pPr marL="343080" lvl="1" indent="-342360">
              <a:lnSpc>
                <a:spcPct val="100000"/>
              </a:lnSpc>
              <a:spcBef>
                <a:spcPts val="499"/>
              </a:spcBef>
              <a:buClr>
                <a:srgbClr val="000000"/>
              </a:buClr>
              <a:buFont typeface="Wingdings" charset="2"/>
              <a:buChar char=""/>
            </a:pPr>
            <a:r>
              <a:rPr lang="fr-FR" sz="1850" b="1" strike="noStrike" spc="-1" dirty="0">
                <a:solidFill>
                  <a:srgbClr val="000000"/>
                </a:solidFill>
                <a:latin typeface="Arial"/>
              </a:rPr>
              <a:t> Travail sur la grille nationale indicative de l’épreuve orale terminale</a:t>
            </a:r>
            <a:endParaRPr lang="fr-FR" sz="1850" b="0" strike="noStrike" spc="-1" dirty="0">
              <a:latin typeface="Arial"/>
            </a:endParaRPr>
          </a:p>
          <a:p>
            <a:pPr>
              <a:lnSpc>
                <a:spcPct val="100000"/>
              </a:lnSpc>
              <a:spcBef>
                <a:spcPts val="499"/>
              </a:spcBef>
            </a:pPr>
            <a:endParaRPr lang="fr-FR" sz="1850" b="0" strike="noStrike" spc="-1" dirty="0">
              <a:latin typeface="Arial"/>
            </a:endParaRPr>
          </a:p>
          <a:p>
            <a:pPr>
              <a:lnSpc>
                <a:spcPct val="100000"/>
              </a:lnSpc>
              <a:spcBef>
                <a:spcPts val="499"/>
              </a:spcBef>
            </a:pPr>
            <a:endParaRPr lang="fr-FR" sz="185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p:nvPr>
        </p:nvSpPr>
        <p:spPr>
          <a:xfrm>
            <a:off x="1392382" y="1454727"/>
            <a:ext cx="7159336" cy="4364181"/>
          </a:xfrm>
        </p:spPr>
        <p:txBody>
          <a:bodyPr/>
          <a:lstStyle/>
          <a:p>
            <a:pPr marL="0" indent="0">
              <a:buNone/>
            </a:pPr>
            <a:r>
              <a:rPr lang="fr-FR" sz="1800" b="1" dirty="0" smtClean="0"/>
              <a:t>Quelques réflexions sur la grille </a:t>
            </a:r>
            <a:r>
              <a:rPr lang="fr-FR" sz="1800" dirty="0" smtClean="0"/>
              <a:t>:</a:t>
            </a:r>
          </a:p>
          <a:p>
            <a:pPr marL="0" indent="0">
              <a:buNone/>
            </a:pPr>
            <a:r>
              <a:rPr lang="fr-FR" sz="1200" dirty="0" smtClean="0"/>
              <a:t>Annexe 1 du Bo spécial n°2 du 13 février 2020</a:t>
            </a:r>
          </a:p>
          <a:p>
            <a:pPr marL="0" indent="0">
              <a:buNone/>
            </a:pPr>
            <a:endParaRPr lang="fr-FR" sz="1200" dirty="0" smtClean="0"/>
          </a:p>
          <a:p>
            <a:pPr marL="285750" indent="-285750">
              <a:buFont typeface="Wingdings" panose="05000000000000000000" pitchFamily="2" charset="2"/>
              <a:buChar char="Ø"/>
            </a:pPr>
            <a:r>
              <a:rPr lang="fr-FR" sz="1800" dirty="0" smtClean="0"/>
              <a:t> Indicative mais fortement </a:t>
            </a:r>
            <a:r>
              <a:rPr lang="fr-FR" sz="1800" b="1" dirty="0" smtClean="0"/>
              <a:t>conseillée</a:t>
            </a:r>
          </a:p>
          <a:p>
            <a:endParaRPr lang="fr-FR" sz="1800" dirty="0" smtClean="0"/>
          </a:p>
          <a:p>
            <a:pPr marL="285750" indent="-285750">
              <a:buFont typeface="Wingdings" panose="05000000000000000000" pitchFamily="2" charset="2"/>
              <a:buChar char="Ø"/>
            </a:pPr>
            <a:r>
              <a:rPr lang="fr-FR" sz="1800" dirty="0" smtClean="0"/>
              <a:t>Evaluation </a:t>
            </a:r>
            <a:r>
              <a:rPr lang="fr-FR" sz="1800" b="1" dirty="0" smtClean="0"/>
              <a:t>centrée sur les qualités orales </a:t>
            </a:r>
            <a:r>
              <a:rPr lang="fr-FR" sz="1800" dirty="0" smtClean="0"/>
              <a:t>(4 colonnes) plus que sur la qualité des connaissances (1 colonne) même si interactions et argumentation reposent bien sûr sur des propos informés. Se rappeler que les connaissances sont déjà évaluées dans la note de contrôle continu et dans l’épreuve écrite finale.</a:t>
            </a:r>
          </a:p>
          <a:p>
            <a:pPr marL="285750" indent="-285750">
              <a:buFont typeface="Wingdings" panose="05000000000000000000" pitchFamily="2" charset="2"/>
              <a:buChar char="Ø"/>
            </a:pPr>
            <a:endParaRPr lang="fr-FR" sz="1800" dirty="0"/>
          </a:p>
          <a:p>
            <a:pPr marL="285750" indent="-285750">
              <a:buFont typeface="Wingdings" panose="05000000000000000000" pitchFamily="2" charset="2"/>
              <a:buChar char="Ø"/>
            </a:pPr>
            <a:r>
              <a:rPr lang="fr-FR" sz="1800" dirty="0" smtClean="0"/>
              <a:t> </a:t>
            </a:r>
            <a:r>
              <a:rPr lang="fr-FR" sz="1800" b="1" dirty="0" smtClean="0"/>
              <a:t>Pas de barème </a:t>
            </a:r>
            <a:r>
              <a:rPr lang="fr-FR" sz="1800" dirty="0" smtClean="0"/>
              <a:t>pour chacun des 5 critères mais une évaluation globale.</a:t>
            </a:r>
          </a:p>
          <a:p>
            <a:pPr marL="0" indent="0">
              <a:buNone/>
            </a:pPr>
            <a:endParaRPr lang="fr-FR" sz="1800" dirty="0" smtClean="0"/>
          </a:p>
          <a:p>
            <a:pPr marL="0" indent="0">
              <a:buNone/>
            </a:pPr>
            <a:endParaRPr lang="fr-FR" dirty="0"/>
          </a:p>
        </p:txBody>
      </p:sp>
    </p:spTree>
    <p:extLst>
      <p:ext uri="{BB962C8B-B14F-4D97-AF65-F5344CB8AC3E}">
        <p14:creationId xmlns:p14="http://schemas.microsoft.com/office/powerpoint/2010/main" val="16993467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p:nvPr>
        </p:nvSpPr>
        <p:spPr>
          <a:xfrm>
            <a:off x="353291" y="1745672"/>
            <a:ext cx="8229240" cy="2907141"/>
          </a:xfrm>
        </p:spPr>
        <p:txBody>
          <a:bodyPr/>
          <a:lstStyle/>
          <a:p>
            <a:pPr marL="0" indent="0">
              <a:buNone/>
            </a:pPr>
            <a:endParaRPr lang="fr-FR" sz="1600" b="1" dirty="0" smtClean="0"/>
          </a:p>
          <a:p>
            <a:pPr marL="0" indent="0">
              <a:buNone/>
            </a:pPr>
            <a:endParaRPr lang="fr-FR" sz="1600" b="1" dirty="0" smtClean="0"/>
          </a:p>
          <a:p>
            <a:pPr marL="0" indent="0">
              <a:buNone/>
            </a:pPr>
            <a:r>
              <a:rPr lang="fr-FR" sz="1600" b="1" dirty="0" smtClean="0"/>
              <a:t>Comment </a:t>
            </a:r>
            <a:r>
              <a:rPr lang="fr-FR" sz="1600" b="1" dirty="0" smtClean="0"/>
              <a:t>interpréter les 4 niveaux de réussite de la grille ?</a:t>
            </a:r>
          </a:p>
          <a:p>
            <a:pPr marL="0" indent="0">
              <a:buNone/>
            </a:pPr>
            <a:endParaRPr lang="fr-FR" sz="1400" b="1" dirty="0" smtClean="0"/>
          </a:p>
          <a:p>
            <a:pPr marL="0" indent="0">
              <a:buNone/>
            </a:pPr>
            <a:r>
              <a:rPr lang="fr-FR" sz="1400" dirty="0" smtClean="0"/>
              <a:t>Même si ce n’est qu’une épreuve du bac, on peut oser une comparaison avec l’examen dans sa globalité :</a:t>
            </a:r>
          </a:p>
          <a:p>
            <a:pPr marL="0" indent="0">
              <a:buNone/>
            </a:pPr>
            <a:endParaRPr lang="fr-FR" sz="1400" b="1" dirty="0" smtClean="0"/>
          </a:p>
          <a:p>
            <a:pPr>
              <a:buFont typeface="Wingdings" panose="05000000000000000000" pitchFamily="2" charset="2"/>
              <a:buChar char="Ø"/>
            </a:pPr>
            <a:r>
              <a:rPr lang="fr-FR" sz="1400" b="1" dirty="0" smtClean="0"/>
              <a:t>Le niveau « satisfaisant » est le niveau de référence  </a:t>
            </a:r>
            <a:r>
              <a:rPr lang="fr-FR" sz="1400" dirty="0" smtClean="0"/>
              <a:t>: l’épreuve de bac est réussie.</a:t>
            </a:r>
          </a:p>
          <a:p>
            <a:pPr>
              <a:buFont typeface="Wingdings" panose="05000000000000000000" pitchFamily="2" charset="2"/>
              <a:buChar char="Ø"/>
            </a:pPr>
            <a:endParaRPr lang="fr-FR" sz="1400" dirty="0" smtClean="0"/>
          </a:p>
          <a:p>
            <a:pPr>
              <a:buFont typeface="Wingdings" panose="05000000000000000000" pitchFamily="2" charset="2"/>
              <a:buChar char="Ø"/>
            </a:pPr>
            <a:r>
              <a:rPr lang="fr-FR" sz="1400" dirty="0" smtClean="0"/>
              <a:t>Le niveau « très satisfaisant » correspond à des notes </a:t>
            </a:r>
            <a:r>
              <a:rPr lang="fr-FR" sz="1400" dirty="0" smtClean="0"/>
              <a:t>permettant de se voir</a:t>
            </a:r>
            <a:r>
              <a:rPr lang="fr-FR" sz="1400" dirty="0" smtClean="0"/>
              <a:t> attribuer jusqu’à la mention très bien voire les </a:t>
            </a:r>
            <a:r>
              <a:rPr lang="fr-FR" sz="1400" dirty="0" smtClean="0"/>
              <a:t>félicitations du jury.</a:t>
            </a:r>
          </a:p>
          <a:p>
            <a:pPr>
              <a:buFont typeface="Wingdings" panose="05000000000000000000" pitchFamily="2" charset="2"/>
              <a:buChar char="Ø"/>
            </a:pPr>
            <a:endParaRPr lang="fr-FR" sz="1400" dirty="0" smtClean="0"/>
          </a:p>
          <a:p>
            <a:pPr>
              <a:buFont typeface="Wingdings" panose="05000000000000000000" pitchFamily="2" charset="2"/>
              <a:buChar char="Ø"/>
            </a:pPr>
            <a:r>
              <a:rPr lang="fr-FR" sz="1400" dirty="0" smtClean="0"/>
              <a:t>A contrario , les niveaux « insuffisant » et « très insuffisant » sanctionnent des lacunes plus ou moins importantes  (équivalent à un second groupe ou non)</a:t>
            </a:r>
          </a:p>
          <a:p>
            <a:pPr>
              <a:buFont typeface="Wingdings" panose="05000000000000000000" pitchFamily="2" charset="2"/>
              <a:buChar char="Ø"/>
            </a:pPr>
            <a:endParaRPr lang="fr-FR" sz="1400" dirty="0" smtClean="0"/>
          </a:p>
          <a:p>
            <a:pPr marL="0" indent="0">
              <a:buNone/>
            </a:pPr>
            <a:r>
              <a:rPr lang="fr-FR" sz="1400" dirty="0" smtClean="0"/>
              <a:t>Le jury apprécie le niveau pour chacun des 5 critères et s’entend ensuite sur la note. </a:t>
            </a:r>
          </a:p>
          <a:p>
            <a:pPr>
              <a:buFont typeface="Wingdings" panose="05000000000000000000" pitchFamily="2" charset="2"/>
              <a:buChar char="Ø"/>
            </a:pPr>
            <a:endParaRPr lang="fr-FR" sz="1200" dirty="0"/>
          </a:p>
          <a:p>
            <a:pPr marL="0" indent="0">
              <a:buNone/>
            </a:pPr>
            <a:endParaRPr lang="fr-FR" sz="1200" dirty="0"/>
          </a:p>
        </p:txBody>
      </p:sp>
    </p:spTree>
    <p:extLst>
      <p:ext uri="{BB962C8B-B14F-4D97-AF65-F5344CB8AC3E}">
        <p14:creationId xmlns:p14="http://schemas.microsoft.com/office/powerpoint/2010/main" val="4072575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54"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55"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56"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BBCCDC4D-E0DB-4923-94C3-6E2B3F310349}" type="slidenum">
              <a:rPr lang="fr-FR" sz="750" b="1" strike="noStrike" spc="-1">
                <a:solidFill>
                  <a:srgbClr val="000000"/>
                </a:solidFill>
                <a:latin typeface="Marianne"/>
              </a:rPr>
              <a:t>2</a:t>
            </a:fld>
            <a:endParaRPr lang="fr-FR" sz="750" b="0" strike="noStrike" spc="-1">
              <a:latin typeface="Arial"/>
            </a:endParaRPr>
          </a:p>
        </p:txBody>
      </p:sp>
      <p:sp>
        <p:nvSpPr>
          <p:cNvPr id="57" name="CustomShape 5"/>
          <p:cNvSpPr/>
          <p:nvPr/>
        </p:nvSpPr>
        <p:spPr>
          <a:xfrm>
            <a:off x="323640" y="1995840"/>
            <a:ext cx="8459640" cy="237564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a:solidFill>
                  <a:srgbClr val="000000"/>
                </a:solidFill>
                <a:latin typeface="Arial"/>
              </a:rPr>
              <a:t>Constat préalable </a:t>
            </a:r>
            <a:r>
              <a:rPr lang="fr-FR" sz="1850" b="1" strike="noStrike" spc="-1">
                <a:solidFill>
                  <a:srgbClr val="FF0000"/>
                </a:solidFill>
                <a:latin typeface="Arial"/>
              </a:rPr>
              <a:t>et enjeux </a:t>
            </a:r>
            <a:r>
              <a:rPr lang="fr-FR" sz="1850" b="1" strike="noStrike" spc="-1">
                <a:solidFill>
                  <a:srgbClr val="000000"/>
                </a:solidFill>
                <a:latin typeface="Arial"/>
              </a:rPr>
              <a:t>:</a:t>
            </a:r>
            <a:endParaRPr lang="fr-FR" sz="1850" b="0" strike="noStrike" spc="-1">
              <a:latin typeface="Arial"/>
            </a:endParaRPr>
          </a:p>
          <a:p>
            <a:pPr marL="343080" lvl="1" indent="-342360">
              <a:lnSpc>
                <a:spcPct val="100000"/>
              </a:lnSpc>
              <a:spcBef>
                <a:spcPts val="499"/>
              </a:spcBef>
              <a:buClr>
                <a:srgbClr val="000000"/>
              </a:buClr>
              <a:buFont typeface="Wingdings" charset="2"/>
              <a:buChar char=""/>
            </a:pPr>
            <a:r>
              <a:rPr lang="fr-FR" sz="1850" b="1" strike="noStrike" spc="-1">
                <a:solidFill>
                  <a:srgbClr val="000000"/>
                </a:solidFill>
                <a:latin typeface="Arial"/>
              </a:rPr>
              <a:t>La parole est un marqueur social fort.</a:t>
            </a: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a:t>
            </a:r>
            <a:r>
              <a:rPr lang="fr-FR" sz="1850" b="1" strike="noStrike" spc="-1">
                <a:solidFill>
                  <a:srgbClr val="FF0000"/>
                </a:solidFill>
                <a:latin typeface="Arial"/>
              </a:rPr>
              <a:t>Un « oral Robin des Bois » (Jérôme Grondeux, IGESR), levier de l’égalité des chances.</a:t>
            </a:r>
            <a:endParaRPr lang="fr-FR" sz="1850" b="0" strike="noStrike" spc="-1">
              <a:latin typeface="Arial"/>
            </a:endParaRPr>
          </a:p>
          <a:p>
            <a:pPr>
              <a:lnSpc>
                <a:spcPct val="100000"/>
              </a:lnSpc>
              <a:spcBef>
                <a:spcPts val="499"/>
              </a:spcBef>
            </a:pPr>
            <a:endParaRPr lang="fr-FR" sz="1850" b="0" strike="noStrike" spc="-1">
              <a:latin typeface="Arial"/>
            </a:endParaRPr>
          </a:p>
          <a:p>
            <a:pPr marL="343080" lvl="1" indent="-342360">
              <a:lnSpc>
                <a:spcPct val="100000"/>
              </a:lnSpc>
              <a:spcBef>
                <a:spcPts val="499"/>
              </a:spcBef>
              <a:buClr>
                <a:srgbClr val="000000"/>
              </a:buClr>
              <a:buFont typeface="Wingdings" charset="2"/>
              <a:buChar char=""/>
            </a:pPr>
            <a:r>
              <a:rPr lang="fr-FR" sz="1850" b="1" strike="noStrike" spc="-1">
                <a:solidFill>
                  <a:srgbClr val="000000"/>
                </a:solidFill>
                <a:latin typeface="Arial"/>
              </a:rPr>
              <a:t>Il n’y a pas assez de pédagogie explicite de l’oral.</a:t>
            </a:r>
            <a:endParaRPr lang="fr-FR" sz="1850" b="0" strike="noStrike" spc="-1">
              <a:latin typeface="Arial"/>
            </a:endParaRPr>
          </a:p>
          <a:p>
            <a:pPr>
              <a:lnSpc>
                <a:spcPct val="100000"/>
              </a:lnSpc>
              <a:spcBef>
                <a:spcPts val="499"/>
              </a:spcBef>
            </a:pPr>
            <a:r>
              <a:rPr lang="fr-FR" sz="1850" b="1" strike="noStrike" spc="-1">
                <a:solidFill>
                  <a:srgbClr val="FF0000"/>
                </a:solidFill>
                <a:latin typeface="Arial"/>
              </a:rPr>
              <a:t>     Créer une culture commune et un parcours d’apprentissage de l’oral.</a:t>
            </a:r>
            <a:endParaRPr lang="fr-FR" sz="1850" b="0" strike="noStrike" spc="-1">
              <a:latin typeface="Arial"/>
            </a:endParaRPr>
          </a:p>
          <a:p>
            <a:pPr>
              <a:lnSpc>
                <a:spcPct val="100000"/>
              </a:lnSpc>
              <a:spcBef>
                <a:spcPts val="499"/>
              </a:spcBef>
            </a:pPr>
            <a:r>
              <a:rPr lang="fr-FR" sz="1850" b="1" strike="noStrike" spc="-1">
                <a:solidFill>
                  <a:srgbClr val="FF0000"/>
                </a:solidFill>
                <a:latin typeface="Arial"/>
              </a:rPr>
              <a:t> </a:t>
            </a:r>
            <a:endParaRPr lang="fr-FR" sz="1850" b="0" strike="noStrike" spc="-1">
              <a:latin typeface="Arial"/>
            </a:endParaRPr>
          </a:p>
          <a:p>
            <a:pPr>
              <a:lnSpc>
                <a:spcPct val="100000"/>
              </a:lnSpc>
              <a:spcBef>
                <a:spcPts val="499"/>
              </a:spcBef>
            </a:pPr>
            <a:endParaRPr lang="fr-FR" sz="185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59"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60"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61"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C84E3C7B-8AD6-4D3E-BCCE-ECCC5DAF52DE}" type="slidenum">
              <a:rPr lang="fr-FR" sz="750" b="1" strike="noStrike" spc="-1">
                <a:solidFill>
                  <a:srgbClr val="000000"/>
                </a:solidFill>
                <a:latin typeface="Marianne"/>
              </a:rPr>
              <a:t>3</a:t>
            </a:fld>
            <a:endParaRPr lang="fr-FR" sz="750" b="0" strike="noStrike" spc="-1">
              <a:latin typeface="Arial"/>
            </a:endParaRPr>
          </a:p>
        </p:txBody>
      </p:sp>
      <p:sp>
        <p:nvSpPr>
          <p:cNvPr id="62"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dirty="0">
                <a:solidFill>
                  <a:srgbClr val="000000"/>
                </a:solidFill>
                <a:latin typeface="Arial"/>
              </a:rPr>
              <a:t>Grands principes :</a:t>
            </a:r>
            <a:endParaRPr lang="fr-FR" sz="1850" b="0" strike="noStrike" spc="-1" dirty="0">
              <a:latin typeface="Arial"/>
            </a:endParaRPr>
          </a:p>
          <a:p>
            <a:pPr marL="457200" lvl="1" indent="-456480">
              <a:lnSpc>
                <a:spcPct val="100000"/>
              </a:lnSpc>
              <a:spcBef>
                <a:spcPts val="499"/>
              </a:spcBef>
              <a:buClr>
                <a:srgbClr val="000000"/>
              </a:buClr>
              <a:buFont typeface="Arial"/>
              <a:buAutoNum type="arabicPeriod"/>
            </a:pPr>
            <a:r>
              <a:rPr lang="fr-FR" sz="1850" b="1" strike="noStrike" spc="-1" dirty="0">
                <a:solidFill>
                  <a:srgbClr val="000000"/>
                </a:solidFill>
                <a:latin typeface="Arial"/>
              </a:rPr>
              <a:t>Fuir le modèle français de l’écrit oralisé</a:t>
            </a:r>
            <a:endParaRPr lang="fr-FR" sz="1850" b="0" strike="noStrike" spc="-1" dirty="0">
              <a:latin typeface="Arial"/>
            </a:endParaRPr>
          </a:p>
          <a:p>
            <a:pPr>
              <a:lnSpc>
                <a:spcPct val="100000"/>
              </a:lnSpc>
            </a:pP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 un discours personnel et informé » (Cyril </a:t>
            </a:r>
            <a:r>
              <a:rPr lang="fr-FR" sz="1850" b="1" strike="noStrike" spc="-1" dirty="0" err="1">
                <a:solidFill>
                  <a:srgbClr val="000000"/>
                </a:solidFill>
                <a:latin typeface="Arial"/>
              </a:rPr>
              <a:t>Delhay</a:t>
            </a:r>
            <a:r>
              <a:rPr lang="fr-FR" sz="1850" b="1" strike="noStrike" spc="-1" dirty="0">
                <a:solidFill>
                  <a:srgbClr val="000000"/>
                </a:solidFill>
                <a:latin typeface="Arial"/>
              </a:rPr>
              <a:t>)</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a:t>
            </a:r>
            <a:r>
              <a:rPr lang="fr-FR" sz="1850" b="1" spc="-1" dirty="0" smtClean="0">
                <a:solidFill>
                  <a:srgbClr val="000000"/>
                </a:solidFill>
                <a:latin typeface="Arial"/>
              </a:rPr>
              <a:t>Ne p</a:t>
            </a:r>
            <a:r>
              <a:rPr lang="fr-FR" sz="1850" b="1" strike="noStrike" spc="-1" dirty="0" smtClean="0">
                <a:solidFill>
                  <a:srgbClr val="000000"/>
                </a:solidFill>
                <a:latin typeface="Arial"/>
              </a:rPr>
              <a:t>as chercher à être </a:t>
            </a:r>
            <a:r>
              <a:rPr lang="fr-FR" sz="1850" b="1" strike="noStrike" spc="-1" dirty="0">
                <a:solidFill>
                  <a:srgbClr val="000000"/>
                </a:solidFill>
                <a:latin typeface="Arial"/>
              </a:rPr>
              <a:t>le meilleur de tous </a:t>
            </a:r>
            <a:r>
              <a:rPr lang="fr-FR" sz="1850" b="1" strike="noStrike" spc="-1" dirty="0" smtClean="0">
                <a:solidFill>
                  <a:srgbClr val="000000"/>
                </a:solidFill>
                <a:latin typeface="Arial"/>
              </a:rPr>
              <a:t>mais chercher à exprimer </a:t>
            </a:r>
            <a:r>
              <a:rPr lang="fr-FR" sz="1850" b="1" strike="noStrike" spc="-1" dirty="0">
                <a:solidFill>
                  <a:srgbClr val="000000"/>
                </a:solidFill>
                <a:latin typeface="Arial"/>
              </a:rPr>
              <a:t>le meilleur </a:t>
            </a:r>
            <a:r>
              <a:rPr lang="fr-FR" sz="1850" b="1" strike="noStrike" spc="-1">
                <a:solidFill>
                  <a:srgbClr val="000000"/>
                </a:solidFill>
                <a:latin typeface="Arial"/>
              </a:rPr>
              <a:t>de </a:t>
            </a:r>
            <a:r>
              <a:rPr lang="fr-FR" sz="1850" b="1" spc="-1" smtClean="0">
                <a:solidFill>
                  <a:srgbClr val="000000"/>
                </a:solidFill>
                <a:latin typeface="Arial"/>
              </a:rPr>
              <a:t>soi</a:t>
            </a:r>
            <a:r>
              <a:rPr lang="fr-FR" sz="1850" b="1" strike="noStrike" spc="-1" smtClean="0">
                <a:solidFill>
                  <a:srgbClr val="000000"/>
                </a:solidFill>
                <a:latin typeface="Arial"/>
              </a:rPr>
              <a:t> </a:t>
            </a:r>
            <a:r>
              <a:rPr lang="fr-FR" sz="1850" b="1" strike="noStrike" spc="-1" dirty="0">
                <a:solidFill>
                  <a:srgbClr val="000000"/>
                </a:solidFill>
                <a:latin typeface="Arial"/>
              </a:rPr>
              <a:t>: un idiolecte capable d’être sociolecte</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a:t>
            </a:r>
            <a:endParaRPr lang="fr-FR" sz="1850" b="0" strike="noStrike" spc="-1" dirty="0">
              <a:latin typeface="Arial"/>
            </a:endParaRPr>
          </a:p>
        </p:txBody>
      </p:sp>
      <p:sp>
        <p:nvSpPr>
          <p:cNvPr id="63" name="CustomShape 6"/>
          <p:cNvSpPr/>
          <p:nvPr/>
        </p:nvSpPr>
        <p:spPr>
          <a:xfrm>
            <a:off x="971640" y="300744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64" name="CustomShape 7"/>
          <p:cNvSpPr/>
          <p:nvPr/>
        </p:nvSpPr>
        <p:spPr>
          <a:xfrm>
            <a:off x="971640" y="332388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66"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67"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68"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00B9279D-5B36-4383-8D40-6537F8947B33}" type="slidenum">
              <a:rPr lang="fr-FR" sz="750" b="1" strike="noStrike" spc="-1">
                <a:solidFill>
                  <a:srgbClr val="000000"/>
                </a:solidFill>
                <a:latin typeface="Marianne"/>
              </a:rPr>
              <a:t>4</a:t>
            </a:fld>
            <a:endParaRPr lang="fr-FR" sz="750" b="0" strike="noStrike" spc="-1">
              <a:latin typeface="Arial"/>
            </a:endParaRPr>
          </a:p>
        </p:txBody>
      </p:sp>
      <p:sp>
        <p:nvSpPr>
          <p:cNvPr id="69"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a:solidFill>
                  <a:srgbClr val="000000"/>
                </a:solidFill>
                <a:latin typeface="Arial"/>
              </a:rPr>
              <a:t>Grands principes :</a:t>
            </a:r>
            <a:endParaRPr lang="fr-FR" sz="1850" b="0" strike="noStrike" spc="-1">
              <a:latin typeface="Arial"/>
            </a:endParaRPr>
          </a:p>
          <a:p>
            <a:pPr marL="457200" lvl="1" indent="-456480">
              <a:lnSpc>
                <a:spcPct val="100000"/>
              </a:lnSpc>
              <a:spcBef>
                <a:spcPts val="499"/>
              </a:spcBef>
              <a:buClr>
                <a:srgbClr val="000000"/>
              </a:buClr>
              <a:buFont typeface="Arial"/>
              <a:buAutoNum type="arabicPeriod" startAt="2"/>
            </a:pPr>
            <a:r>
              <a:rPr lang="fr-FR" sz="1850" b="1" strike="noStrike" spc="-1">
                <a:solidFill>
                  <a:srgbClr val="000000"/>
                </a:solidFill>
                <a:latin typeface="Arial"/>
              </a:rPr>
              <a:t>« Le corps, fondation de l’oral » (Cyril Delhay) </a:t>
            </a: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a:t>
            </a: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verbal + para-verbal + non verbal : travail sur la voix, le souffle, le corps…</a:t>
            </a:r>
            <a:endParaRPr lang="fr-FR" sz="1850" b="0" strike="noStrike" spc="-1">
              <a:latin typeface="Arial"/>
            </a:endParaRPr>
          </a:p>
          <a:p>
            <a:pPr>
              <a:lnSpc>
                <a:spcPct val="100000"/>
              </a:lnSpc>
              <a:spcBef>
                <a:spcPts val="499"/>
              </a:spcBef>
            </a:pPr>
            <a:r>
              <a:rPr lang="fr-FR" sz="1850" b="1" strike="noStrike" spc="-1">
                <a:solidFill>
                  <a:srgbClr val="000000"/>
                </a:solidFill>
                <a:latin typeface="Arial"/>
              </a:rPr>
              <a:t>                  gestions des émotions, présence… : travailler le bien-être</a:t>
            </a:r>
            <a:endParaRPr lang="fr-FR" sz="1850" b="0" strike="noStrike" spc="-1">
              <a:latin typeface="Arial"/>
            </a:endParaRPr>
          </a:p>
        </p:txBody>
      </p:sp>
      <p:sp>
        <p:nvSpPr>
          <p:cNvPr id="70" name="CustomShape 6"/>
          <p:cNvSpPr/>
          <p:nvPr/>
        </p:nvSpPr>
        <p:spPr>
          <a:xfrm>
            <a:off x="746640" y="300744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71" name="CustomShape 7"/>
          <p:cNvSpPr/>
          <p:nvPr/>
        </p:nvSpPr>
        <p:spPr>
          <a:xfrm>
            <a:off x="774360" y="363996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73"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74"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75"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244A5FCA-61B7-4459-9520-EF584F3C2382}" type="slidenum">
              <a:rPr lang="fr-FR" sz="750" b="1" strike="noStrike" spc="-1">
                <a:solidFill>
                  <a:srgbClr val="000000"/>
                </a:solidFill>
                <a:latin typeface="Marianne"/>
              </a:rPr>
              <a:t>5</a:t>
            </a:fld>
            <a:endParaRPr lang="fr-FR" sz="750" b="0" strike="noStrike" spc="-1">
              <a:latin typeface="Arial"/>
            </a:endParaRPr>
          </a:p>
        </p:txBody>
      </p:sp>
      <p:sp>
        <p:nvSpPr>
          <p:cNvPr id="76"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dirty="0">
                <a:solidFill>
                  <a:srgbClr val="000000"/>
                </a:solidFill>
                <a:latin typeface="Arial"/>
              </a:rPr>
              <a:t>Grands principes :</a:t>
            </a:r>
            <a:endParaRPr lang="fr-FR" sz="1850" b="0" strike="noStrike" spc="-1" dirty="0">
              <a:latin typeface="Arial"/>
            </a:endParaRPr>
          </a:p>
          <a:p>
            <a:pPr marL="457200" lvl="1" indent="-456480">
              <a:lnSpc>
                <a:spcPct val="100000"/>
              </a:lnSpc>
              <a:spcBef>
                <a:spcPts val="499"/>
              </a:spcBef>
              <a:buClr>
                <a:srgbClr val="000000"/>
              </a:buClr>
              <a:buFont typeface="Arial"/>
              <a:buAutoNum type="arabicPeriod" startAt="3"/>
            </a:pPr>
            <a:r>
              <a:rPr lang="fr-FR" sz="1850" b="1" strike="noStrike" spc="-1" dirty="0">
                <a:solidFill>
                  <a:srgbClr val="000000"/>
                </a:solidFill>
                <a:latin typeface="Arial"/>
              </a:rPr>
              <a:t>l’apprentissage de l’oral, un projet de l’établissement et de toutes les équipes pédagogiques</a:t>
            </a:r>
            <a:endParaRPr lang="fr-FR" sz="1850" b="0" strike="noStrike" spc="-1" dirty="0">
              <a:latin typeface="Arial"/>
            </a:endParaRPr>
          </a:p>
          <a:p>
            <a:pPr>
              <a:lnSpc>
                <a:spcPct val="100000"/>
              </a:lnSpc>
            </a:pP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Toutes les disciplines contribuent…</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…pendant tout le parcours de l’élève.</a:t>
            </a:r>
            <a:endParaRPr lang="fr-FR" sz="1850" b="0" strike="noStrike" spc="-1" dirty="0">
              <a:latin typeface="Arial"/>
            </a:endParaRPr>
          </a:p>
        </p:txBody>
      </p:sp>
      <p:sp>
        <p:nvSpPr>
          <p:cNvPr id="77" name="CustomShape 6"/>
          <p:cNvSpPr/>
          <p:nvPr/>
        </p:nvSpPr>
        <p:spPr>
          <a:xfrm>
            <a:off x="749438" y="322830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78" name="CustomShape 7"/>
          <p:cNvSpPr/>
          <p:nvPr/>
        </p:nvSpPr>
        <p:spPr>
          <a:xfrm>
            <a:off x="746640" y="358938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80"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81"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82"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29C8D157-42AC-498C-9ED7-55F9F5616A4C}" type="slidenum">
              <a:rPr lang="fr-FR" sz="750" b="1" strike="noStrike" spc="-1">
                <a:solidFill>
                  <a:srgbClr val="000000"/>
                </a:solidFill>
                <a:latin typeface="Marianne"/>
              </a:rPr>
              <a:t>6</a:t>
            </a:fld>
            <a:endParaRPr lang="fr-FR" sz="750" b="0" strike="noStrike" spc="-1">
              <a:latin typeface="Arial"/>
            </a:endParaRPr>
          </a:p>
        </p:txBody>
      </p:sp>
      <p:sp>
        <p:nvSpPr>
          <p:cNvPr id="83"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dirty="0">
                <a:solidFill>
                  <a:srgbClr val="000000"/>
                </a:solidFill>
                <a:latin typeface="Arial"/>
              </a:rPr>
              <a:t>Grands principes :</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4.  L’élève acteur de « l’oral de maturité »</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choix personnel des questions</a:t>
            </a:r>
            <a:endParaRPr lang="fr-FR" sz="1850" b="0" strike="noStrike" spc="-1" dirty="0">
              <a:latin typeface="Arial"/>
            </a:endParaRPr>
          </a:p>
          <a:p>
            <a:pPr algn="just">
              <a:lnSpc>
                <a:spcPct val="100000"/>
              </a:lnSpc>
              <a:spcBef>
                <a:spcPts val="499"/>
              </a:spcBef>
            </a:pPr>
            <a:r>
              <a:rPr lang="fr-FR" sz="1850" b="1" strike="noStrike" spc="-1" dirty="0">
                <a:solidFill>
                  <a:srgbClr val="000000"/>
                </a:solidFill>
                <a:latin typeface="Arial"/>
              </a:rPr>
              <a:t>            </a:t>
            </a:r>
            <a:r>
              <a:rPr lang="fr-FR" sz="1850" b="1" strike="noStrike" spc="-1" dirty="0" smtClean="0">
                <a:solidFill>
                  <a:srgbClr val="000000"/>
                </a:solidFill>
                <a:latin typeface="Arial"/>
              </a:rPr>
              <a:t>e   engagement </a:t>
            </a:r>
            <a:r>
              <a:rPr lang="fr-FR" sz="1850" b="1" strike="noStrike" spc="-1" dirty="0">
                <a:solidFill>
                  <a:srgbClr val="000000"/>
                </a:solidFill>
                <a:latin typeface="Arial"/>
              </a:rPr>
              <a:t>dans la préparation (recherches, travail de groupe, auto-évaluation…) </a:t>
            </a:r>
            <a:endParaRPr lang="fr-FR" sz="1850" b="0" strike="noStrike" spc="-1" dirty="0">
              <a:latin typeface="Arial"/>
            </a:endParaRPr>
          </a:p>
          <a:p>
            <a:pPr algn="just">
              <a:lnSpc>
                <a:spcPct val="100000"/>
              </a:lnSpc>
              <a:spcBef>
                <a:spcPts val="499"/>
              </a:spcBef>
            </a:pPr>
            <a:r>
              <a:rPr lang="fr-FR" sz="1850" b="1" strike="noStrike" spc="-1" dirty="0">
                <a:solidFill>
                  <a:srgbClr val="000000"/>
                </a:solidFill>
                <a:latin typeface="Arial"/>
              </a:rPr>
              <a:t>                 parole personnelle dans les 3 temps de l’épreuve</a:t>
            </a:r>
            <a:endParaRPr lang="fr-FR" sz="1850" b="0" strike="noStrike" spc="-1" dirty="0">
              <a:latin typeface="Arial"/>
            </a:endParaRPr>
          </a:p>
        </p:txBody>
      </p:sp>
      <p:sp>
        <p:nvSpPr>
          <p:cNvPr id="84" name="CustomShape 6"/>
          <p:cNvSpPr/>
          <p:nvPr/>
        </p:nvSpPr>
        <p:spPr>
          <a:xfrm>
            <a:off x="746640" y="300744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85" name="CustomShape 7"/>
          <p:cNvSpPr/>
          <p:nvPr/>
        </p:nvSpPr>
        <p:spPr>
          <a:xfrm>
            <a:off x="746640" y="335124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86" name="CustomShape 8"/>
          <p:cNvSpPr/>
          <p:nvPr/>
        </p:nvSpPr>
        <p:spPr>
          <a:xfrm>
            <a:off x="740880" y="398412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Sous-titre 2"/>
          <p:cNvSpPr>
            <a:spLocks noGrp="1"/>
          </p:cNvSpPr>
          <p:nvPr>
            <p:ph type="subTitle"/>
          </p:nvPr>
        </p:nvSpPr>
        <p:spPr>
          <a:xfrm>
            <a:off x="457200" y="2178948"/>
            <a:ext cx="8229240" cy="1938992"/>
          </a:xfrm>
        </p:spPr>
        <p:txBody>
          <a:bodyPr/>
          <a:lstStyle/>
          <a:p>
            <a:pPr marL="0" indent="0" algn="just">
              <a:buNone/>
            </a:pPr>
            <a:r>
              <a:rPr lang="fr-FR" sz="1800" b="1" dirty="0" smtClean="0">
                <a:latin typeface="Arial" panose="020B0604020202020204" pitchFamily="34" charset="0"/>
                <a:cs typeface="Arial" panose="020B0604020202020204" pitchFamily="34" charset="0"/>
              </a:rPr>
              <a:t>Les savoirs sont </a:t>
            </a:r>
            <a:r>
              <a:rPr lang="fr-FR" sz="1800" b="1" dirty="0" smtClean="0">
                <a:solidFill>
                  <a:srgbClr val="FF0000"/>
                </a:solidFill>
                <a:latin typeface="Arial" panose="020B0604020202020204" pitchFamily="34" charset="0"/>
                <a:cs typeface="Arial" panose="020B0604020202020204" pitchFamily="34" charset="0"/>
              </a:rPr>
              <a:t>au service </a:t>
            </a:r>
            <a:r>
              <a:rPr lang="fr-FR" sz="1800" b="1" dirty="0" smtClean="0">
                <a:latin typeface="Arial" panose="020B0604020202020204" pitchFamily="34" charset="0"/>
                <a:cs typeface="Arial" panose="020B0604020202020204" pitchFamily="34" charset="0"/>
              </a:rPr>
              <a:t>des compétences orales et du projet de l’élève:</a:t>
            </a:r>
          </a:p>
          <a:p>
            <a:pPr marL="0" indent="0" algn="just">
              <a:buNone/>
            </a:pPr>
            <a:endParaRPr lang="fr-FR" sz="1800" b="1" dirty="0" smtClean="0">
              <a:latin typeface="Arial" panose="020B0604020202020204" pitchFamily="34" charset="0"/>
              <a:cs typeface="Arial" panose="020B0604020202020204" pitchFamily="34" charset="0"/>
            </a:endParaRPr>
          </a:p>
          <a:p>
            <a:pPr marL="0" indent="0" algn="just">
              <a:buNone/>
            </a:pPr>
            <a:r>
              <a:rPr lang="fr-FR" sz="1800" b="1" dirty="0" smtClean="0">
                <a:latin typeface="Arial" panose="020B0604020202020204" pitchFamily="34" charset="0"/>
                <a:cs typeface="Arial" panose="020B0604020202020204" pitchFamily="34" charset="0"/>
              </a:rPr>
              <a:t>« L’épreuve permet au candidat de montrer sa capacité à prendre la parole en public de façon claire et convaincante. Elle lui permet aussi de mettre les savoirs […] </a:t>
            </a:r>
            <a:r>
              <a:rPr lang="fr-FR" sz="1800" b="1" dirty="0" smtClean="0">
                <a:solidFill>
                  <a:srgbClr val="FF0000"/>
                </a:solidFill>
                <a:latin typeface="Arial" panose="020B0604020202020204" pitchFamily="34" charset="0"/>
                <a:cs typeface="Arial" panose="020B0604020202020204" pitchFamily="34" charset="0"/>
              </a:rPr>
              <a:t>au service d’une argumentation</a:t>
            </a:r>
            <a:r>
              <a:rPr lang="fr-FR" sz="1800" b="1" dirty="0" smtClean="0">
                <a:latin typeface="Arial" panose="020B0604020202020204" pitchFamily="34" charset="0"/>
                <a:cs typeface="Arial" panose="020B0604020202020204" pitchFamily="34" charset="0"/>
              </a:rPr>
              <a:t>, et de montrer </a:t>
            </a:r>
            <a:r>
              <a:rPr lang="fr-FR" sz="1800" b="1" dirty="0" smtClean="0">
                <a:solidFill>
                  <a:srgbClr val="FF0000"/>
                </a:solidFill>
                <a:latin typeface="Arial" panose="020B0604020202020204" pitchFamily="34" charset="0"/>
                <a:cs typeface="Arial" panose="020B0604020202020204" pitchFamily="34" charset="0"/>
              </a:rPr>
              <a:t>comment ces savoirs ont nourri son projet </a:t>
            </a:r>
            <a:r>
              <a:rPr lang="fr-FR" sz="1800" b="1" dirty="0" smtClean="0">
                <a:latin typeface="Arial" panose="020B0604020202020204" pitchFamily="34" charset="0"/>
                <a:cs typeface="Arial" panose="020B0604020202020204" pitchFamily="34" charset="0"/>
              </a:rPr>
              <a:t>de poursuite d’études, voir son projet professionnel. » </a:t>
            </a:r>
          </a:p>
          <a:p>
            <a:pPr marL="0" indent="0">
              <a:buNone/>
            </a:pPr>
            <a:r>
              <a:rPr lang="fr-FR" sz="1400" b="1" dirty="0" smtClean="0">
                <a:latin typeface="Arial" panose="020B0604020202020204" pitchFamily="34" charset="0"/>
                <a:cs typeface="Arial" panose="020B0604020202020204" pitchFamily="34" charset="0"/>
              </a:rPr>
              <a:t>BO spécial n°2 du 13 février 2020, paragraphe « finalité de l’épreuve »</a:t>
            </a:r>
          </a:p>
        </p:txBody>
      </p:sp>
    </p:spTree>
    <p:extLst>
      <p:ext uri="{BB962C8B-B14F-4D97-AF65-F5344CB8AC3E}">
        <p14:creationId xmlns:p14="http://schemas.microsoft.com/office/powerpoint/2010/main" val="99052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88"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89"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90"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00A518E2-0C95-4623-A512-D22ABF1012BA}" type="slidenum">
              <a:rPr lang="fr-FR" sz="750" b="1" strike="noStrike" spc="-1">
                <a:solidFill>
                  <a:srgbClr val="000000"/>
                </a:solidFill>
                <a:latin typeface="Marianne"/>
              </a:rPr>
              <a:t>8</a:t>
            </a:fld>
            <a:endParaRPr lang="fr-FR" sz="750" b="0" strike="noStrike" spc="-1">
              <a:latin typeface="Arial"/>
            </a:endParaRPr>
          </a:p>
        </p:txBody>
      </p:sp>
      <p:sp>
        <p:nvSpPr>
          <p:cNvPr id="91"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dirty="0">
                <a:solidFill>
                  <a:srgbClr val="000000"/>
                </a:solidFill>
                <a:latin typeface="Arial"/>
              </a:rPr>
              <a:t>Les 3 temps de l’épreuve (Bo spécial n°2 du 13 février 2020) :</a:t>
            </a:r>
            <a:endParaRPr lang="fr-FR" sz="1850" b="0" strike="noStrike" spc="-1" dirty="0">
              <a:latin typeface="Arial"/>
            </a:endParaRPr>
          </a:p>
          <a:p>
            <a:pPr>
              <a:lnSpc>
                <a:spcPct val="100000"/>
              </a:lnSpc>
              <a:spcBef>
                <a:spcPts val="499"/>
              </a:spcBef>
            </a:pP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Présentation d’une question (5 minutes)</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Échange avec le candidat (10 minutes)</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Échange sur le projet d’orientation du candidat (5 minutes)</a:t>
            </a:r>
            <a:endParaRPr lang="fr-FR" sz="1850" b="0" strike="noStrike" spc="-1" dirty="0">
              <a:latin typeface="Arial"/>
            </a:endParaRPr>
          </a:p>
          <a:p>
            <a:pPr>
              <a:lnSpc>
                <a:spcPct val="100000"/>
              </a:lnSpc>
              <a:spcBef>
                <a:spcPts val="499"/>
              </a:spcBef>
            </a:pPr>
            <a:endParaRPr lang="fr-FR" sz="1850" b="0" strike="noStrike" spc="-1" dirty="0">
              <a:latin typeface="Arial"/>
            </a:endParaRPr>
          </a:p>
        </p:txBody>
      </p:sp>
      <p:sp>
        <p:nvSpPr>
          <p:cNvPr id="92" name="CustomShape 6"/>
          <p:cNvSpPr/>
          <p:nvPr/>
        </p:nvSpPr>
        <p:spPr>
          <a:xfrm>
            <a:off x="740880" y="259776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93" name="CustomShape 7"/>
          <p:cNvSpPr/>
          <p:nvPr/>
        </p:nvSpPr>
        <p:spPr>
          <a:xfrm>
            <a:off x="740880" y="297864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94" name="CustomShape 8"/>
          <p:cNvSpPr/>
          <p:nvPr/>
        </p:nvSpPr>
        <p:spPr>
          <a:xfrm>
            <a:off x="740880" y="3367440"/>
            <a:ext cx="611280" cy="251280"/>
          </a:xfrm>
          <a:prstGeom prst="right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0" y="0"/>
            <a:ext cx="179280" cy="179280"/>
          </a:xfrm>
          <a:prstGeom prst="rect">
            <a:avLst/>
          </a:prstGeom>
          <a:noFill/>
          <a:ln>
            <a:solidFill>
              <a:srgbClr val="000000">
                <a:alpha val="0"/>
              </a:srgbClr>
            </a:solidFill>
          </a:ln>
        </p:spPr>
        <p:style>
          <a:lnRef idx="0">
            <a:scrgbClr r="0" g="0" b="0"/>
          </a:lnRef>
          <a:fillRef idx="0">
            <a:scrgbClr r="0" g="0" b="0"/>
          </a:fillRef>
          <a:effectRef idx="0">
            <a:scrgbClr r="0" g="0" b="0"/>
          </a:effectRef>
          <a:fontRef idx="minor"/>
        </p:style>
      </p:sp>
      <p:sp>
        <p:nvSpPr>
          <p:cNvPr id="96" name="CustomShape 2"/>
          <p:cNvSpPr/>
          <p:nvPr/>
        </p:nvSpPr>
        <p:spPr>
          <a:xfrm>
            <a:off x="7614000" y="4783680"/>
            <a:ext cx="1169280" cy="359280"/>
          </a:xfrm>
          <a:prstGeom prst="rect">
            <a:avLst/>
          </a:prstGeom>
          <a:noFill/>
          <a:ln>
            <a:noFill/>
          </a:ln>
        </p:spPr>
        <p:style>
          <a:lnRef idx="0">
            <a:scrgbClr r="0" g="0" b="0"/>
          </a:lnRef>
          <a:fillRef idx="0">
            <a:scrgbClr r="0" g="0" b="0"/>
          </a:fillRef>
          <a:effectRef idx="0">
            <a:scrgbClr r="0" g="0" b="0"/>
          </a:effectRef>
          <a:fontRef idx="minor"/>
        </p:style>
      </p:sp>
      <p:sp>
        <p:nvSpPr>
          <p:cNvPr id="97" name="CustomShape 3"/>
          <p:cNvSpPr/>
          <p:nvPr/>
        </p:nvSpPr>
        <p:spPr>
          <a:xfrm>
            <a:off x="395640" y="4803840"/>
            <a:ext cx="5759280" cy="338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pPr>
            <a:r>
              <a:rPr lang="fr-FR" sz="750" b="1" strike="noStrike" spc="-1">
                <a:solidFill>
                  <a:srgbClr val="000000"/>
                </a:solidFill>
                <a:latin typeface="Arial"/>
              </a:rPr>
              <a:t>Corps d’inspection</a:t>
            </a:r>
            <a:endParaRPr lang="fr-FR" sz="750" b="0" strike="noStrike" spc="-1">
              <a:latin typeface="Arial"/>
            </a:endParaRPr>
          </a:p>
        </p:txBody>
      </p:sp>
      <p:sp>
        <p:nvSpPr>
          <p:cNvPr id="98" name="CustomShape 4"/>
          <p:cNvSpPr/>
          <p:nvPr/>
        </p:nvSpPr>
        <p:spPr>
          <a:xfrm>
            <a:off x="6264000" y="4783680"/>
            <a:ext cx="1349280" cy="3592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r">
              <a:lnSpc>
                <a:spcPct val="100000"/>
              </a:lnSpc>
            </a:pPr>
            <a:fld id="{0AB8CD53-0AE7-4F05-B4E8-C58F056D5408}" type="slidenum">
              <a:rPr lang="fr-FR" sz="750" b="1" strike="noStrike" spc="-1">
                <a:solidFill>
                  <a:srgbClr val="000000"/>
                </a:solidFill>
                <a:latin typeface="Marianne"/>
              </a:rPr>
              <a:t>9</a:t>
            </a:fld>
            <a:endParaRPr lang="fr-FR" sz="750" b="0" strike="noStrike" spc="-1">
              <a:latin typeface="Arial"/>
            </a:endParaRPr>
          </a:p>
        </p:txBody>
      </p:sp>
      <p:sp>
        <p:nvSpPr>
          <p:cNvPr id="99" name="CustomShape 5"/>
          <p:cNvSpPr/>
          <p:nvPr/>
        </p:nvSpPr>
        <p:spPr>
          <a:xfrm>
            <a:off x="395640" y="1923840"/>
            <a:ext cx="8387640" cy="2498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spcBef>
                <a:spcPts val="499"/>
              </a:spcBef>
            </a:pPr>
            <a:r>
              <a:rPr lang="fr-FR" sz="1850" b="1" strike="noStrike" spc="-1" dirty="0">
                <a:solidFill>
                  <a:srgbClr val="000000"/>
                </a:solidFill>
                <a:latin typeface="Arial"/>
              </a:rPr>
              <a:t>Les 3 temps de l’épreuve : Présentation d’une question (5 minutes)</a:t>
            </a:r>
            <a:endParaRPr lang="fr-FR" sz="1850" b="0" strike="noStrike" spc="-1" dirty="0">
              <a:latin typeface="Arial"/>
            </a:endParaRPr>
          </a:p>
          <a:p>
            <a:pPr>
              <a:lnSpc>
                <a:spcPct val="100000"/>
              </a:lnSpc>
              <a:spcBef>
                <a:spcPts val="499"/>
              </a:spcBef>
            </a:pP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temps court, absence de notes, debout, </a:t>
            </a:r>
            <a:r>
              <a:rPr lang="fr-FR" sz="1850" b="1" strike="noStrike" spc="-1" dirty="0" smtClean="0">
                <a:solidFill>
                  <a:srgbClr val="000000"/>
                </a:solidFill>
                <a:latin typeface="Arial"/>
              </a:rPr>
              <a:t>présence possible d’un </a:t>
            </a:r>
            <a:r>
              <a:rPr lang="fr-FR" sz="1850" b="1" strike="noStrike" spc="-1" dirty="0">
                <a:solidFill>
                  <a:srgbClr val="000000"/>
                </a:solidFill>
                <a:latin typeface="Arial"/>
              </a:rPr>
              <a:t>non spécialiste dans le jury</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a:t>
            </a:r>
            <a:endParaRPr lang="fr-FR" sz="1850" b="0" strike="noStrike" spc="-1" dirty="0">
              <a:latin typeface="Arial"/>
            </a:endParaRPr>
          </a:p>
          <a:p>
            <a:pPr>
              <a:lnSpc>
                <a:spcPct val="100000"/>
              </a:lnSpc>
              <a:spcBef>
                <a:spcPts val="499"/>
              </a:spcBef>
            </a:pPr>
            <a:r>
              <a:rPr lang="fr-FR" sz="1850" b="1" strike="noStrike" spc="-1" dirty="0">
                <a:solidFill>
                  <a:srgbClr val="000000"/>
                </a:solidFill>
                <a:latin typeface="Arial"/>
              </a:rPr>
              <a:t>                aller à l’essentiel, hiérarchiser, assumer l’oralité, argumenter. </a:t>
            </a:r>
            <a:endParaRPr lang="fr-FR" sz="1850" b="0" strike="noStrike" spc="-1" dirty="0">
              <a:latin typeface="Arial"/>
            </a:endParaRPr>
          </a:p>
        </p:txBody>
      </p:sp>
      <p:sp>
        <p:nvSpPr>
          <p:cNvPr id="100" name="CustomShape 6"/>
          <p:cNvSpPr/>
          <p:nvPr/>
        </p:nvSpPr>
        <p:spPr>
          <a:xfrm>
            <a:off x="714812" y="3561267"/>
            <a:ext cx="611280" cy="251280"/>
          </a:xfrm>
          <a:prstGeom prst="rightArrow">
            <a:avLst>
              <a:gd name="adj1" fmla="val 50000"/>
              <a:gd name="adj2" fmla="val 50000"/>
            </a:avLst>
          </a:prstGeom>
          <a:solidFill>
            <a:schemeClr val="bg2"/>
          </a:solidFill>
          <a:ln>
            <a:round/>
          </a:ln>
        </p:spPr>
        <p:style>
          <a:lnRef idx="2">
            <a:schemeClr val="accent1">
              <a:shade val="50000"/>
            </a:schemeClr>
          </a:lnRef>
          <a:fillRef idx="1">
            <a:schemeClr val="accent1"/>
          </a:fillRef>
          <a:effectRef idx="0">
            <a:schemeClr val="accent1"/>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MINISTÈRIEL</Template>
  <TotalTime>619</TotalTime>
  <Words>466</Words>
  <Application>Microsoft Office PowerPoint</Application>
  <PresentationFormat>Affichage à l'écran (16:9)</PresentationFormat>
  <Paragraphs>106</Paragraphs>
  <Slides>14</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DejaVu Sans</vt:lpstr>
      <vt:lpstr>Marianne</vt:lpstr>
      <vt:lpstr>Symbol</vt:lpstr>
      <vt:lpstr>Times New Roman</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dc:description/>
  <cp:lastModifiedBy>Rectorat de Dijon</cp:lastModifiedBy>
  <cp:revision>85</cp:revision>
  <dcterms:created xsi:type="dcterms:W3CDTF">2020-03-05T15:21:24Z</dcterms:created>
  <dcterms:modified xsi:type="dcterms:W3CDTF">2020-11-04T19:24:54Z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0x010100873AB55E0CC5DA459F57F5A42893F46A005A087D358B12CA4E82A8A8BA9B8A8CF200D3544DBFAD4F664AA25DF68E6D1F0A9E00689F2856DFEDCE40890FDCED81A7DFC9005D57C802836FCB44B44B7372FB2B7972</vt:lpwstr>
  </property>
  <property fmtid="{D5CDD505-2E9C-101B-9397-08002B2CF9AE}" pid="4" name="HiddenSlides">
    <vt:i4>1</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Manager">
    <vt:lpwstr>Client</vt:lpwstr>
  </property>
  <property fmtid="{D5CDD505-2E9C-101B-9397-08002B2CF9AE}" pid="9" name="Notes">
    <vt:i4>1</vt:i4>
  </property>
  <property fmtid="{D5CDD505-2E9C-101B-9397-08002B2CF9AE}" pid="10" name="PresentationFormat">
    <vt:lpwstr>Affichage à l'écran (16:9)</vt:lpwstr>
  </property>
  <property fmtid="{D5CDD505-2E9C-101B-9397-08002B2CF9AE}" pid="11" name="ScaleCrop">
    <vt:bool>false</vt:bool>
  </property>
  <property fmtid="{D5CDD505-2E9C-101B-9397-08002B2CF9AE}" pid="12" name="ShareDoc">
    <vt:bool>false</vt:bool>
  </property>
  <property fmtid="{D5CDD505-2E9C-101B-9397-08002B2CF9AE}" pid="13" name="Slides">
    <vt:i4>11</vt:i4>
  </property>
</Properties>
</file>