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9" r:id="rId5"/>
    <p:sldId id="262" r:id="rId6"/>
    <p:sldId id="265" r:id="rId7"/>
    <p:sldId id="263" r:id="rId8"/>
    <p:sldId id="267" r:id="rId9"/>
    <p:sldId id="269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141"/>
  </p:normalViewPr>
  <p:slideViewPr>
    <p:cSldViewPr snapToGrid="0" snapToObjects="1">
      <p:cViewPr>
        <p:scale>
          <a:sx n="110" d="100"/>
          <a:sy n="110" d="100"/>
        </p:scale>
        <p:origin x="1192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4095-BB61-42B8-9957-EF021B7567AB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9577B-E007-45DA-88DF-51A523814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9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9577B-E007-45DA-88DF-51A523814C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0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2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34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3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47AC-68AE-D34C-A1BD-7FCD527AA4EC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946D-36AA-4640-8C18-5E81978207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593058"/>
            <a:ext cx="12192000" cy="988640"/>
          </a:xfrm>
          <a:prstGeom prst="rect">
            <a:avLst/>
          </a:prstGeom>
          <a:solidFill>
            <a:srgbClr val="1D9FA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4581698"/>
            <a:ext cx="12192000" cy="2276302"/>
          </a:xfrm>
          <a:prstGeom prst="rect">
            <a:avLst/>
          </a:prstGeom>
          <a:solidFill>
            <a:srgbClr val="1D9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1"/>
          <a:stretch/>
        </p:blipFill>
        <p:spPr>
          <a:xfrm>
            <a:off x="9294774" y="263676"/>
            <a:ext cx="2897226" cy="22890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3" y="378986"/>
            <a:ext cx="1003600" cy="1133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83634" y="1871663"/>
            <a:ext cx="7491358" cy="3655369"/>
          </a:xfrm>
          <a:prstGeom prst="rect">
            <a:avLst/>
          </a:prstGeom>
          <a:solidFill>
            <a:srgbClr val="1D9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r-FR" sz="3600" b="1" kern="0" spc="100" dirty="0">
                <a:latin typeface="Roboto" pitchFamily="2" charset="0"/>
                <a:ea typeface="Roboto" pitchFamily="2" charset="0"/>
              </a:rPr>
              <a:t>ÉCOLE DU </a:t>
            </a:r>
            <a:r>
              <a:rPr lang="fr-FR" sz="3600" b="1" kern="0" spc="100" dirty="0" smtClean="0">
                <a:latin typeface="Roboto" pitchFamily="2" charset="0"/>
                <a:ea typeface="Roboto" pitchFamily="2" charset="0"/>
              </a:rPr>
              <a:t>SOCLE de</a:t>
            </a:r>
          </a:p>
          <a:p>
            <a:pPr algn="ctr"/>
            <a:r>
              <a:rPr lang="fr-FR" sz="3600" b="1" kern="0" spc="100" dirty="0" smtClean="0">
                <a:latin typeface="Roboto" pitchFamily="2" charset="0"/>
                <a:ea typeface="Roboto" pitchFamily="2" charset="0"/>
              </a:rPr>
              <a:t>LA </a:t>
            </a:r>
            <a:r>
              <a:rPr lang="fr-FR" sz="3600" b="1" kern="0" spc="100" dirty="0">
                <a:latin typeface="Roboto" pitchFamily="2" charset="0"/>
                <a:ea typeface="Roboto" pitchFamily="2" charset="0"/>
              </a:rPr>
              <a:t>MACHINE (58)</a:t>
            </a:r>
            <a:endParaRPr lang="fr-FR" sz="3600" b="1" kern="0" spc="-15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98" y="5944192"/>
            <a:ext cx="1497358" cy="495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89583" y="5192555"/>
            <a:ext cx="5257005" cy="49183"/>
          </a:xfrm>
          <a:prstGeom prst="rect">
            <a:avLst/>
          </a:prstGeom>
          <a:solidFill>
            <a:srgbClr val="F2C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55868" y="413657"/>
            <a:ext cx="9144000" cy="824834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Ouverture et perspectives : l’émergence </a:t>
            </a:r>
            <a:r>
              <a:rPr 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d’une </a:t>
            </a:r>
            <a:r>
              <a:rPr 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« culture de territoire commune </a:t>
            </a:r>
            <a:r>
              <a:rPr lang="fr-FR" sz="2500" b="1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» ?</a:t>
            </a:r>
            <a:endParaRPr lang="fr-FR" sz="2500" b="1" dirty="0">
              <a:solidFill>
                <a:srgbClr val="1D9FA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524000" y="1670322"/>
            <a:ext cx="9144000" cy="4904097"/>
          </a:xfrm>
        </p:spPr>
        <p:txBody>
          <a:bodyPr/>
          <a:lstStyle/>
          <a:p>
            <a:pPr algn="just"/>
            <a:r>
              <a:rPr lang="fr-FR" dirty="0" smtClean="0"/>
              <a:t>Le rôle du maire : </a:t>
            </a:r>
            <a:r>
              <a:rPr lang="fr-FR" dirty="0"/>
              <a:t>de l’initiative pédagogique à la volonté politique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Les espaces d’échanges : pilotage partagé; réunion publique en juin 2019, symbole des interactions entre acteurs/citoyens/jeunes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Culture pédagogique commune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Monovalence/bivalence/ polyvalence = des lignes qui bougent</a:t>
            </a:r>
            <a:r>
              <a:rPr lang="mr-IN" dirty="0" smtClean="0"/>
              <a:t>…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De l’école du Socle aux Ecoles Eloignées en réseau (EER) ?</a:t>
            </a:r>
          </a:p>
          <a:p>
            <a:pPr algn="just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6" t="-15747" r="-732" b="40664"/>
          <a:stretch/>
        </p:blipFill>
        <p:spPr>
          <a:xfrm>
            <a:off x="1105895" y="1696584"/>
            <a:ext cx="510268" cy="382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6" t="-15747" r="-732" b="40664"/>
          <a:stretch/>
        </p:blipFill>
        <p:spPr>
          <a:xfrm>
            <a:off x="1090775" y="2644671"/>
            <a:ext cx="495782" cy="382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6" t="-15747" r="-732" b="40664"/>
          <a:stretch/>
        </p:blipFill>
        <p:spPr>
          <a:xfrm>
            <a:off x="1071397" y="3863472"/>
            <a:ext cx="495782" cy="382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6" t="-15747" r="-732" b="40664"/>
          <a:stretch/>
        </p:blipFill>
        <p:spPr>
          <a:xfrm>
            <a:off x="1077254" y="4767121"/>
            <a:ext cx="495782" cy="382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6" t="-15747" r="-732" b="40664"/>
          <a:stretch/>
        </p:blipFill>
        <p:spPr>
          <a:xfrm>
            <a:off x="1090775" y="5670770"/>
            <a:ext cx="495782" cy="3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00026"/>
            <a:ext cx="9544050" cy="64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588"/>
          </a:xfrm>
          <a:noFill/>
        </p:spPr>
        <p:txBody>
          <a:bodyPr>
            <a:normAutofit/>
          </a:bodyPr>
          <a:lstStyle/>
          <a:p>
            <a:pPr algn="ctr"/>
            <a:r>
              <a:rPr lang="fr-FR" alt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De la pédagogie à un projet de territoire rural</a:t>
            </a:r>
            <a:r>
              <a:rPr lang="mr-IN" alt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…</a:t>
            </a:r>
            <a:endParaRPr lang="fr-FR" altLang="fr-FR" sz="2500" b="1" dirty="0">
              <a:solidFill>
                <a:srgbClr val="1D9FAB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0482" name="Groupe 49"/>
          <p:cNvGrpSpPr>
            <a:grpSpLocks noChangeAspect="1"/>
          </p:cNvGrpSpPr>
          <p:nvPr/>
        </p:nvGrpSpPr>
        <p:grpSpPr bwMode="auto">
          <a:xfrm>
            <a:off x="3144839" y="1712913"/>
            <a:ext cx="4968875" cy="5040312"/>
            <a:chOff x="0" y="0"/>
            <a:chExt cx="3315335" cy="3362325"/>
          </a:xfrm>
        </p:grpSpPr>
        <p:grpSp>
          <p:nvGrpSpPr>
            <p:cNvPr id="20496" name="Groupe 50"/>
            <p:cNvGrpSpPr>
              <a:grpSpLocks/>
            </p:cNvGrpSpPr>
            <p:nvPr/>
          </p:nvGrpSpPr>
          <p:grpSpPr bwMode="auto">
            <a:xfrm>
              <a:off x="0" y="0"/>
              <a:ext cx="3315335" cy="3362325"/>
              <a:chOff x="0" y="0"/>
              <a:chExt cx="3315335" cy="3362325"/>
            </a:xfrm>
          </p:grpSpPr>
          <p:grpSp>
            <p:nvGrpSpPr>
              <p:cNvPr id="20498" name="Groupe 52"/>
              <p:cNvGrpSpPr>
                <a:grpSpLocks/>
              </p:cNvGrpSpPr>
              <p:nvPr/>
            </p:nvGrpSpPr>
            <p:grpSpPr bwMode="auto">
              <a:xfrm>
                <a:off x="0" y="0"/>
                <a:ext cx="3315335" cy="3362325"/>
                <a:chOff x="0" y="0"/>
                <a:chExt cx="3315335" cy="3362325"/>
              </a:xfrm>
            </p:grpSpPr>
            <p:grpSp>
              <p:nvGrpSpPr>
                <p:cNvPr id="20500" name="Groupe 5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315335" cy="3362325"/>
                  <a:chOff x="0" y="0"/>
                  <a:chExt cx="3315335" cy="3362325"/>
                </a:xfrm>
              </p:grpSpPr>
              <p:pic>
                <p:nvPicPr>
                  <p:cNvPr id="20504" name="Image 58" descr="Résultat de recherche d'images pour &quot;carte de la nièvre&quot;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315335" cy="3362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" name="Ellipse 59"/>
                  <p:cNvSpPr/>
                  <p:nvPr/>
                </p:nvSpPr>
                <p:spPr>
                  <a:xfrm>
                    <a:off x="1514674" y="2467470"/>
                    <a:ext cx="152527" cy="14190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x-none" altLang="x-none" sz="1800">
                      <a:solidFill>
                        <a:srgbClr val="FFFFFF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694843" y="2267319"/>
                    <a:ext cx="152527" cy="14296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x-none" altLang="x-none" sz="1800">
                      <a:solidFill>
                        <a:srgbClr val="FFFFFF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343185" y="1952796"/>
                  <a:ext cx="856903" cy="257337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fr-FR" sz="14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Nevers</a:t>
                  </a: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409811" y="2162478"/>
                  <a:ext cx="856903" cy="24780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fr-FR" sz="16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 Machine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200087" y="2914368"/>
                  <a:ext cx="657771" cy="238275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fr-FR" sz="14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Decize</a:t>
                  </a:r>
                </a:p>
              </p:txBody>
            </p:sp>
          </p:grpSp>
          <p:sp>
            <p:nvSpPr>
              <p:cNvPr id="54" name="Ellipse 53"/>
              <p:cNvSpPr/>
              <p:nvPr/>
            </p:nvSpPr>
            <p:spPr>
              <a:xfrm>
                <a:off x="1362147" y="2723748"/>
                <a:ext cx="152527" cy="1429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x-none" altLang="x-none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pic>
          <p:nvPicPr>
            <p:cNvPr id="20497" name="Image 51" descr="Image associé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881" y="2433579"/>
              <a:ext cx="650538" cy="86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à coins arrondis 21"/>
          <p:cNvSpPr/>
          <p:nvPr/>
        </p:nvSpPr>
        <p:spPr>
          <a:xfrm>
            <a:off x="6970714" y="1081088"/>
            <a:ext cx="4829400" cy="3707822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340" indent="-180340" algn="ctr">
              <a:lnSpc>
                <a:spcPct val="115000"/>
              </a:lnSpc>
              <a:spcAft>
                <a:spcPts val="800"/>
              </a:spcAft>
              <a:defRPr/>
            </a:pPr>
            <a:r>
              <a:rPr lang="fr-FR" sz="16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leviers</a:t>
            </a:r>
          </a:p>
          <a:p>
            <a:pPr marL="180340" indent="-18034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proximité des établissements du 1</a:t>
            </a:r>
            <a:r>
              <a:rPr lang="fr-FR" sz="1400" b="1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2</a:t>
            </a:r>
            <a:r>
              <a:rPr lang="fr-FR" sz="1400" b="1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degré qui facilite les échanges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volonté des enseignants de construire une dynamique pédagogique pour assurer la réussite de tous les élèves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équipements numériques disponibles à l’école et au collège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diversité de l’offre sportive et culturelle; proposées par les différents partenaires; 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 réflexions conjointes conduites sur le parcours éducatif et citoyens des élèves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L’intérêt porté par les partenaires au projet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L’engagement de la municipalité.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55914" y="1001714"/>
            <a:ext cx="4749575" cy="288289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fr-FR" sz="16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constat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Elèves issus du monde rural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60 % de CSP défavorisées dans la population scolaire accueillie ; 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Baisse des effectifs dans les établissements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Points de fuite entre l’école et le collège vers des établissements situés à proximité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Difficulté scolaire prégnante ;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Orientation en 2</a:t>
            </a:r>
            <a:r>
              <a:rPr lang="fr-FR" sz="1400" b="1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nde</a:t>
            </a:r>
            <a:r>
              <a:rPr lang="fr-F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GT en décalage avec les résultats au DNB.</a:t>
            </a:r>
            <a:endParaRPr lang="fr-F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704014" y="5026025"/>
            <a:ext cx="2954337" cy="95408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340" indent="-180340" algn="ctr">
              <a:lnSpc>
                <a:spcPct val="115000"/>
              </a:lnSpc>
              <a:defRPr/>
            </a:pPr>
            <a:r>
              <a:rPr lang="fr-F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3 400  habitants</a:t>
            </a:r>
          </a:p>
          <a:p>
            <a:pPr marL="180340" indent="-180340" algn="ctr">
              <a:lnSpc>
                <a:spcPct val="115000"/>
              </a:lnSpc>
              <a:spcAft>
                <a:spcPts val="800"/>
              </a:spcAft>
              <a:defRPr/>
            </a:pPr>
            <a:r>
              <a:rPr lang="fr-F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Ancienne cité minière</a:t>
            </a:r>
          </a:p>
        </p:txBody>
      </p:sp>
      <p:grpSp>
        <p:nvGrpSpPr>
          <p:cNvPr id="20486" name="Groupe 73"/>
          <p:cNvGrpSpPr>
            <a:grpSpLocks/>
          </p:cNvGrpSpPr>
          <p:nvPr/>
        </p:nvGrpSpPr>
        <p:grpSpPr bwMode="auto">
          <a:xfrm>
            <a:off x="1557337" y="4149725"/>
            <a:ext cx="2354263" cy="1892300"/>
            <a:chOff x="-218182" y="418012"/>
            <a:chExt cx="2353712" cy="1892651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-218182" y="418012"/>
              <a:ext cx="1832040" cy="419424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defRPr/>
              </a:pPr>
              <a:r>
                <a:rPr lang="fr-FR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Une école maternelle</a:t>
              </a:r>
              <a:endParaRPr lang="fr-FR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12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4 classes</a:t>
              </a:r>
              <a:endParaRPr lang="fr-FR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à coins arrondis 75"/>
            <p:cNvSpPr/>
            <p:nvPr/>
          </p:nvSpPr>
          <p:spPr>
            <a:xfrm>
              <a:off x="-175326" y="1057316"/>
              <a:ext cx="1789185" cy="520504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defRPr/>
              </a:pPr>
              <a:r>
                <a:rPr lang="fr-FR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Une école élémentaire</a:t>
              </a:r>
              <a:endParaRPr lang="fr-FR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12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7 classes</a:t>
              </a:r>
              <a:endParaRPr lang="fr-FR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249580" y="1771844"/>
              <a:ext cx="1885950" cy="538819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defRPr/>
              </a:pPr>
              <a:r>
                <a:rPr lang="fr-F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Un collège</a:t>
              </a:r>
              <a:endPara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14 enseignants</a:t>
              </a:r>
              <a:endPara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3193"/>
          </a:xfrm>
        </p:spPr>
        <p:txBody>
          <a:bodyPr>
            <a:normAutofit/>
          </a:bodyPr>
          <a:lstStyle/>
          <a:p>
            <a:pPr algn="ctr"/>
            <a: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D</a:t>
            </a:r>
            <a:r>
              <a:rPr lang="fr-FR" altLang="fr-FR" sz="2500" b="1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es </a:t>
            </a:r>
            <a: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objectifs </a:t>
            </a:r>
            <a:r>
              <a:rPr lang="fr-FR" alt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ambitieux</a:t>
            </a:r>
            <a:r>
              <a:rPr lang="fr-FR" altLang="fr-FR" sz="2500" b="1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, présentés </a:t>
            </a:r>
            <a:r>
              <a:rPr lang="fr-FR" alt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lors de la première réunion publique DSDEN-Mairie à La Machine le 28 janvier 2018 </a:t>
            </a:r>
            <a: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:</a:t>
            </a:r>
            <a:b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</a:br>
            <a:endParaRPr lang="fr-FR" altLang="fr-FR" sz="2500" b="1" dirty="0">
              <a:solidFill>
                <a:srgbClr val="1D9FAB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5568950" y="1658939"/>
            <a:ext cx="5099050" cy="3165475"/>
            <a:chOff x="5796136" y="980728"/>
            <a:chExt cx="4340129" cy="3166055"/>
          </a:xfrm>
        </p:grpSpPr>
        <p:sp>
          <p:nvSpPr>
            <p:cNvPr id="5" name="Flèche en arc 4"/>
            <p:cNvSpPr/>
            <p:nvPr/>
          </p:nvSpPr>
          <p:spPr>
            <a:xfrm>
              <a:off x="5796136" y="980728"/>
              <a:ext cx="4340129" cy="316605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7545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515" name="Groupe 5"/>
            <p:cNvGrpSpPr>
              <a:grpSpLocks/>
            </p:cNvGrpSpPr>
            <p:nvPr/>
          </p:nvGrpSpPr>
          <p:grpSpPr bwMode="auto">
            <a:xfrm>
              <a:off x="6359386" y="1691382"/>
              <a:ext cx="3008658" cy="1535419"/>
              <a:chOff x="1883262" y="222723"/>
              <a:chExt cx="3008658" cy="15354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88858" y="432987"/>
                <a:ext cx="2802437" cy="132580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1883472" y="223399"/>
                <a:ext cx="3007823" cy="15353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160" tIns="10160" rIns="10160" bIns="101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2000" dirty="0"/>
                  <a:t>Donner de l’ambition à chaque élève au cœur d’un parcours d’excellence(s).</a:t>
                </a:r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6633098" y="4869913"/>
            <a:ext cx="3577702" cy="1955757"/>
            <a:chOff x="6413474" y="4523099"/>
            <a:chExt cx="2857586" cy="195575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Arc plein 12"/>
            <p:cNvSpPr/>
            <p:nvPr/>
          </p:nvSpPr>
          <p:spPr>
            <a:xfrm>
              <a:off x="6413474" y="4523099"/>
              <a:ext cx="2857586" cy="195575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/>
            <p:cNvSpPr txBox="1"/>
            <p:nvPr/>
          </p:nvSpPr>
          <p:spPr>
            <a:xfrm>
              <a:off x="6688722" y="4942921"/>
              <a:ext cx="2100810" cy="10659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/>
                <a:t>Impliquer tous les acteurs du territoire dans la formation des élèves.</a:t>
              </a:r>
            </a:p>
          </p:txBody>
        </p:sp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4233863" y="3262314"/>
            <a:ext cx="3987800" cy="2541587"/>
            <a:chOff x="1653184" y="2636912"/>
            <a:chExt cx="3004160" cy="2541560"/>
          </a:xfrm>
        </p:grpSpPr>
        <p:sp>
          <p:nvSpPr>
            <p:cNvPr id="9" name="Forme 8"/>
            <p:cNvSpPr/>
            <p:nvPr/>
          </p:nvSpPr>
          <p:spPr>
            <a:xfrm>
              <a:off x="1653184" y="2636912"/>
              <a:ext cx="3004160" cy="254156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/>
            <p:cNvSpPr txBox="1"/>
            <p:nvPr/>
          </p:nvSpPr>
          <p:spPr>
            <a:xfrm>
              <a:off x="2194937" y="3302067"/>
              <a:ext cx="1834547" cy="12350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/>
                <a:t>Construire de réelles situations de </a:t>
              </a:r>
              <a:r>
                <a:rPr lang="fr-FR" sz="2000" dirty="0" err="1"/>
                <a:t>co-éducation</a:t>
              </a:r>
              <a:r>
                <a:rPr lang="fr-FR" sz="2000" dirty="0"/>
                <a:t>.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51001" y="1557338"/>
            <a:ext cx="4137025" cy="204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Donner à tous les élèves les clés pour devenir des citoyens éclairés et responsables.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0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245100"/>
            <a:ext cx="23431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414462" y="1430154"/>
            <a:ext cx="993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Créer un pôle d’excellence(s) et de culture au cœur d’un territoire apprenant</a:t>
            </a:r>
          </a:p>
        </p:txBody>
      </p:sp>
    </p:spTree>
    <p:extLst>
      <p:ext uri="{BB962C8B-B14F-4D97-AF65-F5344CB8AC3E}">
        <p14:creationId xmlns:p14="http://schemas.microsoft.com/office/powerpoint/2010/main" val="1766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Quelques éléments du </a:t>
            </a:r>
            <a:r>
              <a:rPr lang="fr-FR" altLang="fr-FR" sz="2500" b="1" dirty="0" smtClean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projet :</a:t>
            </a:r>
            <a:endParaRPr lang="fr-FR" altLang="fr-FR" sz="2500" b="1" dirty="0">
              <a:solidFill>
                <a:srgbClr val="1D9FAB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62899"/>
              </p:ext>
            </p:extLst>
          </p:nvPr>
        </p:nvGraphicFramePr>
        <p:xfrm>
          <a:off x="968829" y="1441451"/>
          <a:ext cx="10646228" cy="3436267"/>
        </p:xfrm>
        <a:graphic>
          <a:graphicData uri="http://schemas.openxmlformats.org/drawingml/2006/table">
            <a:tbl>
              <a:tblPr/>
              <a:tblGrid>
                <a:gridCol w="532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1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Des acteurs complémentaires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49" marR="91449" marT="45727" marB="4572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L’équipe de circonscription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 maire et le conseil municipal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Les chefs d’établissement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Les enseignants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La CAF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La DDCSPP.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 rectorat</a:t>
                      </a:r>
                    </a:p>
                  </a:txBody>
                  <a:tcPr marL="91449" marR="91449" marT="45727" marB="4572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Les associations culturelles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Les associations sportives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 centre social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 tissu professionnel;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L’école de musique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La bibliothèque 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</a:pPr>
                      <a:r>
                        <a:rPr kumimoji="0" lang="fr-F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 musée de la mine.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449" marR="91449" marT="45727" marB="4572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19366"/>
              </p:ext>
            </p:extLst>
          </p:nvPr>
        </p:nvGraphicFramePr>
        <p:xfrm>
          <a:off x="3276600" y="4868863"/>
          <a:ext cx="5998029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98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comité de pilotage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r>
                        <a:rPr lang="fr-FR" sz="18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Elaboration du projet;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r>
                        <a:rPr lang="fr-FR" sz="18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Suivi du projet;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r>
                        <a:rPr lang="fr-FR" sz="18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Evaluation et régulation des actions.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Flèche courbée vers la droite 15"/>
          <p:cNvSpPr/>
          <p:nvPr/>
        </p:nvSpPr>
        <p:spPr>
          <a:xfrm>
            <a:off x="4613275" y="4013201"/>
            <a:ext cx="514350" cy="1152525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17" name="Flèche courbée vers la droite 16"/>
          <p:cNvSpPr/>
          <p:nvPr/>
        </p:nvSpPr>
        <p:spPr>
          <a:xfrm rot="10800000">
            <a:off x="8256588" y="3933825"/>
            <a:ext cx="514350" cy="1150938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1D9FAB"/>
                </a:solidFill>
              </a:rPr>
              <a:t>Vers une gouvernance favorisant la coopération : </a:t>
            </a:r>
            <a:endParaRPr lang="fr-FR" sz="4000" b="1" dirty="0">
              <a:solidFill>
                <a:srgbClr val="1D9FA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fr-FR" u="sng" dirty="0" smtClean="0"/>
              <a:t>Comité de pilotage partenarial </a:t>
            </a:r>
            <a:r>
              <a:rPr lang="fr-FR" dirty="0" smtClean="0"/>
              <a:t>: élabore, suit, évalue et régule le projet. 1</a:t>
            </a:r>
            <a:r>
              <a:rPr lang="fr-FR" baseline="30000" dirty="0" smtClean="0"/>
              <a:t>ère</a:t>
            </a:r>
            <a:r>
              <a:rPr lang="fr-FR" dirty="0" smtClean="0"/>
              <a:t> réunion le 26 novembre 2018, 2</a:t>
            </a:r>
            <a:r>
              <a:rPr lang="fr-FR" baseline="30000" dirty="0" smtClean="0"/>
              <a:t>ème</a:t>
            </a:r>
            <a:r>
              <a:rPr lang="fr-FR" dirty="0" smtClean="0"/>
              <a:t> réunion le 18 janvier 2019 à l’occasion de la visite de l’IG, en présence de la DASEN;        3</a:t>
            </a:r>
            <a:r>
              <a:rPr lang="fr-FR" baseline="30000" dirty="0" smtClean="0"/>
              <a:t>ème</a:t>
            </a:r>
            <a:r>
              <a:rPr lang="fr-FR" dirty="0" smtClean="0"/>
              <a:t> réunion le 13 septembre 2019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u="sng" dirty="0" smtClean="0"/>
              <a:t>réunion publique </a:t>
            </a:r>
            <a:r>
              <a:rPr lang="fr-FR" dirty="0" smtClean="0"/>
              <a:t>de fin d’année 27 juin 2019</a:t>
            </a:r>
            <a:r>
              <a:rPr lang="fr-FR" dirty="0"/>
              <a:t> (bilan et </a:t>
            </a:r>
            <a:r>
              <a:rPr lang="fr-FR" dirty="0" smtClean="0"/>
              <a:t>perspectives</a:t>
            </a:r>
            <a:r>
              <a:rPr lang="fr-FR" dirty="0"/>
              <a:t>)</a:t>
            </a:r>
            <a:r>
              <a:rPr lang="mr-IN" dirty="0" smtClean="0"/>
              <a:t> </a:t>
            </a:r>
            <a:r>
              <a:rPr lang="fr-FR" sz="2000" i="1" dirty="0" smtClean="0"/>
              <a:t>pas de réunion publique </a:t>
            </a:r>
            <a:r>
              <a:rPr lang="fr-FR" sz="2000" i="1" u="sng" dirty="0" smtClean="0"/>
              <a:t>depuis mars 2020</a:t>
            </a:r>
            <a:endParaRPr lang="fr-FR" sz="2000" i="1" dirty="0" smtClean="0"/>
          </a:p>
          <a:p>
            <a:r>
              <a:rPr lang="fr-FR" dirty="0" smtClean="0"/>
              <a:t>Rencontres </a:t>
            </a:r>
            <a:r>
              <a:rPr lang="fr-FR" u="sng" dirty="0" smtClean="0"/>
              <a:t>régulières</a:t>
            </a:r>
            <a:r>
              <a:rPr lang="fr-FR" dirty="0" smtClean="0"/>
              <a:t> IEN / IPR / Principal du collège (préparation des journées de stage en particulier)</a:t>
            </a:r>
          </a:p>
          <a:p>
            <a:r>
              <a:rPr lang="fr-FR" dirty="0" smtClean="0"/>
              <a:t>Conseil pédagogique en présence des inspectrices et CPC</a:t>
            </a:r>
          </a:p>
          <a:p>
            <a:r>
              <a:rPr lang="fr-FR" i="1" dirty="0" smtClean="0"/>
              <a:t>Perspectives : </a:t>
            </a:r>
            <a:r>
              <a:rPr lang="fr-FR" i="1" u="sng" dirty="0" smtClean="0"/>
              <a:t>quelle articulation </a:t>
            </a:r>
            <a:r>
              <a:rPr lang="fr-FR" i="1" dirty="0" smtClean="0"/>
              <a:t>entre CA / Conseil d’école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924051" y="4638676"/>
            <a:ext cx="8532813" cy="2219325"/>
            <a:chOff x="399262" y="4638382"/>
            <a:chExt cx="8533191" cy="221961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803182" y="4654259"/>
              <a:ext cx="4129271" cy="22037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Avec les partenaires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Echanges entre les enseignants et les partenaires ;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Inclusion du hors-temps scolaire dans les parcours culturels et sportifs. 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99262" y="4638382"/>
              <a:ext cx="4168960" cy="220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Avec les enseignants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Echange et mutualisation des compétences professionnelles; 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Accompagnement des enseignants; 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Formation des enseignants. 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1939925" y="2100263"/>
            <a:ext cx="8548688" cy="2032000"/>
            <a:chOff x="415641" y="2099963"/>
            <a:chExt cx="8549634" cy="2032303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4770636" y="2120603"/>
              <a:ext cx="4194639" cy="20116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Pour les familles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Espaces parents dans les établissements scolaires.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Accompagnement à la </a:t>
              </a:r>
              <a:r>
                <a:rPr lang="fr-FR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parentalité </a:t>
              </a:r>
              <a:r>
                <a:rPr lang="fr-FR" u="sng" dirty="0" smtClean="0">
                  <a:solidFill>
                    <a:schemeClr val="accent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 lien avec le centre social.</a:t>
              </a:r>
              <a:endParaRPr lang="fr-FR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15641" y="2099963"/>
              <a:ext cx="4156535" cy="201166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Pour les élèves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Accompagnement des élèves dans tous les temps d’apprentissage ;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Offre culturelle et sportive ;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07000"/>
                </a:lnSpc>
                <a:buFont typeface="Courier New" panose="02070309020205020404" pitchFamily="49" charset="0"/>
                <a:buChar char="o"/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Enrichissement du parcours citoyen.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849087" y="274639"/>
            <a:ext cx="10918370" cy="519112"/>
          </a:xfrm>
        </p:spPr>
        <p:txBody>
          <a:bodyPr>
            <a:normAutofit/>
          </a:bodyPr>
          <a:lstStyle/>
          <a:p>
            <a:pPr algn="ctr"/>
            <a:r>
              <a:rPr lang="fr-FR" altLang="fr-FR" sz="2500" b="1" dirty="0">
                <a:solidFill>
                  <a:srgbClr val="1D9FAB"/>
                </a:solidFill>
                <a:latin typeface="Roboto" pitchFamily="2" charset="0"/>
                <a:ea typeface="Roboto" pitchFamily="2" charset="0"/>
              </a:rPr>
              <a:t>Quelques éléments de mise en œuvre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5551" y="917575"/>
            <a:ext cx="8175625" cy="68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Articuler les actions autour de l’enfant, du jeune et des familles en mettant en cohérence le temps scolaire, le temps périscolaire et les espaces familiaux.</a:t>
            </a:r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5303839" y="3860800"/>
            <a:ext cx="1728787" cy="1017588"/>
            <a:chOff x="3779912" y="3861048"/>
            <a:chExt cx="1728192" cy="1017784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779912" y="3861048"/>
              <a:ext cx="0" cy="100825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4140150" y="3861048"/>
              <a:ext cx="863303" cy="100825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4140150" y="3861048"/>
              <a:ext cx="918847" cy="100825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5508104" y="3870575"/>
              <a:ext cx="0" cy="100825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2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1D9FAB"/>
                </a:solidFill>
              </a:rPr>
              <a:t>Parcours enseignants / Parcours élèves </a:t>
            </a:r>
            <a:endParaRPr lang="fr-FR" sz="3600" b="1" dirty="0">
              <a:solidFill>
                <a:srgbClr val="1D9FAB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157288"/>
            <a:ext cx="5181600" cy="50196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i="1" u="sng" dirty="0" smtClean="0">
                <a:solidFill>
                  <a:srgbClr val="0070C0"/>
                </a:solidFill>
              </a:rPr>
              <a:t>3 journées de stage chaque année </a:t>
            </a:r>
            <a:r>
              <a:rPr lang="fr-FR" i="1" dirty="0" smtClean="0">
                <a:solidFill>
                  <a:srgbClr val="0070C0"/>
                </a:solidFill>
              </a:rPr>
              <a:t>(projet CARDIE) communes aux enseignants de maternelle, primaire et collège</a:t>
            </a:r>
          </a:p>
          <a:p>
            <a:r>
              <a:rPr lang="fr-FR" dirty="0" smtClean="0"/>
              <a:t>2018-2019 </a:t>
            </a:r>
            <a:r>
              <a:rPr lang="fr-FR" dirty="0" smtClean="0"/>
              <a:t>: </a:t>
            </a:r>
            <a:r>
              <a:rPr lang="fr-FR" u="sng" dirty="0" smtClean="0"/>
              <a:t>la </a:t>
            </a:r>
            <a:r>
              <a:rPr lang="fr-FR" u="sng" dirty="0" err="1" smtClean="0"/>
              <a:t>littératie</a:t>
            </a:r>
            <a:r>
              <a:rPr lang="fr-FR" dirty="0" smtClean="0"/>
              <a:t>, de la maternelle au collège. </a:t>
            </a:r>
          </a:p>
          <a:p>
            <a:r>
              <a:rPr lang="fr-FR" dirty="0" smtClean="0"/>
              <a:t>2019-20 : </a:t>
            </a:r>
            <a:r>
              <a:rPr lang="fr-FR" u="sng" dirty="0" smtClean="0"/>
              <a:t>l’apport des cognisciences </a:t>
            </a:r>
            <a:r>
              <a:rPr lang="fr-FR" dirty="0" smtClean="0"/>
              <a:t>(thèmes choisis par les enseignants avant chaque journée : mémorisation, attention, autonomie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2020-21 : </a:t>
            </a:r>
            <a:r>
              <a:rPr lang="fr-FR" u="sng" dirty="0" smtClean="0"/>
              <a:t>l’oral à apprendre et l’oral </a:t>
            </a:r>
            <a:r>
              <a:rPr lang="fr-FR" u="sng" smtClean="0"/>
              <a:t>pour </a:t>
            </a:r>
            <a:r>
              <a:rPr lang="fr-FR" u="sng" smtClean="0"/>
              <a:t>apprendre</a:t>
            </a:r>
            <a:r>
              <a:rPr lang="fr-FR" smtClean="0"/>
              <a:t>  / </a:t>
            </a:r>
            <a:r>
              <a:rPr lang="fr-FR" dirty="0" smtClean="0"/>
              <a:t>compétences numériques en lien avec les EER et les échanges avec le Québec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172200" y="1157288"/>
            <a:ext cx="5181600" cy="50196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i="1" u="sng" dirty="0" smtClean="0">
                <a:solidFill>
                  <a:srgbClr val="0070C0"/>
                </a:solidFill>
              </a:rPr>
              <a:t>Construire des parcours fluides et sécurisés</a:t>
            </a:r>
            <a:r>
              <a:rPr lang="fr-FR" i="1" dirty="0" smtClean="0">
                <a:solidFill>
                  <a:srgbClr val="0070C0"/>
                </a:solidFill>
              </a:rPr>
              <a:t> pour tous (voir diapo suivante) et ouvrir le champ des possibles :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Dispositif Devoirs faits</a:t>
            </a:r>
          </a:p>
          <a:p>
            <a:r>
              <a:rPr lang="fr-FR" dirty="0" smtClean="0"/>
              <a:t>Liaison école/collège renforcée</a:t>
            </a:r>
          </a:p>
          <a:p>
            <a:r>
              <a:rPr lang="fr-FR" dirty="0" smtClean="0"/>
              <a:t>Renforcement de la transition scolaire/périscolaire</a:t>
            </a:r>
          </a:p>
          <a:p>
            <a:r>
              <a:rPr lang="fr-FR" dirty="0" smtClean="0"/>
              <a:t>Partenariat collège / Association Chemins d’Avenirs</a:t>
            </a:r>
          </a:p>
          <a:p>
            <a:r>
              <a:rPr lang="fr-FR" dirty="0" smtClean="0"/>
              <a:t>Cordées rurales de la Réussite : ouvrir l’Ecole du Socle au lycée de secteur</a:t>
            </a:r>
          </a:p>
          <a:p>
            <a:r>
              <a:rPr lang="fr-FR" dirty="0" smtClean="0"/>
              <a:t>Ouverture à l’international : projet Québec (échanges entre enseignants/échanges entre classes)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r="1206" b="1330"/>
          <a:stretch/>
        </p:blipFill>
        <p:spPr bwMode="auto">
          <a:xfrm>
            <a:off x="1666875" y="131127"/>
            <a:ext cx="8858250" cy="6595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594</Words>
  <Application>Microsoft Macintosh PowerPoint</Application>
  <PresentationFormat>Grand écran</PresentationFormat>
  <Paragraphs>103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Courier New</vt:lpstr>
      <vt:lpstr>Mangal</vt:lpstr>
      <vt:lpstr>Roboto</vt:lpstr>
      <vt:lpstr>Times New Roman</vt:lpstr>
      <vt:lpstr>Wingdings</vt:lpstr>
      <vt:lpstr>Arial</vt:lpstr>
      <vt:lpstr>Thème Office</vt:lpstr>
      <vt:lpstr>Présentation PowerPoint</vt:lpstr>
      <vt:lpstr>Présentation PowerPoint</vt:lpstr>
      <vt:lpstr>De la pédagogie à un projet de territoire rural…</vt:lpstr>
      <vt:lpstr>Des objectifs ambitieux, présentés lors de la première réunion publique DSDEN-Mairie à La Machine le 28 janvier 2018 : </vt:lpstr>
      <vt:lpstr>Quelques éléments du projet :</vt:lpstr>
      <vt:lpstr>Vers une gouvernance favorisant la coopération : </vt:lpstr>
      <vt:lpstr>Quelques éléments de mise en œuvre</vt:lpstr>
      <vt:lpstr>Parcours enseignants / Parcours élèves </vt:lpstr>
      <vt:lpstr>Présentation PowerPoint</vt:lpstr>
      <vt:lpstr>Ouverture et perspectives : l’émergence d’une « culture de territoire commune » ?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du socle de La Machine (Nièvre)</dc:title>
  <dc:creator>Françoise DELASPRE</dc:creator>
  <cp:lastModifiedBy>Françoise DELASPRE</cp:lastModifiedBy>
  <cp:revision>46</cp:revision>
  <dcterms:created xsi:type="dcterms:W3CDTF">2020-01-17T13:56:48Z</dcterms:created>
  <dcterms:modified xsi:type="dcterms:W3CDTF">2020-11-13T13:56:05Z</dcterms:modified>
</cp:coreProperties>
</file>