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66" r:id="rId3"/>
    <p:sldId id="257" r:id="rId4"/>
    <p:sldId id="259" r:id="rId5"/>
    <p:sldId id="262" r:id="rId6"/>
    <p:sldId id="265" r:id="rId7"/>
    <p:sldId id="263" r:id="rId8"/>
    <p:sldId id="267" r:id="rId9"/>
    <p:sldId id="269" r:id="rId10"/>
    <p:sldId id="264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9F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/>
    <p:restoredTop sz="92141"/>
  </p:normalViewPr>
  <p:slideViewPr>
    <p:cSldViewPr snapToGrid="0" snapToObjects="1">
      <p:cViewPr>
        <p:scale>
          <a:sx n="110" d="100"/>
          <a:sy n="110" d="100"/>
        </p:scale>
        <p:origin x="1192" y="3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004095-BB61-42B8-9957-EF021B7567AB}" type="datetimeFigureOut">
              <a:rPr lang="fr-FR" smtClean="0"/>
              <a:t>13/11/2020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99577B-E007-45DA-88DF-51A523814C1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795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9577B-E007-45DA-88DF-51A523814C12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5108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F47AC-68AE-D34C-A1BD-7FCD527AA4EC}" type="datetimeFigureOut">
              <a:rPr lang="fr-FR" smtClean="0"/>
              <a:t>13/11/2020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C946D-36AA-4640-8C18-5E819782073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913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F47AC-68AE-D34C-A1BD-7FCD527AA4EC}" type="datetimeFigureOut">
              <a:rPr lang="fr-FR" smtClean="0"/>
              <a:t>13/11/2020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C946D-36AA-4640-8C18-5E819782073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992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F47AC-68AE-D34C-A1BD-7FCD527AA4EC}" type="datetimeFigureOut">
              <a:rPr lang="fr-FR" smtClean="0"/>
              <a:t>13/11/2020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C946D-36AA-4640-8C18-5E819782073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23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F47AC-68AE-D34C-A1BD-7FCD527AA4EC}" type="datetimeFigureOut">
              <a:rPr lang="fr-FR" smtClean="0"/>
              <a:t>13/11/2020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C946D-36AA-4640-8C18-5E819782073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454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F47AC-68AE-D34C-A1BD-7FCD527AA4EC}" type="datetimeFigureOut">
              <a:rPr lang="fr-FR" smtClean="0"/>
              <a:t>13/11/2020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C946D-36AA-4640-8C18-5E819782073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4202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F47AC-68AE-D34C-A1BD-7FCD527AA4EC}" type="datetimeFigureOut">
              <a:rPr lang="fr-FR" smtClean="0"/>
              <a:t>13/11/2020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C946D-36AA-4640-8C18-5E819782073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7325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F47AC-68AE-D34C-A1BD-7FCD527AA4EC}" type="datetimeFigureOut">
              <a:rPr lang="fr-FR" smtClean="0"/>
              <a:t>13/11/2020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C946D-36AA-4640-8C18-5E819782073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8919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F47AC-68AE-D34C-A1BD-7FCD527AA4EC}" type="datetimeFigureOut">
              <a:rPr lang="fr-FR" smtClean="0"/>
              <a:t>13/11/2020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C946D-36AA-4640-8C18-5E819782073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429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F47AC-68AE-D34C-A1BD-7FCD527AA4EC}" type="datetimeFigureOut">
              <a:rPr lang="fr-FR" smtClean="0"/>
              <a:t>13/11/2020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C946D-36AA-4640-8C18-5E819782073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340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F47AC-68AE-D34C-A1BD-7FCD527AA4EC}" type="datetimeFigureOut">
              <a:rPr lang="fr-FR" smtClean="0"/>
              <a:t>13/11/2020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C946D-36AA-4640-8C18-5E819782073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3831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F47AC-68AE-D34C-A1BD-7FCD527AA4EC}" type="datetimeFigureOut">
              <a:rPr lang="fr-FR" smtClean="0"/>
              <a:t>13/11/2020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C946D-36AA-4640-8C18-5E819782073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5908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F47AC-68AE-D34C-A1BD-7FCD527AA4EC}" type="datetimeFigureOut">
              <a:rPr lang="fr-FR" smtClean="0"/>
              <a:t>13/11/2020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C946D-36AA-4640-8C18-5E819782073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132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3593058"/>
            <a:ext cx="12192000" cy="988640"/>
          </a:xfrm>
          <a:prstGeom prst="rect">
            <a:avLst/>
          </a:prstGeom>
          <a:solidFill>
            <a:srgbClr val="1D9FAB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0" y="4581698"/>
            <a:ext cx="12192000" cy="2276302"/>
          </a:xfrm>
          <a:prstGeom prst="rect">
            <a:avLst/>
          </a:prstGeom>
          <a:solidFill>
            <a:srgbClr val="1D9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11"/>
          <a:stretch/>
        </p:blipFill>
        <p:spPr>
          <a:xfrm>
            <a:off x="9294774" y="263676"/>
            <a:ext cx="2897226" cy="2289033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13" y="378986"/>
            <a:ext cx="1003600" cy="1133375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2183634" y="1871663"/>
            <a:ext cx="7491358" cy="3655369"/>
          </a:xfrm>
          <a:prstGeom prst="rect">
            <a:avLst/>
          </a:prstGeom>
          <a:solidFill>
            <a:srgbClr val="1D9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 anchorCtr="0"/>
          <a:lstStyle/>
          <a:p>
            <a:pPr algn="ctr"/>
            <a:r>
              <a:rPr lang="fr-FR" sz="3600" b="1" kern="0" spc="100" dirty="0">
                <a:latin typeface="Roboto" pitchFamily="2" charset="0"/>
                <a:ea typeface="Roboto" pitchFamily="2" charset="0"/>
              </a:rPr>
              <a:t>ÉCOLE DU </a:t>
            </a:r>
            <a:r>
              <a:rPr lang="fr-FR" sz="3600" b="1" kern="0" spc="100" dirty="0" smtClean="0">
                <a:latin typeface="Roboto" pitchFamily="2" charset="0"/>
                <a:ea typeface="Roboto" pitchFamily="2" charset="0"/>
              </a:rPr>
              <a:t>SOCLE de</a:t>
            </a:r>
          </a:p>
          <a:p>
            <a:pPr algn="ctr"/>
            <a:r>
              <a:rPr lang="fr-FR" sz="3600" b="1" kern="0" spc="100" dirty="0" smtClean="0">
                <a:latin typeface="Roboto" pitchFamily="2" charset="0"/>
                <a:ea typeface="Roboto" pitchFamily="2" charset="0"/>
              </a:rPr>
              <a:t>LA </a:t>
            </a:r>
            <a:r>
              <a:rPr lang="fr-FR" sz="3600" b="1" kern="0" spc="100" dirty="0">
                <a:latin typeface="Roboto" pitchFamily="2" charset="0"/>
                <a:ea typeface="Roboto" pitchFamily="2" charset="0"/>
              </a:rPr>
              <a:t>MACHINE (58)</a:t>
            </a:r>
            <a:endParaRPr lang="fr-FR" sz="3600" b="1" kern="0" spc="-150" dirty="0">
              <a:latin typeface="Roboto" pitchFamily="2" charset="0"/>
              <a:ea typeface="Roboto" pitchFamily="2" charset="0"/>
            </a:endParaRP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898" y="5944192"/>
            <a:ext cx="1497358" cy="49528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3489583" y="5192555"/>
            <a:ext cx="5257005" cy="49183"/>
          </a:xfrm>
          <a:prstGeom prst="rect">
            <a:avLst/>
          </a:prstGeom>
          <a:solidFill>
            <a:srgbClr val="F2C3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839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1455868" y="413657"/>
            <a:ext cx="9144000" cy="824834"/>
          </a:xfrm>
        </p:spPr>
        <p:txBody>
          <a:bodyPr>
            <a:normAutofit/>
          </a:bodyPr>
          <a:lstStyle/>
          <a:p>
            <a:r>
              <a:rPr lang="fr-FR" sz="2500" b="1" dirty="0" smtClean="0">
                <a:solidFill>
                  <a:srgbClr val="1D9FAB"/>
                </a:solidFill>
                <a:latin typeface="Roboto" pitchFamily="2" charset="0"/>
                <a:ea typeface="Roboto" pitchFamily="2" charset="0"/>
              </a:rPr>
              <a:t>Ouverture et perspectives : l’émergence </a:t>
            </a:r>
            <a:r>
              <a:rPr lang="fr-FR" sz="2500" b="1" dirty="0">
                <a:solidFill>
                  <a:srgbClr val="1D9FAB"/>
                </a:solidFill>
                <a:latin typeface="Roboto" pitchFamily="2" charset="0"/>
                <a:ea typeface="Roboto" pitchFamily="2" charset="0"/>
              </a:rPr>
              <a:t>d’une </a:t>
            </a:r>
            <a:r>
              <a:rPr lang="fr-FR" sz="2500" b="1" dirty="0" smtClean="0">
                <a:solidFill>
                  <a:srgbClr val="1D9FAB"/>
                </a:solidFill>
                <a:latin typeface="Roboto" pitchFamily="2" charset="0"/>
                <a:ea typeface="Roboto" pitchFamily="2" charset="0"/>
              </a:rPr>
              <a:t>« culture de territoire commune </a:t>
            </a:r>
            <a:r>
              <a:rPr lang="fr-FR" sz="2500" b="1" smtClean="0">
                <a:solidFill>
                  <a:srgbClr val="1D9FAB"/>
                </a:solidFill>
                <a:latin typeface="Roboto" pitchFamily="2" charset="0"/>
                <a:ea typeface="Roboto" pitchFamily="2" charset="0"/>
              </a:rPr>
              <a:t>» ?</a:t>
            </a:r>
            <a:endParaRPr lang="fr-FR" sz="2500" b="1" dirty="0">
              <a:solidFill>
                <a:srgbClr val="1D9FAB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>
          <a:xfrm>
            <a:off x="1524000" y="1670322"/>
            <a:ext cx="9144000" cy="4904097"/>
          </a:xfrm>
        </p:spPr>
        <p:txBody>
          <a:bodyPr/>
          <a:lstStyle/>
          <a:p>
            <a:pPr algn="just"/>
            <a:r>
              <a:rPr lang="fr-FR" dirty="0" smtClean="0"/>
              <a:t>Le rôle du maire : </a:t>
            </a:r>
            <a:r>
              <a:rPr lang="fr-FR" dirty="0"/>
              <a:t>de l’initiative pédagogique à la volonté politique</a:t>
            </a:r>
          </a:p>
          <a:p>
            <a:pPr algn="just"/>
            <a:endParaRPr lang="fr-FR" dirty="0" smtClean="0"/>
          </a:p>
          <a:p>
            <a:pPr algn="just"/>
            <a:r>
              <a:rPr lang="fr-FR" dirty="0" smtClean="0"/>
              <a:t>Les espaces d’échanges : pilotage partagé; réunion publique en juin 2019, symbole des interactions entre acteurs/citoyens/jeunes</a:t>
            </a:r>
          </a:p>
          <a:p>
            <a:pPr algn="just"/>
            <a:endParaRPr lang="fr-FR" dirty="0" smtClean="0"/>
          </a:p>
          <a:p>
            <a:pPr algn="just"/>
            <a:r>
              <a:rPr lang="fr-FR" dirty="0" smtClean="0"/>
              <a:t>Culture pédagogique commune</a:t>
            </a:r>
          </a:p>
          <a:p>
            <a:pPr algn="just"/>
            <a:endParaRPr lang="fr-FR" dirty="0" smtClean="0"/>
          </a:p>
          <a:p>
            <a:pPr algn="just"/>
            <a:r>
              <a:rPr lang="fr-FR" dirty="0" smtClean="0"/>
              <a:t>Monovalence/bivalence/ polyvalence = des lignes qui bougent</a:t>
            </a:r>
            <a:r>
              <a:rPr lang="mr-IN" dirty="0" smtClean="0"/>
              <a:t>…</a:t>
            </a:r>
            <a:endParaRPr lang="fr-FR" dirty="0" smtClean="0"/>
          </a:p>
          <a:p>
            <a:pPr algn="just"/>
            <a:endParaRPr lang="fr-FR" dirty="0"/>
          </a:p>
          <a:p>
            <a:pPr algn="just"/>
            <a:r>
              <a:rPr lang="fr-FR" dirty="0" smtClean="0"/>
              <a:t>De l’école du Socle aux Ecoles Eloignées en réseau (EER) ?</a:t>
            </a:r>
          </a:p>
          <a:p>
            <a:pPr algn="just"/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86" t="-15747" r="-732" b="40664"/>
          <a:stretch/>
        </p:blipFill>
        <p:spPr>
          <a:xfrm>
            <a:off x="1105895" y="1696584"/>
            <a:ext cx="510268" cy="3827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86" t="-15747" r="-732" b="40664"/>
          <a:stretch/>
        </p:blipFill>
        <p:spPr>
          <a:xfrm>
            <a:off x="1090775" y="2644671"/>
            <a:ext cx="495782" cy="3827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86" t="-15747" r="-732" b="40664"/>
          <a:stretch/>
        </p:blipFill>
        <p:spPr>
          <a:xfrm>
            <a:off x="1071397" y="3863472"/>
            <a:ext cx="495782" cy="38270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86" t="-15747" r="-732" b="40664"/>
          <a:stretch/>
        </p:blipFill>
        <p:spPr>
          <a:xfrm>
            <a:off x="1077254" y="4767121"/>
            <a:ext cx="495782" cy="382700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86" t="-15747" r="-732" b="40664"/>
          <a:stretch/>
        </p:blipFill>
        <p:spPr>
          <a:xfrm>
            <a:off x="1090775" y="5670770"/>
            <a:ext cx="495782" cy="38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9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300" y="200026"/>
            <a:ext cx="9544050" cy="6443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75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r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6588"/>
          </a:xfrm>
          <a:noFill/>
        </p:spPr>
        <p:txBody>
          <a:bodyPr>
            <a:normAutofit/>
          </a:bodyPr>
          <a:lstStyle/>
          <a:p>
            <a:pPr algn="ctr"/>
            <a:r>
              <a:rPr lang="fr-FR" altLang="fr-FR" sz="2500" b="1" dirty="0" smtClean="0">
                <a:solidFill>
                  <a:srgbClr val="1D9FAB"/>
                </a:solidFill>
                <a:latin typeface="Roboto" pitchFamily="2" charset="0"/>
                <a:ea typeface="Roboto" pitchFamily="2" charset="0"/>
              </a:rPr>
              <a:t>De la pédagogie à un projet de territoire rural</a:t>
            </a:r>
            <a:r>
              <a:rPr lang="mr-IN" altLang="fr-FR" sz="2500" b="1" dirty="0" smtClean="0">
                <a:solidFill>
                  <a:srgbClr val="1D9FAB"/>
                </a:solidFill>
                <a:latin typeface="Roboto" pitchFamily="2" charset="0"/>
                <a:ea typeface="Roboto" pitchFamily="2" charset="0"/>
              </a:rPr>
              <a:t>…</a:t>
            </a:r>
            <a:endParaRPr lang="fr-FR" altLang="fr-FR" sz="2500" b="1" dirty="0">
              <a:solidFill>
                <a:srgbClr val="1D9FAB"/>
              </a:solidFill>
              <a:latin typeface="Roboto" pitchFamily="2" charset="0"/>
              <a:ea typeface="Roboto" pitchFamily="2" charset="0"/>
            </a:endParaRPr>
          </a:p>
        </p:txBody>
      </p:sp>
      <p:grpSp>
        <p:nvGrpSpPr>
          <p:cNvPr id="20482" name="Groupe 49"/>
          <p:cNvGrpSpPr>
            <a:grpSpLocks noChangeAspect="1"/>
          </p:cNvGrpSpPr>
          <p:nvPr/>
        </p:nvGrpSpPr>
        <p:grpSpPr bwMode="auto">
          <a:xfrm>
            <a:off x="3144839" y="1712913"/>
            <a:ext cx="4968875" cy="5040312"/>
            <a:chOff x="0" y="0"/>
            <a:chExt cx="3315335" cy="3362325"/>
          </a:xfrm>
        </p:grpSpPr>
        <p:grpSp>
          <p:nvGrpSpPr>
            <p:cNvPr id="20496" name="Groupe 50"/>
            <p:cNvGrpSpPr>
              <a:grpSpLocks/>
            </p:cNvGrpSpPr>
            <p:nvPr/>
          </p:nvGrpSpPr>
          <p:grpSpPr bwMode="auto">
            <a:xfrm>
              <a:off x="0" y="0"/>
              <a:ext cx="3315335" cy="3362325"/>
              <a:chOff x="0" y="0"/>
              <a:chExt cx="3315335" cy="3362325"/>
            </a:xfrm>
          </p:grpSpPr>
          <p:grpSp>
            <p:nvGrpSpPr>
              <p:cNvPr id="20498" name="Groupe 52"/>
              <p:cNvGrpSpPr>
                <a:grpSpLocks/>
              </p:cNvGrpSpPr>
              <p:nvPr/>
            </p:nvGrpSpPr>
            <p:grpSpPr bwMode="auto">
              <a:xfrm>
                <a:off x="0" y="0"/>
                <a:ext cx="3315335" cy="3362325"/>
                <a:chOff x="0" y="0"/>
                <a:chExt cx="3315335" cy="3362325"/>
              </a:xfrm>
            </p:grpSpPr>
            <p:grpSp>
              <p:nvGrpSpPr>
                <p:cNvPr id="20500" name="Groupe 54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3315335" cy="3362325"/>
                  <a:chOff x="0" y="0"/>
                  <a:chExt cx="3315335" cy="3362325"/>
                </a:xfrm>
              </p:grpSpPr>
              <p:pic>
                <p:nvPicPr>
                  <p:cNvPr id="20504" name="Image 58" descr="Résultat de recherche d'images pour &quot;carte de la nièvre&quot;"/>
                  <p:cNvPicPr>
                    <a:picLocks noChangeAspect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0" y="0"/>
                    <a:ext cx="3315335" cy="336232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60" name="Ellipse 59"/>
                  <p:cNvSpPr/>
                  <p:nvPr/>
                </p:nvSpPr>
                <p:spPr>
                  <a:xfrm>
                    <a:off x="1514674" y="2467470"/>
                    <a:ext cx="152527" cy="141906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>
                    <a:lvl1pPr>
                      <a:spcBef>
                        <a:spcPct val="20000"/>
                      </a:spcBef>
                      <a:buFont typeface="Arial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x-none" altLang="x-none" sz="1800">
                      <a:solidFill>
                        <a:srgbClr val="FFFFFF"/>
                      </a:solidFill>
                      <a:ea typeface="Arial" charset="0"/>
                      <a:cs typeface="Arial" charset="0"/>
                    </a:endParaRPr>
                  </a:p>
                </p:txBody>
              </p:sp>
              <p:sp>
                <p:nvSpPr>
                  <p:cNvPr id="61" name="Ellipse 60"/>
                  <p:cNvSpPr/>
                  <p:nvPr/>
                </p:nvSpPr>
                <p:spPr>
                  <a:xfrm>
                    <a:off x="694843" y="2267319"/>
                    <a:ext cx="152527" cy="142965"/>
                  </a:xfrm>
                  <a:prstGeom prst="ellipse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>
                    <a:lvl1pPr>
                      <a:spcBef>
                        <a:spcPct val="20000"/>
                      </a:spcBef>
                      <a:buFont typeface="Arial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x-none" altLang="x-none" sz="1800">
                      <a:solidFill>
                        <a:srgbClr val="FFFFFF"/>
                      </a:solidFill>
                      <a:ea typeface="Arial" charset="0"/>
                      <a:cs typeface="Arial" charset="0"/>
                    </a:endParaRPr>
                  </a:p>
                </p:txBody>
              </p:sp>
            </p:grpSp>
            <p:sp>
              <p:nvSpPr>
                <p:cNvPr id="56" name="Rectangle 55"/>
                <p:cNvSpPr/>
                <p:nvPr/>
              </p:nvSpPr>
              <p:spPr>
                <a:xfrm>
                  <a:off x="343185" y="1952796"/>
                  <a:ext cx="856903" cy="257337"/>
                </a:xfrm>
                <a:prstGeom prst="rect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  <a:defRPr/>
                  </a:pPr>
                  <a:r>
                    <a:rPr lang="fr-FR" sz="1400" dirty="0"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Nevers</a:t>
                  </a:r>
                </a:p>
              </p:txBody>
            </p:sp>
            <p:sp>
              <p:nvSpPr>
                <p:cNvPr id="57" name="Rectangle 56"/>
                <p:cNvSpPr/>
                <p:nvPr/>
              </p:nvSpPr>
              <p:spPr>
                <a:xfrm>
                  <a:off x="1409811" y="2162478"/>
                  <a:ext cx="856903" cy="247806"/>
                </a:xfrm>
                <a:prstGeom prst="rect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  <a:defRPr/>
                  </a:pPr>
                  <a:r>
                    <a:rPr lang="fr-FR" sz="1600" b="1" dirty="0"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La Machine</a:t>
                  </a:r>
                </a:p>
              </p:txBody>
            </p:sp>
            <p:sp>
              <p:nvSpPr>
                <p:cNvPr id="58" name="Rectangle 57"/>
                <p:cNvSpPr/>
                <p:nvPr/>
              </p:nvSpPr>
              <p:spPr>
                <a:xfrm>
                  <a:off x="1200087" y="2914368"/>
                  <a:ext cx="657771" cy="238275"/>
                </a:xfrm>
                <a:prstGeom prst="rect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  <a:defRPr/>
                  </a:pPr>
                  <a:r>
                    <a:rPr lang="fr-FR" sz="1400" dirty="0"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Decize</a:t>
                  </a:r>
                </a:p>
              </p:txBody>
            </p:sp>
          </p:grpSp>
          <p:sp>
            <p:nvSpPr>
              <p:cNvPr id="54" name="Ellipse 53"/>
              <p:cNvSpPr/>
              <p:nvPr/>
            </p:nvSpPr>
            <p:spPr>
              <a:xfrm>
                <a:off x="1362147" y="2723748"/>
                <a:ext cx="152527" cy="142965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x-none" altLang="x-none" sz="1800">
                  <a:solidFill>
                    <a:srgbClr val="FFFFFF"/>
                  </a:solidFill>
                  <a:ea typeface="Arial" charset="0"/>
                  <a:cs typeface="Arial" charset="0"/>
                </a:endParaRPr>
              </a:p>
            </p:txBody>
          </p:sp>
        </p:grpSp>
        <p:pic>
          <p:nvPicPr>
            <p:cNvPr id="20497" name="Image 51" descr="Image associée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1881" y="2433579"/>
              <a:ext cx="650538" cy="8668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2" name="Rectangle à coins arrondis 21"/>
          <p:cNvSpPr/>
          <p:nvPr/>
        </p:nvSpPr>
        <p:spPr>
          <a:xfrm>
            <a:off x="6970714" y="1081088"/>
            <a:ext cx="4829400" cy="3707822"/>
          </a:xfrm>
          <a:prstGeom prst="round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0340" indent="-180340" algn="ctr">
              <a:lnSpc>
                <a:spcPct val="115000"/>
              </a:lnSpc>
              <a:spcAft>
                <a:spcPts val="800"/>
              </a:spcAft>
              <a:defRPr/>
            </a:pPr>
            <a:r>
              <a:rPr lang="fr-FR" sz="1600" b="1" u="sng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Les leviers</a:t>
            </a:r>
          </a:p>
          <a:p>
            <a:pPr marL="180340" indent="-180340">
              <a:lnSpc>
                <a:spcPct val="115000"/>
              </a:lnSpc>
              <a:buFont typeface="Wingdings" panose="05000000000000000000" pitchFamily="2" charset="2"/>
              <a:buChar char="ü"/>
              <a:defRPr/>
            </a:pPr>
            <a:r>
              <a:rPr lang="fr-FR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La proximité des établissements du 1</a:t>
            </a:r>
            <a:r>
              <a:rPr lang="fr-FR" sz="1400" b="1" baseline="30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er</a:t>
            </a:r>
            <a:r>
              <a:rPr lang="fr-FR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et 2</a:t>
            </a:r>
            <a:r>
              <a:rPr lang="fr-FR" sz="1400" b="1" baseline="30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nd</a:t>
            </a:r>
            <a:r>
              <a:rPr lang="fr-FR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degré qui facilite les échanges ;</a:t>
            </a:r>
            <a:endParaRPr lang="fr-FR" sz="1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 indent="-180340">
              <a:lnSpc>
                <a:spcPct val="115000"/>
              </a:lnSpc>
              <a:buFont typeface="Wingdings" panose="05000000000000000000" pitchFamily="2" charset="2"/>
              <a:buChar char="ü"/>
              <a:defRPr/>
            </a:pPr>
            <a:r>
              <a:rPr lang="fr-FR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La volonté des enseignants de construire une dynamique pédagogique pour assurer la réussite de tous les élèves ;</a:t>
            </a:r>
            <a:endParaRPr lang="fr-FR" sz="1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 indent="-180340">
              <a:lnSpc>
                <a:spcPct val="115000"/>
              </a:lnSpc>
              <a:buFont typeface="Wingdings" panose="05000000000000000000" pitchFamily="2" charset="2"/>
              <a:buChar char="ü"/>
              <a:defRPr/>
            </a:pPr>
            <a:r>
              <a:rPr lang="fr-FR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Les équipements numériques disponibles à l’école et au collège ;</a:t>
            </a:r>
            <a:endParaRPr lang="fr-FR" sz="1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 indent="-180340">
              <a:lnSpc>
                <a:spcPct val="115000"/>
              </a:lnSpc>
              <a:buFont typeface="Wingdings" panose="05000000000000000000" pitchFamily="2" charset="2"/>
              <a:buChar char="ü"/>
              <a:defRPr/>
            </a:pPr>
            <a:r>
              <a:rPr lang="fr-FR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La diversité de l’offre sportive et culturelle; proposées par les différents partenaires; </a:t>
            </a:r>
            <a:endParaRPr lang="fr-FR" sz="1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 indent="-180340">
              <a:lnSpc>
                <a:spcPct val="115000"/>
              </a:lnSpc>
              <a:buFont typeface="Wingdings" panose="05000000000000000000" pitchFamily="2" charset="2"/>
              <a:buChar char="ü"/>
              <a:defRPr/>
            </a:pPr>
            <a:r>
              <a:rPr lang="fr-FR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Des réflexions conjointes conduites sur le parcours éducatif et citoyens des élèves ;</a:t>
            </a:r>
            <a:endParaRPr lang="fr-FR" sz="1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 indent="-180340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fr-FR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L’intérêt porté par les partenaires au projet ;</a:t>
            </a:r>
            <a:endParaRPr lang="fr-FR" sz="1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 indent="-180340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fr-FR" sz="1400" b="1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L’engagement de la municipalité.</a:t>
            </a:r>
          </a:p>
        </p:txBody>
      </p:sp>
      <p:sp>
        <p:nvSpPr>
          <p:cNvPr id="17" name="Rectangle à coins arrondis 16"/>
          <p:cNvSpPr/>
          <p:nvPr/>
        </p:nvSpPr>
        <p:spPr>
          <a:xfrm>
            <a:off x="1055914" y="1001714"/>
            <a:ext cx="4749575" cy="2882899"/>
          </a:xfrm>
          <a:prstGeom prst="round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15000"/>
              </a:lnSpc>
              <a:defRPr/>
            </a:pPr>
            <a:r>
              <a:rPr lang="fr-FR" sz="1600" b="1" u="sng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Un constat</a:t>
            </a:r>
          </a:p>
          <a:p>
            <a:pPr marL="171450" indent="-171450">
              <a:lnSpc>
                <a:spcPct val="115000"/>
              </a:lnSpc>
              <a:buFont typeface="Wingdings" panose="05000000000000000000" pitchFamily="2" charset="2"/>
              <a:buChar char="ü"/>
              <a:defRPr/>
            </a:pPr>
            <a:r>
              <a:rPr lang="fr-FR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Elèves issus du monde rural</a:t>
            </a:r>
          </a:p>
          <a:p>
            <a:pPr marL="171450" indent="-171450">
              <a:lnSpc>
                <a:spcPct val="115000"/>
              </a:lnSpc>
              <a:buFont typeface="Wingdings" panose="05000000000000000000" pitchFamily="2" charset="2"/>
              <a:buChar char="ü"/>
              <a:defRPr/>
            </a:pPr>
            <a:r>
              <a:rPr lang="fr-FR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60 % de CSP défavorisées dans la population scolaire accueillie ; </a:t>
            </a:r>
            <a:endParaRPr lang="fr-FR" sz="1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15000"/>
              </a:lnSpc>
              <a:buFont typeface="Wingdings" panose="05000000000000000000" pitchFamily="2" charset="2"/>
              <a:buChar char="ü"/>
              <a:defRPr/>
            </a:pPr>
            <a:r>
              <a:rPr lang="fr-FR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Baisse des effectifs dans les établissements</a:t>
            </a:r>
            <a:endParaRPr lang="fr-FR" sz="1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15000"/>
              </a:lnSpc>
              <a:buFont typeface="Wingdings" panose="05000000000000000000" pitchFamily="2" charset="2"/>
              <a:buChar char="ü"/>
              <a:defRPr/>
            </a:pPr>
            <a:r>
              <a:rPr lang="fr-FR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Points de fuite entre l’école et le collège vers des établissements situés à proximité ;</a:t>
            </a:r>
            <a:endParaRPr lang="fr-FR" sz="1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15000"/>
              </a:lnSpc>
              <a:buFont typeface="Wingdings" panose="05000000000000000000" pitchFamily="2" charset="2"/>
              <a:buChar char="ü"/>
              <a:defRPr/>
            </a:pPr>
            <a:r>
              <a:rPr lang="fr-FR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Difficulté scolaire prégnante ;</a:t>
            </a:r>
            <a:endParaRPr lang="fr-FR" sz="1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15000"/>
              </a:lnSpc>
              <a:buFont typeface="Wingdings" panose="05000000000000000000" pitchFamily="2" charset="2"/>
              <a:buChar char="ü"/>
              <a:defRPr/>
            </a:pPr>
            <a:r>
              <a:rPr lang="fr-FR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Orientation en 2</a:t>
            </a:r>
            <a:r>
              <a:rPr lang="fr-FR" sz="1400" b="1" baseline="300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nde</a:t>
            </a:r>
            <a:r>
              <a:rPr lang="fr-FR" sz="14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GT en décalage avec les résultats au DNB.</a:t>
            </a:r>
            <a:endParaRPr lang="fr-FR" sz="1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Rectangle à coins arrondis 22"/>
          <p:cNvSpPr/>
          <p:nvPr/>
        </p:nvSpPr>
        <p:spPr>
          <a:xfrm>
            <a:off x="6704014" y="5026025"/>
            <a:ext cx="2954337" cy="954088"/>
          </a:xfrm>
          <a:prstGeom prst="round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0340" indent="-180340" algn="ctr">
              <a:lnSpc>
                <a:spcPct val="115000"/>
              </a:lnSpc>
              <a:defRPr/>
            </a:pPr>
            <a:r>
              <a:rPr lang="fr-FR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3 400  habitants</a:t>
            </a:r>
          </a:p>
          <a:p>
            <a:pPr marL="180340" indent="-180340" algn="ctr">
              <a:lnSpc>
                <a:spcPct val="115000"/>
              </a:lnSpc>
              <a:spcAft>
                <a:spcPts val="800"/>
              </a:spcAft>
              <a:defRPr/>
            </a:pPr>
            <a:r>
              <a:rPr lang="fr-FR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Ancienne cité minière</a:t>
            </a:r>
          </a:p>
        </p:txBody>
      </p:sp>
      <p:grpSp>
        <p:nvGrpSpPr>
          <p:cNvPr id="20486" name="Groupe 73"/>
          <p:cNvGrpSpPr>
            <a:grpSpLocks/>
          </p:cNvGrpSpPr>
          <p:nvPr/>
        </p:nvGrpSpPr>
        <p:grpSpPr bwMode="auto">
          <a:xfrm>
            <a:off x="1557337" y="4149725"/>
            <a:ext cx="2354263" cy="1892300"/>
            <a:chOff x="-218182" y="418012"/>
            <a:chExt cx="2353712" cy="1892651"/>
          </a:xfrm>
        </p:grpSpPr>
        <p:sp>
          <p:nvSpPr>
            <p:cNvPr id="75" name="Rectangle à coins arrondis 74"/>
            <p:cNvSpPr/>
            <p:nvPr/>
          </p:nvSpPr>
          <p:spPr>
            <a:xfrm>
              <a:off x="-218182" y="418012"/>
              <a:ext cx="1832040" cy="419424"/>
            </a:xfrm>
            <a:prstGeom prst="roundRect">
              <a:avLst/>
            </a:prstGeom>
            <a:noFill/>
            <a:ln>
              <a:solidFill>
                <a:srgbClr val="002060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lnSpc>
                  <a:spcPct val="107000"/>
                </a:lnSpc>
                <a:defRPr/>
              </a:pPr>
              <a:r>
                <a:rPr lang="fr-FR" sz="1200" b="1" dirty="0">
                  <a:ea typeface="Calibri" panose="020F0502020204030204" pitchFamily="34" charset="0"/>
                  <a:cs typeface="Times New Roman" panose="02020603050405020304" pitchFamily="18" charset="0"/>
                </a:rPr>
                <a:t>Une école maternelle</a:t>
              </a:r>
              <a:endParaRPr lang="fr-FR" sz="1200" dirty="0"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fr-FR" sz="1200" i="1" dirty="0">
                  <a:ea typeface="Calibri" panose="020F0502020204030204" pitchFamily="34" charset="0"/>
                  <a:cs typeface="Times New Roman" panose="02020603050405020304" pitchFamily="18" charset="0"/>
                </a:rPr>
                <a:t>4 classes</a:t>
              </a:r>
              <a:endParaRPr lang="fr-FR" sz="1200" dirty="0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6" name="Rectangle à coins arrondis 75"/>
            <p:cNvSpPr/>
            <p:nvPr/>
          </p:nvSpPr>
          <p:spPr>
            <a:xfrm>
              <a:off x="-175326" y="1057316"/>
              <a:ext cx="1789185" cy="520504"/>
            </a:xfrm>
            <a:prstGeom prst="roundRect">
              <a:avLst/>
            </a:prstGeom>
            <a:noFill/>
            <a:ln>
              <a:solidFill>
                <a:srgbClr val="002060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lnSpc>
                  <a:spcPct val="107000"/>
                </a:lnSpc>
                <a:defRPr/>
              </a:pPr>
              <a:r>
                <a:rPr lang="fr-FR" sz="1200" b="1" dirty="0">
                  <a:ea typeface="Calibri" panose="020F0502020204030204" pitchFamily="34" charset="0"/>
                  <a:cs typeface="Times New Roman" panose="02020603050405020304" pitchFamily="18" charset="0"/>
                </a:rPr>
                <a:t>Une école élémentaire</a:t>
              </a:r>
              <a:endParaRPr lang="fr-FR" sz="1200" dirty="0"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fr-FR" sz="1200" i="1" dirty="0">
                  <a:ea typeface="Calibri" panose="020F0502020204030204" pitchFamily="34" charset="0"/>
                  <a:cs typeface="Times New Roman" panose="02020603050405020304" pitchFamily="18" charset="0"/>
                </a:rPr>
                <a:t>7 classes</a:t>
              </a:r>
              <a:endParaRPr lang="fr-FR" sz="1200" dirty="0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7" name="Rectangle à coins arrondis 76"/>
            <p:cNvSpPr/>
            <p:nvPr/>
          </p:nvSpPr>
          <p:spPr>
            <a:xfrm>
              <a:off x="249580" y="1771844"/>
              <a:ext cx="1885950" cy="538819"/>
            </a:xfrm>
            <a:prstGeom prst="roundRect">
              <a:avLst/>
            </a:prstGeom>
            <a:noFill/>
            <a:ln>
              <a:solidFill>
                <a:srgbClr val="002060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lnSpc>
                  <a:spcPct val="107000"/>
                </a:lnSpc>
                <a:defRPr/>
              </a:pPr>
              <a:r>
                <a:rPr lang="fr-FR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Calibri" panose="020F0502020204030204" pitchFamily="34" charset="0"/>
                  <a:cs typeface="Times New Roman" panose="02020603050405020304" pitchFamily="18" charset="0"/>
                </a:rPr>
                <a:t>Un collège</a:t>
              </a:r>
              <a:endParaRPr lang="fr-FR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defRPr/>
              </a:pPr>
              <a:r>
                <a:rPr lang="fr-FR" sz="1200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Calibri" panose="020F0502020204030204" pitchFamily="34" charset="0"/>
                  <a:cs typeface="Times New Roman" panose="02020603050405020304" pitchFamily="18" charset="0"/>
                </a:rPr>
                <a:t>14 enseignants</a:t>
              </a:r>
              <a:endParaRPr lang="fr-FR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821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53193"/>
          </a:xfrm>
        </p:spPr>
        <p:txBody>
          <a:bodyPr>
            <a:normAutofit/>
          </a:bodyPr>
          <a:lstStyle/>
          <a:p>
            <a:pPr algn="ctr"/>
            <a:r>
              <a:rPr lang="fr-FR" altLang="fr-FR" sz="2500" b="1" dirty="0">
                <a:solidFill>
                  <a:srgbClr val="1D9FAB"/>
                </a:solidFill>
                <a:latin typeface="Roboto" pitchFamily="2" charset="0"/>
                <a:ea typeface="Roboto" pitchFamily="2" charset="0"/>
              </a:rPr>
              <a:t>D</a:t>
            </a:r>
            <a:r>
              <a:rPr lang="fr-FR" altLang="fr-FR" sz="2500" b="1" smtClean="0">
                <a:solidFill>
                  <a:srgbClr val="1D9FAB"/>
                </a:solidFill>
                <a:latin typeface="Roboto" pitchFamily="2" charset="0"/>
                <a:ea typeface="Roboto" pitchFamily="2" charset="0"/>
              </a:rPr>
              <a:t>es </a:t>
            </a:r>
            <a:r>
              <a:rPr lang="fr-FR" altLang="fr-FR" sz="2500" b="1" dirty="0">
                <a:solidFill>
                  <a:srgbClr val="1D9FAB"/>
                </a:solidFill>
                <a:latin typeface="Roboto" pitchFamily="2" charset="0"/>
                <a:ea typeface="Roboto" pitchFamily="2" charset="0"/>
              </a:rPr>
              <a:t>objectifs </a:t>
            </a:r>
            <a:r>
              <a:rPr lang="fr-FR" altLang="fr-FR" sz="2500" b="1" dirty="0" smtClean="0">
                <a:solidFill>
                  <a:srgbClr val="1D9FAB"/>
                </a:solidFill>
                <a:latin typeface="Roboto" pitchFamily="2" charset="0"/>
                <a:ea typeface="Roboto" pitchFamily="2" charset="0"/>
              </a:rPr>
              <a:t>ambitieux</a:t>
            </a:r>
            <a:r>
              <a:rPr lang="fr-FR" altLang="fr-FR" sz="2500" b="1" smtClean="0">
                <a:solidFill>
                  <a:srgbClr val="1D9FAB"/>
                </a:solidFill>
                <a:latin typeface="Roboto" pitchFamily="2" charset="0"/>
                <a:ea typeface="Roboto" pitchFamily="2" charset="0"/>
              </a:rPr>
              <a:t>, présentés </a:t>
            </a:r>
            <a:r>
              <a:rPr lang="fr-FR" altLang="fr-FR" sz="2500" b="1" dirty="0" smtClean="0">
                <a:solidFill>
                  <a:srgbClr val="1D9FAB"/>
                </a:solidFill>
                <a:latin typeface="Roboto" pitchFamily="2" charset="0"/>
                <a:ea typeface="Roboto" pitchFamily="2" charset="0"/>
              </a:rPr>
              <a:t>lors de la première réunion publique DSDEN-Mairie à La Machine le 28 janvier 2018 </a:t>
            </a:r>
            <a:r>
              <a:rPr lang="fr-FR" altLang="fr-FR" sz="2500" b="1" dirty="0">
                <a:solidFill>
                  <a:srgbClr val="1D9FAB"/>
                </a:solidFill>
                <a:latin typeface="Roboto" pitchFamily="2" charset="0"/>
                <a:ea typeface="Roboto" pitchFamily="2" charset="0"/>
              </a:rPr>
              <a:t>:</a:t>
            </a:r>
            <a:br>
              <a:rPr lang="fr-FR" altLang="fr-FR" sz="2500" b="1" dirty="0">
                <a:solidFill>
                  <a:srgbClr val="1D9FAB"/>
                </a:solidFill>
                <a:latin typeface="Roboto" pitchFamily="2" charset="0"/>
                <a:ea typeface="Roboto" pitchFamily="2" charset="0"/>
              </a:rPr>
            </a:br>
            <a:endParaRPr lang="fr-FR" altLang="fr-FR" sz="2500" b="1" dirty="0">
              <a:solidFill>
                <a:srgbClr val="1D9FAB"/>
              </a:solidFill>
              <a:latin typeface="Roboto" pitchFamily="2" charset="0"/>
              <a:ea typeface="Roboto" pitchFamily="2" charset="0"/>
            </a:endParaRPr>
          </a:p>
        </p:txBody>
      </p:sp>
      <p:grpSp>
        <p:nvGrpSpPr>
          <p:cNvPr id="17" name="Groupe 16"/>
          <p:cNvGrpSpPr>
            <a:grpSpLocks/>
          </p:cNvGrpSpPr>
          <p:nvPr/>
        </p:nvGrpSpPr>
        <p:grpSpPr bwMode="auto">
          <a:xfrm>
            <a:off x="5568950" y="1658939"/>
            <a:ext cx="5099050" cy="3165475"/>
            <a:chOff x="5796136" y="980728"/>
            <a:chExt cx="4340129" cy="3166055"/>
          </a:xfrm>
        </p:grpSpPr>
        <p:sp>
          <p:nvSpPr>
            <p:cNvPr id="5" name="Flèche en arc 4"/>
            <p:cNvSpPr/>
            <p:nvPr/>
          </p:nvSpPr>
          <p:spPr>
            <a:xfrm>
              <a:off x="5796136" y="980728"/>
              <a:ext cx="4340129" cy="3166055"/>
            </a:xfrm>
            <a:prstGeom prst="circularArrow">
              <a:avLst>
                <a:gd name="adj1" fmla="val 10980"/>
                <a:gd name="adj2" fmla="val 1142322"/>
                <a:gd name="adj3" fmla="val 4500000"/>
                <a:gd name="adj4" fmla="val 10800000"/>
                <a:gd name="adj5" fmla="val 12500"/>
              </a:avLst>
            </a:prstGeom>
            <a:solidFill>
              <a:srgbClr val="7545A9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21515" name="Groupe 5"/>
            <p:cNvGrpSpPr>
              <a:grpSpLocks/>
            </p:cNvGrpSpPr>
            <p:nvPr/>
          </p:nvGrpSpPr>
          <p:grpSpPr bwMode="auto">
            <a:xfrm>
              <a:off x="6359386" y="1691382"/>
              <a:ext cx="3008658" cy="1535419"/>
              <a:chOff x="1883262" y="222723"/>
              <a:chExt cx="3008658" cy="1535419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2088858" y="432987"/>
                <a:ext cx="2802437" cy="1325805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8" name="ZoneTexte 7"/>
              <p:cNvSpPr txBox="1"/>
              <p:nvPr/>
            </p:nvSpPr>
            <p:spPr>
              <a:xfrm>
                <a:off x="1883472" y="223399"/>
                <a:ext cx="3007823" cy="153539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0160" tIns="10160" rIns="10160" bIns="10160" spcCol="1270" anchor="ctr"/>
              <a:lstStyle/>
              <a:p>
                <a:pPr algn="ctr" defTabSz="7112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fr-FR" sz="2000" dirty="0"/>
                  <a:t>Donner de l’ambition à chaque élève au cœur d’un parcours d’excellence(s).</a:t>
                </a:r>
              </a:p>
            </p:txBody>
          </p:sp>
        </p:grpSp>
      </p:grpSp>
      <p:grpSp>
        <p:nvGrpSpPr>
          <p:cNvPr id="19" name="Groupe 18"/>
          <p:cNvGrpSpPr/>
          <p:nvPr/>
        </p:nvGrpSpPr>
        <p:grpSpPr>
          <a:xfrm>
            <a:off x="6633098" y="4869913"/>
            <a:ext cx="3577702" cy="1955757"/>
            <a:chOff x="6413474" y="4523099"/>
            <a:chExt cx="2857586" cy="1955757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13" name="Arc plein 12"/>
            <p:cNvSpPr/>
            <p:nvPr/>
          </p:nvSpPr>
          <p:spPr>
            <a:xfrm>
              <a:off x="6413474" y="4523099"/>
              <a:ext cx="2857586" cy="1955757"/>
            </a:xfrm>
            <a:prstGeom prst="blockArc">
              <a:avLst>
                <a:gd name="adj1" fmla="val 13500000"/>
                <a:gd name="adj2" fmla="val 10800000"/>
                <a:gd name="adj3" fmla="val 1274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ZoneTexte 15"/>
            <p:cNvSpPr txBox="1"/>
            <p:nvPr/>
          </p:nvSpPr>
          <p:spPr>
            <a:xfrm>
              <a:off x="6688722" y="4942921"/>
              <a:ext cx="2100810" cy="1065987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0160" tIns="10160" rIns="10160" bIns="10160" spcCol="1270" anchor="ctr"/>
            <a:lstStyle/>
            <a:p>
              <a:pPr algn="ctr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fr-FR" sz="2000" dirty="0"/>
                <a:t>Impliquer tous les acteurs du territoire dans la formation des élèves.</a:t>
              </a:r>
            </a:p>
          </p:txBody>
        </p:sp>
      </p:grpSp>
      <p:grpSp>
        <p:nvGrpSpPr>
          <p:cNvPr id="21" name="Groupe 20"/>
          <p:cNvGrpSpPr>
            <a:grpSpLocks/>
          </p:cNvGrpSpPr>
          <p:nvPr/>
        </p:nvGrpSpPr>
        <p:grpSpPr bwMode="auto">
          <a:xfrm>
            <a:off x="4233863" y="3262314"/>
            <a:ext cx="3987800" cy="2541587"/>
            <a:chOff x="1653184" y="2636912"/>
            <a:chExt cx="3004160" cy="2541560"/>
          </a:xfrm>
        </p:grpSpPr>
        <p:sp>
          <p:nvSpPr>
            <p:cNvPr id="9" name="Forme 8"/>
            <p:cNvSpPr/>
            <p:nvPr/>
          </p:nvSpPr>
          <p:spPr>
            <a:xfrm>
              <a:off x="1653184" y="2636912"/>
              <a:ext cx="3004160" cy="2541560"/>
            </a:xfrm>
            <a:prstGeom prst="leftCircularArrow">
              <a:avLst>
                <a:gd name="adj1" fmla="val 10980"/>
                <a:gd name="adj2" fmla="val 1142322"/>
                <a:gd name="adj3" fmla="val 6300000"/>
                <a:gd name="adj4" fmla="val 18900000"/>
                <a:gd name="adj5" fmla="val 12500"/>
              </a:avLst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ZoneTexte 19"/>
            <p:cNvSpPr txBox="1"/>
            <p:nvPr/>
          </p:nvSpPr>
          <p:spPr>
            <a:xfrm>
              <a:off x="2194937" y="3302067"/>
              <a:ext cx="1834547" cy="1235062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0160" tIns="10160" rIns="10160" bIns="10160" spcCol="1270" anchor="ctr"/>
            <a:lstStyle/>
            <a:p>
              <a:pPr algn="ctr" defTabSz="7112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fr-FR" sz="2000" dirty="0"/>
                <a:t>Construire de réelles situations de </a:t>
              </a:r>
              <a:r>
                <a:rPr lang="fr-FR" sz="2000" dirty="0" err="1"/>
                <a:t>co-éducation</a:t>
              </a:r>
              <a:r>
                <a:rPr lang="fr-FR" sz="2000" dirty="0"/>
                <a:t>.</a:t>
              </a:r>
            </a:p>
          </p:txBody>
        </p:sp>
      </p:grpSp>
      <p:sp>
        <p:nvSpPr>
          <p:cNvPr id="22" name="Rectangle 21"/>
          <p:cNvSpPr/>
          <p:nvPr/>
        </p:nvSpPr>
        <p:spPr>
          <a:xfrm>
            <a:off x="1651001" y="1557338"/>
            <a:ext cx="4137025" cy="2043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fr-FR" sz="2000" b="1" i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Donner à tous les élèves les clés pour devenir des citoyens éclairés et responsables.</a:t>
            </a:r>
            <a:endParaRPr lang="fr-FR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1510" name="Image 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675" y="5245100"/>
            <a:ext cx="2343150" cy="141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1" name="Rectangle 1"/>
          <p:cNvSpPr>
            <a:spLocks noChangeArrowheads="1"/>
          </p:cNvSpPr>
          <p:nvPr/>
        </p:nvSpPr>
        <p:spPr bwMode="auto">
          <a:xfrm>
            <a:off x="1414462" y="1430154"/>
            <a:ext cx="99393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2400" b="1" dirty="0"/>
              <a:t>Créer un pôle d’excellence(s) et de culture au cœur d’un territoire apprenant</a:t>
            </a:r>
          </a:p>
        </p:txBody>
      </p:sp>
    </p:spTree>
    <p:extLst>
      <p:ext uri="{BB962C8B-B14F-4D97-AF65-F5344CB8AC3E}">
        <p14:creationId xmlns:p14="http://schemas.microsoft.com/office/powerpoint/2010/main" val="1766078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altLang="fr-FR" sz="2500" b="1" dirty="0">
                <a:solidFill>
                  <a:srgbClr val="1D9FAB"/>
                </a:solidFill>
                <a:latin typeface="Roboto" pitchFamily="2" charset="0"/>
                <a:ea typeface="Roboto" pitchFamily="2" charset="0"/>
              </a:rPr>
              <a:t>Quelques éléments du </a:t>
            </a:r>
            <a:r>
              <a:rPr lang="fr-FR" altLang="fr-FR" sz="2500" b="1" dirty="0" smtClean="0">
                <a:solidFill>
                  <a:srgbClr val="1D9FAB"/>
                </a:solidFill>
                <a:latin typeface="Roboto" pitchFamily="2" charset="0"/>
                <a:ea typeface="Roboto" pitchFamily="2" charset="0"/>
              </a:rPr>
              <a:t>projet :</a:t>
            </a:r>
            <a:endParaRPr lang="fr-FR" altLang="fr-FR" sz="2500" b="1" dirty="0">
              <a:solidFill>
                <a:srgbClr val="1D9FAB"/>
              </a:solidFill>
              <a:latin typeface="Roboto" pitchFamily="2" charset="0"/>
              <a:ea typeface="Roboto" pitchFamily="2" charset="0"/>
            </a:endParaRP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862899"/>
              </p:ext>
            </p:extLst>
          </p:nvPr>
        </p:nvGraphicFramePr>
        <p:xfrm>
          <a:off x="968829" y="1441451"/>
          <a:ext cx="10646228" cy="3436267"/>
        </p:xfrm>
        <a:graphic>
          <a:graphicData uri="http://schemas.openxmlformats.org/drawingml/2006/table">
            <a:tbl>
              <a:tblPr/>
              <a:tblGrid>
                <a:gridCol w="5324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3219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14400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x-none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x-none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Des acteurs complémentaires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x-none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1449" marR="91449" marT="45727" marB="45727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288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charset="0"/>
                        <a:buChar char="-"/>
                        <a:tabLst/>
                      </a:pPr>
                      <a:r>
                        <a:rPr kumimoji="0" lang="fr-FR" altLang="x-non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L’équipe de circonscription ;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charset="0"/>
                        <a:buChar char="-"/>
                        <a:tabLst/>
                      </a:pPr>
                      <a:r>
                        <a:rPr kumimoji="0" lang="fr-FR" altLang="x-non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Le maire et le conseil municipal ;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charset="0"/>
                        <a:buChar char="-"/>
                        <a:tabLst/>
                      </a:pPr>
                      <a:r>
                        <a:rPr kumimoji="0" lang="fr-FR" altLang="x-non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Les chefs d’établissement ;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charset="0"/>
                        <a:buChar char="-"/>
                        <a:tabLst/>
                      </a:pPr>
                      <a:r>
                        <a:rPr kumimoji="0" lang="fr-FR" altLang="x-non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Les enseignants ;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charset="0"/>
                        <a:buChar char="-"/>
                        <a:tabLst/>
                      </a:pPr>
                      <a:r>
                        <a:rPr kumimoji="0" lang="fr-FR" altLang="x-non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La CAF ;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alibri" charset="0"/>
                        <a:buChar char="-"/>
                        <a:tabLst/>
                      </a:pPr>
                      <a:r>
                        <a:rPr kumimoji="0" lang="fr-FR" altLang="x-non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La DDCSPP.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alibri" charset="0"/>
                        <a:buChar char="-"/>
                        <a:tabLst/>
                      </a:pPr>
                      <a:r>
                        <a:rPr kumimoji="0" lang="fr-FR" altLang="x-non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Le rectorat</a:t>
                      </a:r>
                    </a:p>
                  </a:txBody>
                  <a:tcPr marL="91449" marR="91449" marT="45727" marB="45727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charset="0"/>
                        <a:buChar char="-"/>
                        <a:tabLst/>
                      </a:pPr>
                      <a:r>
                        <a:rPr kumimoji="0" lang="fr-FR" altLang="x-non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Les associations culturelles ;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charset="0"/>
                        <a:buChar char="-"/>
                        <a:tabLst/>
                      </a:pPr>
                      <a:r>
                        <a:rPr kumimoji="0" lang="fr-FR" altLang="x-non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Les associations sportives ;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charset="0"/>
                        <a:buChar char="-"/>
                        <a:tabLst/>
                      </a:pPr>
                      <a:r>
                        <a:rPr kumimoji="0" lang="fr-FR" altLang="x-non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Le centre social ;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charset="0"/>
                        <a:buChar char="-"/>
                        <a:tabLst/>
                      </a:pPr>
                      <a:r>
                        <a:rPr kumimoji="0" lang="fr-FR" altLang="x-non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Le tissu professionnel;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charset="0"/>
                        <a:buChar char="-"/>
                        <a:tabLst/>
                      </a:pPr>
                      <a:r>
                        <a:rPr kumimoji="0" lang="fr-FR" altLang="x-non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L’école de musique ;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charset="0"/>
                        <a:buChar char="-"/>
                        <a:tabLst/>
                      </a:pPr>
                      <a:r>
                        <a:rPr kumimoji="0" lang="fr-FR" altLang="x-non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La bibliothèque ;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Calibri" charset="0"/>
                        <a:buChar char="-"/>
                        <a:tabLst/>
                      </a:pPr>
                      <a:r>
                        <a:rPr kumimoji="0" lang="fr-FR" altLang="x-non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Arial" charset="0"/>
                          <a:cs typeface="Arial" charset="0"/>
                        </a:rPr>
                        <a:t>Le musée de la mine.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x-none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Arial" charset="0"/>
                        <a:cs typeface="Arial" charset="0"/>
                      </a:endParaRPr>
                    </a:p>
                  </a:txBody>
                  <a:tcPr marL="91449" marR="91449" marT="45727" marB="45727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15" name="Tableau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1719366"/>
              </p:ext>
            </p:extLst>
          </p:nvPr>
        </p:nvGraphicFramePr>
        <p:xfrm>
          <a:off x="3276600" y="4868863"/>
          <a:ext cx="5998029" cy="14833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9980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kern="120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 comité de pilotage</a:t>
                      </a:r>
                      <a:endParaRPr lang="fr-FR" sz="1800" kern="120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defTabSz="914400" rtl="0" eaLnBrk="1" latinLnBrk="0" hangingPunct="1"/>
                      <a:r>
                        <a:rPr lang="fr-FR" sz="1800" kern="120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Elaboration du projet;</a:t>
                      </a:r>
                      <a:endParaRPr lang="fr-FR" sz="1800" kern="120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defTabSz="914400" rtl="0" eaLnBrk="1" latinLnBrk="0" hangingPunct="1"/>
                      <a:r>
                        <a:rPr lang="fr-FR" sz="1800" kern="120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Suivi du projet;</a:t>
                      </a:r>
                      <a:endParaRPr lang="fr-FR" sz="1800" kern="120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defTabSz="914400" rtl="0" eaLnBrk="1" latinLnBrk="0" hangingPunct="1"/>
                      <a:r>
                        <a:rPr lang="fr-FR" sz="1800" kern="120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Evaluation et régulation des actions.</a:t>
                      </a:r>
                      <a:endParaRPr lang="fr-FR" sz="1800" kern="120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9" marR="91419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6" name="Flèche courbée vers la droite 15"/>
          <p:cNvSpPr/>
          <p:nvPr/>
        </p:nvSpPr>
        <p:spPr>
          <a:xfrm>
            <a:off x="4613275" y="4013201"/>
            <a:ext cx="514350" cy="1152525"/>
          </a:xfrm>
          <a:prstGeom prst="curvedRightArrow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x-none" altLang="x-none" sz="1800">
              <a:ea typeface="Arial" charset="0"/>
              <a:cs typeface="Arial" charset="0"/>
            </a:endParaRPr>
          </a:p>
        </p:txBody>
      </p:sp>
      <p:sp>
        <p:nvSpPr>
          <p:cNvPr id="17" name="Flèche courbée vers la droite 16"/>
          <p:cNvSpPr/>
          <p:nvPr/>
        </p:nvSpPr>
        <p:spPr>
          <a:xfrm rot="10800000">
            <a:off x="8256588" y="3933825"/>
            <a:ext cx="514350" cy="1150938"/>
          </a:xfrm>
          <a:prstGeom prst="curvedRightArrow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x-none" altLang="x-none" sz="1800"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983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000" b="1" dirty="0" smtClean="0">
                <a:solidFill>
                  <a:srgbClr val="1D9FAB"/>
                </a:solidFill>
              </a:rPr>
              <a:t>Vers une gouvernance favorisant la coopération : </a:t>
            </a:r>
            <a:endParaRPr lang="fr-FR" sz="4000" b="1" dirty="0">
              <a:solidFill>
                <a:srgbClr val="1D9FAB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r>
              <a:rPr lang="fr-FR" u="sng" dirty="0" smtClean="0"/>
              <a:t>Comité de pilotage partenarial </a:t>
            </a:r>
            <a:r>
              <a:rPr lang="fr-FR" dirty="0" smtClean="0"/>
              <a:t>: élabore, suit, évalue et régule le projet. 1</a:t>
            </a:r>
            <a:r>
              <a:rPr lang="fr-FR" baseline="30000" dirty="0" smtClean="0"/>
              <a:t>ère</a:t>
            </a:r>
            <a:r>
              <a:rPr lang="fr-FR" dirty="0" smtClean="0"/>
              <a:t> réunion le 26 novembre 2018, 2</a:t>
            </a:r>
            <a:r>
              <a:rPr lang="fr-FR" baseline="30000" dirty="0" smtClean="0"/>
              <a:t>ème</a:t>
            </a:r>
            <a:r>
              <a:rPr lang="fr-FR" dirty="0" smtClean="0"/>
              <a:t> réunion le 18 janvier 2019 à l’occasion de la visite de l’IG, en présence de la DASEN;        3</a:t>
            </a:r>
            <a:r>
              <a:rPr lang="fr-FR" baseline="30000" dirty="0" smtClean="0"/>
              <a:t>ème</a:t>
            </a:r>
            <a:r>
              <a:rPr lang="fr-FR" dirty="0" smtClean="0"/>
              <a:t> réunion le 13 septembre 2019</a:t>
            </a:r>
            <a:r>
              <a:rPr lang="mr-IN" dirty="0" smtClean="0"/>
              <a:t>…</a:t>
            </a:r>
            <a:endParaRPr lang="fr-FR" dirty="0" smtClean="0"/>
          </a:p>
          <a:p>
            <a:r>
              <a:rPr lang="fr-FR" u="sng" dirty="0" smtClean="0"/>
              <a:t>réunion publique </a:t>
            </a:r>
            <a:r>
              <a:rPr lang="fr-FR" dirty="0" smtClean="0"/>
              <a:t>de fin d’année 27 juin 2019</a:t>
            </a:r>
            <a:r>
              <a:rPr lang="fr-FR" dirty="0"/>
              <a:t> (bilan et </a:t>
            </a:r>
            <a:r>
              <a:rPr lang="fr-FR" dirty="0" smtClean="0"/>
              <a:t>perspectives</a:t>
            </a:r>
            <a:r>
              <a:rPr lang="fr-FR" dirty="0"/>
              <a:t>)</a:t>
            </a:r>
            <a:r>
              <a:rPr lang="mr-IN" dirty="0" smtClean="0"/>
              <a:t> </a:t>
            </a:r>
            <a:r>
              <a:rPr lang="fr-FR" sz="2000" i="1" dirty="0" smtClean="0"/>
              <a:t>pas de réunion publique </a:t>
            </a:r>
            <a:r>
              <a:rPr lang="fr-FR" sz="2000" i="1" u="sng" dirty="0" smtClean="0"/>
              <a:t>depuis mars 2020</a:t>
            </a:r>
            <a:endParaRPr lang="fr-FR" sz="2000" i="1" dirty="0" smtClean="0"/>
          </a:p>
          <a:p>
            <a:r>
              <a:rPr lang="fr-FR" dirty="0" smtClean="0"/>
              <a:t>Rencontres </a:t>
            </a:r>
            <a:r>
              <a:rPr lang="fr-FR" u="sng" dirty="0" smtClean="0"/>
              <a:t>régulières</a:t>
            </a:r>
            <a:r>
              <a:rPr lang="fr-FR" dirty="0" smtClean="0"/>
              <a:t> IEN / IPR / Principal du collège (préparation des journées de stage en particulier)</a:t>
            </a:r>
          </a:p>
          <a:p>
            <a:r>
              <a:rPr lang="fr-FR" dirty="0" smtClean="0"/>
              <a:t>Conseil pédagogique en présence des inspectrices et CPC</a:t>
            </a:r>
          </a:p>
          <a:p>
            <a:r>
              <a:rPr lang="fr-FR" i="1" dirty="0" smtClean="0"/>
              <a:t>Perspectives : </a:t>
            </a:r>
            <a:r>
              <a:rPr lang="fr-FR" i="1" u="sng" dirty="0" smtClean="0"/>
              <a:t>quelle articulation </a:t>
            </a:r>
            <a:r>
              <a:rPr lang="fr-FR" i="1" dirty="0" smtClean="0"/>
              <a:t>entre CA / Conseil d’école ?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5844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/>
          <p:cNvGrpSpPr>
            <a:grpSpLocks/>
          </p:cNvGrpSpPr>
          <p:nvPr/>
        </p:nvGrpSpPr>
        <p:grpSpPr bwMode="auto">
          <a:xfrm>
            <a:off x="1924051" y="4638676"/>
            <a:ext cx="8532813" cy="2219325"/>
            <a:chOff x="399262" y="4638382"/>
            <a:chExt cx="8533191" cy="2219618"/>
          </a:xfrm>
        </p:grpSpPr>
        <p:sp>
          <p:nvSpPr>
            <p:cNvPr id="16" name="Rectangle à coins arrondis 15"/>
            <p:cNvSpPr/>
            <p:nvPr/>
          </p:nvSpPr>
          <p:spPr>
            <a:xfrm>
              <a:off x="4803182" y="4654259"/>
              <a:ext cx="4129271" cy="220374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fr-FR" b="1" i="1" dirty="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Avec les partenaires</a:t>
              </a:r>
              <a:endParaRPr lang="fr-FR" dirty="0"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indent="-342900">
                <a:lnSpc>
                  <a:spcPct val="107000"/>
                </a:lnSpc>
                <a:buFont typeface="Courier New" panose="02070309020205020404" pitchFamily="49" charset="0"/>
                <a:buChar char="o"/>
                <a:defRPr/>
              </a:pPr>
              <a:r>
                <a:rPr lang="fr-FR" dirty="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Echanges entre les enseignants et les partenaires ;</a:t>
              </a:r>
              <a:endParaRPr lang="fr-FR" dirty="0"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indent="-342900">
                <a:lnSpc>
                  <a:spcPct val="107000"/>
                </a:lnSpc>
                <a:buFont typeface="Courier New" panose="02070309020205020404" pitchFamily="49" charset="0"/>
                <a:buChar char="o"/>
                <a:defRPr/>
              </a:pPr>
              <a:r>
                <a:rPr lang="fr-FR" dirty="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Inclusion du hors-temps scolaire dans les parcours culturels et sportifs. </a:t>
              </a:r>
              <a:endParaRPr lang="fr-FR" dirty="0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Rectangle à coins arrondis 16"/>
            <p:cNvSpPr/>
            <p:nvPr/>
          </p:nvSpPr>
          <p:spPr>
            <a:xfrm>
              <a:off x="399262" y="4638382"/>
              <a:ext cx="4168960" cy="2205329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fr-FR" b="1" i="1" dirty="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Avec les enseignants</a:t>
              </a:r>
              <a:endParaRPr lang="fr-FR" dirty="0"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indent="-342900">
                <a:lnSpc>
                  <a:spcPct val="107000"/>
                </a:lnSpc>
                <a:buFont typeface="Courier New" panose="02070309020205020404" pitchFamily="49" charset="0"/>
                <a:buChar char="o"/>
                <a:defRPr/>
              </a:pPr>
              <a:r>
                <a:rPr lang="fr-FR" dirty="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Echange et mutualisation des compétences professionnelles; </a:t>
              </a:r>
              <a:endParaRPr lang="fr-FR" dirty="0"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indent="-342900">
                <a:lnSpc>
                  <a:spcPct val="107000"/>
                </a:lnSpc>
                <a:buFont typeface="Courier New" panose="02070309020205020404" pitchFamily="49" charset="0"/>
                <a:buChar char="o"/>
                <a:defRPr/>
              </a:pPr>
              <a:r>
                <a:rPr lang="fr-FR" dirty="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Accompagnement des enseignants; </a:t>
              </a:r>
              <a:endParaRPr lang="fr-FR" dirty="0"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indent="-342900">
                <a:lnSpc>
                  <a:spcPct val="107000"/>
                </a:lnSpc>
                <a:buFont typeface="Courier New" panose="02070309020205020404" pitchFamily="49" charset="0"/>
                <a:buChar char="o"/>
                <a:defRPr/>
              </a:pPr>
              <a:r>
                <a:rPr lang="fr-FR" dirty="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Formation des enseignants. </a:t>
              </a:r>
              <a:endParaRPr lang="fr-FR" dirty="0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" name="Groupe 2"/>
          <p:cNvGrpSpPr>
            <a:grpSpLocks/>
          </p:cNvGrpSpPr>
          <p:nvPr/>
        </p:nvGrpSpPr>
        <p:grpSpPr bwMode="auto">
          <a:xfrm>
            <a:off x="1939925" y="2100263"/>
            <a:ext cx="8548688" cy="2032000"/>
            <a:chOff x="415641" y="2099963"/>
            <a:chExt cx="8549634" cy="2032303"/>
          </a:xfrm>
        </p:grpSpPr>
        <p:sp>
          <p:nvSpPr>
            <p:cNvPr id="14" name="Rectangle à coins arrondis 13"/>
            <p:cNvSpPr/>
            <p:nvPr/>
          </p:nvSpPr>
          <p:spPr>
            <a:xfrm>
              <a:off x="4770636" y="2120603"/>
              <a:ext cx="4194639" cy="2011663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fr-FR" b="1" i="1" dirty="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Pour les familles</a:t>
              </a:r>
            </a:p>
            <a:p>
              <a:pPr marL="285750" indent="-285750">
                <a:lnSpc>
                  <a:spcPct val="107000"/>
                </a:lnSpc>
                <a:spcAft>
                  <a:spcPts val="800"/>
                </a:spcAft>
                <a:buFont typeface="Courier New" panose="02070309020205020404" pitchFamily="49" charset="0"/>
                <a:buChar char="o"/>
                <a:defRPr/>
              </a:pPr>
              <a:r>
                <a:rPr lang="fr-FR" dirty="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Espaces parents dans les établissements scolaires.</a:t>
              </a:r>
            </a:p>
            <a:p>
              <a:pPr marL="285750" indent="-285750">
                <a:lnSpc>
                  <a:spcPct val="107000"/>
                </a:lnSpc>
                <a:spcAft>
                  <a:spcPts val="800"/>
                </a:spcAft>
                <a:buFont typeface="Courier New" panose="02070309020205020404" pitchFamily="49" charset="0"/>
                <a:buChar char="o"/>
                <a:defRPr/>
              </a:pPr>
              <a:r>
                <a:rPr lang="fr-FR" dirty="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Accompagnement à la </a:t>
              </a:r>
              <a:r>
                <a:rPr lang="fr-FR" dirty="0" smtClean="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parentalité </a:t>
              </a:r>
              <a:r>
                <a:rPr lang="fr-FR" u="sng" dirty="0" smtClean="0">
                  <a:solidFill>
                    <a:schemeClr val="accent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en lien avec le centre social.</a:t>
              </a:r>
              <a:endParaRPr lang="fr-FR" u="sng" dirty="0">
                <a:solidFill>
                  <a:schemeClr val="accent1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fr-FR" b="1" i="1" dirty="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20" name="Rectangle à coins arrondis 19"/>
            <p:cNvSpPr/>
            <p:nvPr/>
          </p:nvSpPr>
          <p:spPr>
            <a:xfrm>
              <a:off x="415641" y="2099963"/>
              <a:ext cx="4156535" cy="201166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fr-FR" b="1" i="1" dirty="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Pour les élèves</a:t>
              </a:r>
              <a:endParaRPr lang="fr-FR" dirty="0"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indent="-342900">
                <a:lnSpc>
                  <a:spcPct val="107000"/>
                </a:lnSpc>
                <a:buFont typeface="Courier New" panose="02070309020205020404" pitchFamily="49" charset="0"/>
                <a:buChar char="o"/>
                <a:defRPr/>
              </a:pPr>
              <a:r>
                <a:rPr lang="fr-FR" dirty="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Accompagnement des élèves dans tous les temps d’apprentissage ;</a:t>
              </a:r>
              <a:endParaRPr lang="fr-FR" dirty="0"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indent="-342900">
                <a:lnSpc>
                  <a:spcPct val="107000"/>
                </a:lnSpc>
                <a:buFont typeface="Courier New" panose="02070309020205020404" pitchFamily="49" charset="0"/>
                <a:buChar char="o"/>
                <a:defRPr/>
              </a:pPr>
              <a:r>
                <a:rPr lang="fr-FR" dirty="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Offre culturelle et sportive ;</a:t>
              </a:r>
              <a:endParaRPr lang="fr-FR" dirty="0"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indent="-342900">
                <a:lnSpc>
                  <a:spcPct val="107000"/>
                </a:lnSpc>
                <a:buFont typeface="Courier New" panose="02070309020205020404" pitchFamily="49" charset="0"/>
                <a:buChar char="o"/>
                <a:defRPr/>
              </a:pPr>
              <a:r>
                <a:rPr lang="fr-FR" dirty="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Enrichissement du parcours citoyen.</a:t>
              </a:r>
              <a:endParaRPr lang="fr-FR" dirty="0"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defRPr/>
              </a:pPr>
              <a:r>
                <a:rPr lang="fr-FR" dirty="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fr-FR" dirty="0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3555" name="Titre 1"/>
          <p:cNvSpPr>
            <a:spLocks noGrp="1"/>
          </p:cNvSpPr>
          <p:nvPr>
            <p:ph type="title"/>
          </p:nvPr>
        </p:nvSpPr>
        <p:spPr>
          <a:xfrm>
            <a:off x="849087" y="274639"/>
            <a:ext cx="10918370" cy="519112"/>
          </a:xfrm>
        </p:spPr>
        <p:txBody>
          <a:bodyPr>
            <a:normAutofit/>
          </a:bodyPr>
          <a:lstStyle/>
          <a:p>
            <a:pPr algn="ctr"/>
            <a:r>
              <a:rPr lang="fr-FR" altLang="fr-FR" sz="2500" b="1" dirty="0">
                <a:solidFill>
                  <a:srgbClr val="1D9FAB"/>
                </a:solidFill>
                <a:latin typeface="Roboto" pitchFamily="2" charset="0"/>
                <a:ea typeface="Roboto" pitchFamily="2" charset="0"/>
              </a:rPr>
              <a:t>Quelques éléments de mise en œuvre</a:t>
            </a:r>
          </a:p>
        </p:txBody>
      </p:sp>
      <p:sp>
        <p:nvSpPr>
          <p:cNvPr id="4" name="Rectangle 3"/>
          <p:cNvSpPr/>
          <p:nvPr/>
        </p:nvSpPr>
        <p:spPr>
          <a:xfrm>
            <a:off x="2495551" y="917575"/>
            <a:ext cx="8175625" cy="6810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fr-FR" b="1" i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Articuler les actions autour de l’enfant, du jeune et des familles en mettant en cohérence le temps scolaire, le temps périscolaire et les espaces familiaux.</a:t>
            </a:r>
          </a:p>
        </p:txBody>
      </p:sp>
      <p:grpSp>
        <p:nvGrpSpPr>
          <p:cNvPr id="13" name="Groupe 12"/>
          <p:cNvGrpSpPr>
            <a:grpSpLocks/>
          </p:cNvGrpSpPr>
          <p:nvPr/>
        </p:nvGrpSpPr>
        <p:grpSpPr bwMode="auto">
          <a:xfrm>
            <a:off x="5303839" y="3860800"/>
            <a:ext cx="1728787" cy="1017588"/>
            <a:chOff x="3779912" y="3861048"/>
            <a:chExt cx="1728192" cy="1017784"/>
          </a:xfrm>
        </p:grpSpPr>
        <p:cxnSp>
          <p:nvCxnSpPr>
            <p:cNvPr id="11" name="Connecteur droit avec flèche 10"/>
            <p:cNvCxnSpPr/>
            <p:nvPr/>
          </p:nvCxnSpPr>
          <p:spPr>
            <a:xfrm flipV="1">
              <a:off x="3779912" y="3861048"/>
              <a:ext cx="0" cy="1008257"/>
            </a:xfrm>
            <a:prstGeom prst="straightConnector1">
              <a:avLst/>
            </a:prstGeom>
            <a:ln w="28575">
              <a:solidFill>
                <a:schemeClr val="accent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avec flèche 11"/>
            <p:cNvCxnSpPr/>
            <p:nvPr/>
          </p:nvCxnSpPr>
          <p:spPr>
            <a:xfrm flipV="1">
              <a:off x="4140150" y="3861048"/>
              <a:ext cx="863303" cy="1008257"/>
            </a:xfrm>
            <a:prstGeom prst="straightConnector1">
              <a:avLst/>
            </a:prstGeom>
            <a:ln w="28575">
              <a:solidFill>
                <a:schemeClr val="accent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avec flèche 14"/>
            <p:cNvCxnSpPr/>
            <p:nvPr/>
          </p:nvCxnSpPr>
          <p:spPr>
            <a:xfrm flipH="1" flipV="1">
              <a:off x="4140150" y="3861048"/>
              <a:ext cx="918847" cy="1008257"/>
            </a:xfrm>
            <a:prstGeom prst="straightConnector1">
              <a:avLst/>
            </a:prstGeom>
            <a:ln w="28575">
              <a:solidFill>
                <a:schemeClr val="accent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avec flèche 18"/>
            <p:cNvCxnSpPr/>
            <p:nvPr/>
          </p:nvCxnSpPr>
          <p:spPr>
            <a:xfrm flipV="1">
              <a:off x="5508104" y="3870575"/>
              <a:ext cx="0" cy="1008257"/>
            </a:xfrm>
            <a:prstGeom prst="straightConnector1">
              <a:avLst/>
            </a:prstGeom>
            <a:ln w="28575">
              <a:solidFill>
                <a:schemeClr val="accent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56270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92138"/>
          </a:xfrm>
        </p:spPr>
        <p:txBody>
          <a:bodyPr>
            <a:normAutofit/>
          </a:bodyPr>
          <a:lstStyle/>
          <a:p>
            <a:pPr algn="ctr"/>
            <a:r>
              <a:rPr lang="fr-FR" sz="3600" b="1" dirty="0" smtClean="0">
                <a:solidFill>
                  <a:srgbClr val="1D9FAB"/>
                </a:solidFill>
              </a:rPr>
              <a:t>Parcours enseignants / Parcours élèves </a:t>
            </a:r>
            <a:endParaRPr lang="fr-FR" sz="3600" b="1" dirty="0">
              <a:solidFill>
                <a:srgbClr val="1D9FAB"/>
              </a:solidFill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838200" y="1157288"/>
            <a:ext cx="5181600" cy="5019675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fr-FR" i="1" u="sng" dirty="0" smtClean="0">
                <a:solidFill>
                  <a:srgbClr val="0070C0"/>
                </a:solidFill>
              </a:rPr>
              <a:t>3 journées de stage chaque année </a:t>
            </a:r>
            <a:r>
              <a:rPr lang="fr-FR" i="1" dirty="0" smtClean="0">
                <a:solidFill>
                  <a:srgbClr val="0070C0"/>
                </a:solidFill>
              </a:rPr>
              <a:t>(projet CARDIE) communes aux enseignants de maternelle, primaire et collège</a:t>
            </a:r>
          </a:p>
          <a:p>
            <a:r>
              <a:rPr lang="fr-FR" dirty="0" smtClean="0"/>
              <a:t>2018-2019 </a:t>
            </a:r>
            <a:r>
              <a:rPr lang="fr-FR" dirty="0" smtClean="0"/>
              <a:t>: </a:t>
            </a:r>
            <a:r>
              <a:rPr lang="fr-FR" u="sng" dirty="0" smtClean="0"/>
              <a:t>la </a:t>
            </a:r>
            <a:r>
              <a:rPr lang="fr-FR" u="sng" dirty="0" err="1" smtClean="0"/>
              <a:t>littératie</a:t>
            </a:r>
            <a:r>
              <a:rPr lang="fr-FR" dirty="0" smtClean="0"/>
              <a:t>, de la maternelle au collège. </a:t>
            </a:r>
          </a:p>
          <a:p>
            <a:r>
              <a:rPr lang="fr-FR" dirty="0" smtClean="0"/>
              <a:t>2019-20 : </a:t>
            </a:r>
            <a:r>
              <a:rPr lang="fr-FR" u="sng" dirty="0" smtClean="0"/>
              <a:t>l’apport des cognisciences </a:t>
            </a:r>
            <a:r>
              <a:rPr lang="fr-FR" dirty="0" smtClean="0"/>
              <a:t>(thèmes choisis par les enseignants avant chaque journée : mémorisation, attention, autonomie</a:t>
            </a:r>
            <a:r>
              <a:rPr lang="mr-IN" dirty="0" smtClean="0"/>
              <a:t>…</a:t>
            </a:r>
            <a:r>
              <a:rPr lang="fr-FR" dirty="0" smtClean="0"/>
              <a:t>)</a:t>
            </a:r>
            <a:endParaRPr lang="fr-FR" dirty="0"/>
          </a:p>
          <a:p>
            <a:r>
              <a:rPr lang="fr-FR" dirty="0" smtClean="0"/>
              <a:t>2020-21 : </a:t>
            </a:r>
            <a:r>
              <a:rPr lang="fr-FR" u="sng" dirty="0" smtClean="0"/>
              <a:t>l’oral à apprendre et l’oral </a:t>
            </a:r>
            <a:r>
              <a:rPr lang="fr-FR" u="sng" smtClean="0"/>
              <a:t>pour </a:t>
            </a:r>
            <a:r>
              <a:rPr lang="fr-FR" u="sng" smtClean="0"/>
              <a:t>apprendre</a:t>
            </a:r>
            <a:r>
              <a:rPr lang="fr-FR" smtClean="0"/>
              <a:t>  / </a:t>
            </a:r>
            <a:r>
              <a:rPr lang="fr-FR" dirty="0" smtClean="0"/>
              <a:t>compétences numériques en lien avec les EER et les échanges avec le Québec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2"/>
          </p:nvPr>
        </p:nvSpPr>
        <p:spPr>
          <a:xfrm>
            <a:off x="6172200" y="1157288"/>
            <a:ext cx="5181600" cy="5019675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fr-FR" i="1" u="sng" dirty="0" smtClean="0">
                <a:solidFill>
                  <a:srgbClr val="0070C0"/>
                </a:solidFill>
              </a:rPr>
              <a:t>Construire des parcours fluides et sécurisés</a:t>
            </a:r>
            <a:r>
              <a:rPr lang="fr-FR" i="1" dirty="0" smtClean="0">
                <a:solidFill>
                  <a:srgbClr val="0070C0"/>
                </a:solidFill>
              </a:rPr>
              <a:t> pour tous (voir diapo suivante) et ouvrir le champ des possibles :</a:t>
            </a:r>
            <a:endParaRPr lang="fr-FR" dirty="0" smtClean="0">
              <a:solidFill>
                <a:srgbClr val="0070C0"/>
              </a:solidFill>
            </a:endParaRPr>
          </a:p>
          <a:p>
            <a:r>
              <a:rPr lang="fr-FR" dirty="0" smtClean="0"/>
              <a:t>Dispositif Devoirs faits</a:t>
            </a:r>
          </a:p>
          <a:p>
            <a:r>
              <a:rPr lang="fr-FR" dirty="0" smtClean="0"/>
              <a:t>Liaison école/collège renforcée</a:t>
            </a:r>
          </a:p>
          <a:p>
            <a:r>
              <a:rPr lang="fr-FR" dirty="0" smtClean="0"/>
              <a:t>Renforcement de la transition scolaire/périscolaire</a:t>
            </a:r>
          </a:p>
          <a:p>
            <a:r>
              <a:rPr lang="fr-FR" dirty="0" smtClean="0"/>
              <a:t>Partenariat collège / Association Chemins d’Avenirs</a:t>
            </a:r>
          </a:p>
          <a:p>
            <a:r>
              <a:rPr lang="fr-FR" dirty="0" smtClean="0"/>
              <a:t>Cordées rurales de la Réussite : ouvrir l’Ecole du Socle au lycée de secteur</a:t>
            </a:r>
          </a:p>
          <a:p>
            <a:r>
              <a:rPr lang="fr-FR" dirty="0" smtClean="0"/>
              <a:t>Ouverture à l’international : projet Québec (échanges entre enseignants/échanges entre classes)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631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/>
          <p:nvPr/>
        </p:nvPicPr>
        <p:blipFill rotWithShape="1">
          <a:blip r:embed="rId2"/>
          <a:srcRect r="1206" b="1330"/>
          <a:stretch/>
        </p:blipFill>
        <p:spPr bwMode="auto">
          <a:xfrm>
            <a:off x="1666875" y="131127"/>
            <a:ext cx="8858250" cy="65957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8143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594</Words>
  <Application>Microsoft Macintosh PowerPoint</Application>
  <PresentationFormat>Grand écran</PresentationFormat>
  <Paragraphs>103</Paragraphs>
  <Slides>10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9" baseType="lpstr">
      <vt:lpstr>Calibri</vt:lpstr>
      <vt:lpstr>Calibri Light</vt:lpstr>
      <vt:lpstr>Courier New</vt:lpstr>
      <vt:lpstr>Mangal</vt:lpstr>
      <vt:lpstr>Roboto</vt:lpstr>
      <vt:lpstr>Times New Roman</vt:lpstr>
      <vt:lpstr>Wingdings</vt:lpstr>
      <vt:lpstr>Arial</vt:lpstr>
      <vt:lpstr>Thème Office</vt:lpstr>
      <vt:lpstr>Présentation PowerPoint</vt:lpstr>
      <vt:lpstr>Présentation PowerPoint</vt:lpstr>
      <vt:lpstr>De la pédagogie à un projet de territoire rural…</vt:lpstr>
      <vt:lpstr>Des objectifs ambitieux, présentés lors de la première réunion publique DSDEN-Mairie à La Machine le 28 janvier 2018 : </vt:lpstr>
      <vt:lpstr>Quelques éléments du projet :</vt:lpstr>
      <vt:lpstr>Vers une gouvernance favorisant la coopération : </vt:lpstr>
      <vt:lpstr>Quelques éléments de mise en œuvre</vt:lpstr>
      <vt:lpstr>Parcours enseignants / Parcours élèves </vt:lpstr>
      <vt:lpstr>Présentation PowerPoint</vt:lpstr>
      <vt:lpstr>Ouverture et perspectives : l’émergence d’une « culture de territoire commune » ?</vt:lpstr>
    </vt:vector>
  </TitlesOfParts>
  <LinksUpToDate>false</LinksUpToDate>
  <SharedDoc>false</SharedDoc>
  <HyperlinksChanged>false</HyperlinksChanged>
  <AppVersion>15.0034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Ecole du socle de La Machine (Nièvre)</dc:title>
  <dc:creator>Françoise DELASPRE</dc:creator>
  <cp:lastModifiedBy>Françoise DELASPRE</cp:lastModifiedBy>
  <cp:revision>46</cp:revision>
  <dcterms:created xsi:type="dcterms:W3CDTF">2020-01-17T13:56:48Z</dcterms:created>
  <dcterms:modified xsi:type="dcterms:W3CDTF">2020-11-13T13:56:05Z</dcterms:modified>
</cp:coreProperties>
</file>