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0" r:id="rId1"/>
  </p:sldMasterIdLst>
  <p:notesMasterIdLst>
    <p:notesMasterId r:id="rId59"/>
  </p:notesMasterIdLst>
  <p:handoutMasterIdLst>
    <p:handoutMasterId r:id="rId60"/>
  </p:handoutMasterIdLst>
  <p:sldIdLst>
    <p:sldId id="256" r:id="rId2"/>
    <p:sldId id="328" r:id="rId3"/>
    <p:sldId id="327" r:id="rId4"/>
    <p:sldId id="329" r:id="rId5"/>
    <p:sldId id="330" r:id="rId6"/>
    <p:sldId id="291" r:id="rId7"/>
    <p:sldId id="292" r:id="rId8"/>
    <p:sldId id="293" r:id="rId9"/>
    <p:sldId id="274" r:id="rId10"/>
    <p:sldId id="294" r:id="rId11"/>
    <p:sldId id="295" r:id="rId12"/>
    <p:sldId id="296" r:id="rId13"/>
    <p:sldId id="297" r:id="rId14"/>
    <p:sldId id="298" r:id="rId15"/>
    <p:sldId id="301" r:id="rId16"/>
    <p:sldId id="290" r:id="rId17"/>
    <p:sldId id="288" r:id="rId18"/>
    <p:sldId id="279" r:id="rId19"/>
    <p:sldId id="305" r:id="rId20"/>
    <p:sldId id="306" r:id="rId21"/>
    <p:sldId id="258" r:id="rId22"/>
    <p:sldId id="259" r:id="rId23"/>
    <p:sldId id="261" r:id="rId24"/>
    <p:sldId id="262" r:id="rId25"/>
    <p:sldId id="263" r:id="rId26"/>
    <p:sldId id="283" r:id="rId27"/>
    <p:sldId id="268" r:id="rId28"/>
    <p:sldId id="264" r:id="rId29"/>
    <p:sldId id="272" r:id="rId30"/>
    <p:sldId id="284" r:id="rId31"/>
    <p:sldId id="271" r:id="rId32"/>
    <p:sldId id="302" r:id="rId33"/>
    <p:sldId id="331" r:id="rId34"/>
    <p:sldId id="332" r:id="rId35"/>
    <p:sldId id="333" r:id="rId36"/>
    <p:sldId id="334" r:id="rId37"/>
    <p:sldId id="304" r:id="rId38"/>
    <p:sldId id="303" r:id="rId39"/>
    <p:sldId id="322" r:id="rId40"/>
    <p:sldId id="308" r:id="rId41"/>
    <p:sldId id="309" r:id="rId42"/>
    <p:sldId id="310" r:id="rId43"/>
    <p:sldId id="311" r:id="rId44"/>
    <p:sldId id="312" r:id="rId45"/>
    <p:sldId id="314" r:id="rId46"/>
    <p:sldId id="313" r:id="rId47"/>
    <p:sldId id="315" r:id="rId48"/>
    <p:sldId id="316" r:id="rId49"/>
    <p:sldId id="317" r:id="rId50"/>
    <p:sldId id="318" r:id="rId51"/>
    <p:sldId id="320" r:id="rId52"/>
    <p:sldId id="321" r:id="rId53"/>
    <p:sldId id="319" r:id="rId54"/>
    <p:sldId id="323" r:id="rId55"/>
    <p:sldId id="324" r:id="rId56"/>
    <p:sldId id="325" r:id="rId57"/>
    <p:sldId id="326" r:id="rId58"/>
  </p:sldIdLst>
  <p:sldSz cx="9144000" cy="6858000" type="screen4x3"/>
  <p:notesSz cx="6858000" cy="9144000"/>
  <p:defaultTextStyle>
    <a:defPPr>
      <a:defRPr lang="fr-FR"/>
    </a:defPPr>
    <a:lvl1pPr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5" d="100"/>
          <a:sy n="115" d="100"/>
        </p:scale>
        <p:origin x="147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r-FR"/>
          </a:p>
        </p:txBody>
      </p:sp>
      <p:sp>
        <p:nvSpPr>
          <p:cNvPr id="23555" name="Rectangle 3"/>
          <p:cNvSpPr>
            <a:spLocks noGrp="1" noChangeArrowheads="1"/>
          </p:cNvSpPr>
          <p:nvPr>
            <p:ph type="dt" sz="quarter" idx="1"/>
          </p:nvPr>
        </p:nvSpPr>
        <p:spPr bwMode="auto">
          <a:xfrm>
            <a:off x="3886200" y="0"/>
            <a:ext cx="29718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r-FR"/>
          </a:p>
        </p:txBody>
      </p:sp>
      <p:sp>
        <p:nvSpPr>
          <p:cNvPr id="23556" name="Rectangle 4"/>
          <p:cNvSpPr>
            <a:spLocks noGrp="1" noChangeArrowheads="1"/>
          </p:cNvSpPr>
          <p:nvPr>
            <p:ph type="ftr" sz="quarter" idx="2"/>
          </p:nvPr>
        </p:nvSpPr>
        <p:spPr bwMode="auto">
          <a:xfrm>
            <a:off x="0" y="8686800"/>
            <a:ext cx="29718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r-FR"/>
          </a:p>
        </p:txBody>
      </p:sp>
      <p:sp>
        <p:nvSpPr>
          <p:cNvPr id="23557" name="Rectangle 5"/>
          <p:cNvSpPr>
            <a:spLocks noGrp="1" noChangeArrowheads="1"/>
          </p:cNvSpPr>
          <p:nvPr>
            <p:ph type="sldNum" sz="quarter" idx="3"/>
          </p:nvPr>
        </p:nvSpPr>
        <p:spPr bwMode="auto">
          <a:xfrm>
            <a:off x="3886200" y="8686800"/>
            <a:ext cx="29718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E3758C35-B620-E14D-8B91-8B033BC630CF}" type="slidenum">
              <a:rPr lang="fr-FR"/>
              <a:pPr>
                <a:defRPr/>
              </a:pPr>
              <a:t>‹N°›</a:t>
            </a:fld>
            <a:endParaRPr lang="fr-FR"/>
          </a:p>
        </p:txBody>
      </p:sp>
    </p:spTree>
    <p:extLst>
      <p:ext uri="{BB962C8B-B14F-4D97-AF65-F5344CB8AC3E}">
        <p14:creationId xmlns:p14="http://schemas.microsoft.com/office/powerpoint/2010/main" val="276743614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r-FR"/>
          </a:p>
        </p:txBody>
      </p:sp>
      <p:sp>
        <p:nvSpPr>
          <p:cNvPr id="22531"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r-FR"/>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22533"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22534"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r-FR"/>
          </a:p>
        </p:txBody>
      </p:sp>
      <p:sp>
        <p:nvSpPr>
          <p:cNvPr id="22535"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9971FF78-0205-3F4F-BA0D-A4230E00E0BA}" type="slidenum">
              <a:rPr lang="fr-FR"/>
              <a:pPr>
                <a:defRPr/>
              </a:pPr>
              <a:t>‹N°›</a:t>
            </a:fld>
            <a:endParaRPr lang="fr-FR"/>
          </a:p>
        </p:txBody>
      </p:sp>
    </p:spTree>
    <p:extLst>
      <p:ext uri="{BB962C8B-B14F-4D97-AF65-F5344CB8AC3E}">
        <p14:creationId xmlns:p14="http://schemas.microsoft.com/office/powerpoint/2010/main" val="13548557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B4AC1348-98E0-CD41-B248-7A7630732862}" type="slidenum">
              <a:rPr lang="fr-FR" sz="1200"/>
              <a:pPr/>
              <a:t>1</a:t>
            </a:fld>
            <a:endParaRPr lang="fr-FR" sz="1200"/>
          </a:p>
        </p:txBody>
      </p:sp>
      <p:sp>
        <p:nvSpPr>
          <p:cNvPr id="2969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4099"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BC3A5057-3B71-BD48-AF66-A6CEC553E20A}" type="slidenum">
              <a:rPr lang="fr-FR" sz="1200"/>
              <a:pPr/>
              <a:t>25</a:t>
            </a:fld>
            <a:endParaRPr lang="fr-FR" sz="1200"/>
          </a:p>
        </p:txBody>
      </p:sp>
      <p:sp>
        <p:nvSpPr>
          <p:cNvPr id="3584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2531"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279AC006-3DEF-D04C-9CDF-0516FA1757A3}" type="slidenum">
              <a:rPr lang="fr-FR" sz="1200"/>
              <a:pPr/>
              <a:t>26</a:t>
            </a:fld>
            <a:endParaRPr lang="fr-FR" sz="1200"/>
          </a:p>
        </p:txBody>
      </p:sp>
      <p:sp>
        <p:nvSpPr>
          <p:cNvPr id="9625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4579"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7ED09168-4C83-9F48-89FB-6159E7D6371A}" type="slidenum">
              <a:rPr lang="fr-FR" sz="1200"/>
              <a:pPr/>
              <a:t>27</a:t>
            </a:fld>
            <a:endParaRPr lang="fr-FR" sz="1200"/>
          </a:p>
        </p:txBody>
      </p:sp>
      <p:sp>
        <p:nvSpPr>
          <p:cNvPr id="378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6627"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5AC0CA4-91CA-E744-8E18-30629DE6D47A}" type="slidenum">
              <a:rPr lang="fr-FR" sz="1200"/>
              <a:pPr/>
              <a:t>28</a:t>
            </a:fld>
            <a:endParaRPr lang="fr-FR" sz="1200"/>
          </a:p>
        </p:txBody>
      </p:sp>
      <p:sp>
        <p:nvSpPr>
          <p:cNvPr id="3686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8675"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55FCE0D7-2607-BE4E-9876-F0C41760F9E3}" type="slidenum">
              <a:rPr lang="fr-FR" sz="1200"/>
              <a:pPr/>
              <a:t>29</a:t>
            </a:fld>
            <a:endParaRPr lang="fr-FR" sz="1200"/>
          </a:p>
        </p:txBody>
      </p:sp>
      <p:sp>
        <p:nvSpPr>
          <p:cNvPr id="3993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30723"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F6F4136A-DA82-B749-80A4-264E5436F87E}" type="slidenum">
              <a:rPr lang="fr-FR" sz="1200"/>
              <a:pPr/>
              <a:t>30</a:t>
            </a:fld>
            <a:endParaRPr lang="fr-FR" sz="1200"/>
          </a:p>
        </p:txBody>
      </p:sp>
      <p:sp>
        <p:nvSpPr>
          <p:cNvPr id="9728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32771"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D8CA1DB1-640C-A74E-8D4C-8A260A7A5D5A}" type="slidenum">
              <a:rPr lang="fr-FR" sz="1200"/>
              <a:pPr/>
              <a:t>31</a:t>
            </a:fld>
            <a:endParaRPr lang="fr-FR" sz="1200"/>
          </a:p>
        </p:txBody>
      </p:sp>
      <p:sp>
        <p:nvSpPr>
          <p:cNvPr id="419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34819"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C2580021-8B73-9E48-99CB-49371031B59C}" type="slidenum">
              <a:rPr lang="fr-FR" sz="1200"/>
              <a:pPr/>
              <a:t>9</a:t>
            </a:fld>
            <a:endParaRPr lang="fr-FR" sz="1200"/>
          </a:p>
        </p:txBody>
      </p:sp>
      <p:sp>
        <p:nvSpPr>
          <p:cNvPr id="5427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6147"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B52DB47E-D5DA-2441-B181-806541229026}" type="slidenum">
              <a:rPr lang="fr-FR" sz="1200"/>
              <a:pPr/>
              <a:t>16</a:t>
            </a:fld>
            <a:endParaRPr lang="fr-FR" sz="1200"/>
          </a:p>
        </p:txBody>
      </p:sp>
      <p:sp>
        <p:nvSpPr>
          <p:cNvPr id="9113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8195"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8D20922-F4E7-AD40-938F-7783B4074AEF}" type="slidenum">
              <a:rPr lang="fr-FR" sz="1200"/>
              <a:pPr/>
              <a:t>17</a:t>
            </a:fld>
            <a:endParaRPr lang="fr-FR" sz="1200"/>
          </a:p>
        </p:txBody>
      </p:sp>
      <p:sp>
        <p:nvSpPr>
          <p:cNvPr id="931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0243"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27825925-A2C6-A74E-AADA-DADF2514F035}" type="slidenum">
              <a:rPr lang="fr-FR" sz="1200"/>
              <a:pPr/>
              <a:t>18</a:t>
            </a:fld>
            <a:endParaRPr lang="fr-FR" sz="1200"/>
          </a:p>
        </p:txBody>
      </p:sp>
      <p:sp>
        <p:nvSpPr>
          <p:cNvPr id="5837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2291"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47399F9F-4A30-A04E-BBE4-4605AD74702B}" type="slidenum">
              <a:rPr lang="fr-FR" sz="1200"/>
              <a:pPr/>
              <a:t>21</a:t>
            </a:fld>
            <a:endParaRPr lang="fr-FR" sz="1200"/>
          </a:p>
        </p:txBody>
      </p:sp>
      <p:sp>
        <p:nvSpPr>
          <p:cNvPr id="3174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4339"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E86311B-61FC-CA47-A42F-9A3D1A5A193B}" type="slidenum">
              <a:rPr lang="fr-FR" sz="1200"/>
              <a:pPr/>
              <a:t>22</a:t>
            </a:fld>
            <a:endParaRPr lang="fr-FR" sz="1200"/>
          </a:p>
        </p:txBody>
      </p:sp>
      <p:sp>
        <p:nvSpPr>
          <p:cNvPr id="3277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6387"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95E7F405-F002-6C41-8CF8-ADD4A42B5158}" type="slidenum">
              <a:rPr lang="fr-FR" sz="1200"/>
              <a:pPr/>
              <a:t>23</a:t>
            </a:fld>
            <a:endParaRPr lang="fr-FR" sz="1200"/>
          </a:p>
        </p:txBody>
      </p:sp>
      <p:sp>
        <p:nvSpPr>
          <p:cNvPr id="3379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8435"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C01117C5-936E-8B4D-8AD5-3E1099666604}" type="slidenum">
              <a:rPr lang="fr-FR" sz="1200"/>
              <a:pPr/>
              <a:t>24</a:t>
            </a:fld>
            <a:endParaRPr lang="fr-FR" sz="1200"/>
          </a:p>
        </p:txBody>
      </p:sp>
      <p:sp>
        <p:nvSpPr>
          <p:cNvPr id="3481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0483" name="Rectangle 3"/>
          <p:cNvSpPr>
            <a:spLocks noGrp="1" noChangeArrowheads="1"/>
          </p:cNvSpPr>
          <p:nvPr>
            <p:ph type="body" idx="1"/>
          </p:nvPr>
        </p:nvSpPr>
        <p:spPr>
          <a:noFill/>
        </p:spPr>
        <p:txBody>
          <a:bodyPr/>
          <a:lstStyle/>
          <a:p>
            <a:pPr eaLnBrk="1" hangingPunct="1"/>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Picture 6" descr="MoleculeTracer.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4813" y="225425"/>
            <a:ext cx="5795962" cy="394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820738" y="4155141"/>
            <a:ext cx="7542212" cy="1013012"/>
          </a:xfrm>
        </p:spPr>
        <p:txBody>
          <a:bodyPr anchor="b" anchorCtr="0"/>
          <a:lstStyle/>
          <a:p>
            <a:r>
              <a:rPr lang="fr-FR" smtClean="0"/>
              <a:t>Modifiez le style du titre</a:t>
            </a:r>
            <a:endParaRPr/>
          </a:p>
        </p:txBody>
      </p:sp>
      <p:sp>
        <p:nvSpPr>
          <p:cNvPr id="3" name="Subtitle 2"/>
          <p:cNvSpPr>
            <a:spLocks noGrp="1"/>
          </p:cNvSpPr>
          <p:nvPr>
            <p:ph type="subTitle" idx="1"/>
          </p:nvPr>
        </p:nvSpPr>
        <p:spPr>
          <a:xfrm>
            <a:off x="820738" y="5230906"/>
            <a:ext cx="7542212" cy="1030942"/>
          </a:xfrm>
        </p:spPr>
        <p:txBody>
          <a:bodyPr/>
          <a:lstStyle>
            <a:lvl1pPr marL="0" indent="0" algn="ctr">
              <a:spcBef>
                <a:spcPct val="30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dirty="0"/>
          </a:p>
        </p:txBody>
      </p:sp>
      <p:sp>
        <p:nvSpPr>
          <p:cNvPr id="5" name="Date Placeholder 3"/>
          <p:cNvSpPr>
            <a:spLocks noGrp="1"/>
          </p:cNvSpPr>
          <p:nvPr>
            <p:ph type="dt" sz="half" idx="10"/>
          </p:nvPr>
        </p:nvSpPr>
        <p:spPr/>
        <p:txBody>
          <a:bodyPr/>
          <a:lstStyle>
            <a:lvl1pPr>
              <a:defRPr/>
            </a:lvl1pPr>
          </a:lstStyle>
          <a:p>
            <a:pPr>
              <a:defRPr/>
            </a:pPr>
            <a:endParaRPr lang="de-DE"/>
          </a:p>
        </p:txBody>
      </p:sp>
      <p:sp>
        <p:nvSpPr>
          <p:cNvPr id="6" name="Footer Placeholder 4"/>
          <p:cNvSpPr>
            <a:spLocks noGrp="1"/>
          </p:cNvSpPr>
          <p:nvPr>
            <p:ph type="ftr" sz="quarter" idx="11"/>
          </p:nvPr>
        </p:nvSpPr>
        <p:spPr/>
        <p:txBody>
          <a:bodyPr/>
          <a:lstStyle>
            <a:lvl1pPr>
              <a:defRPr/>
            </a:lvl1pPr>
          </a:lstStyle>
          <a:p>
            <a:pPr>
              <a:defRPr/>
            </a:pPr>
            <a:r>
              <a:rPr lang="de-DE"/>
              <a:t>Journées d'étude GRIDIFE</a:t>
            </a:r>
          </a:p>
        </p:txBody>
      </p:sp>
      <p:sp>
        <p:nvSpPr>
          <p:cNvPr id="7" name="Slide Number Placeholder 5"/>
          <p:cNvSpPr>
            <a:spLocks noGrp="1"/>
          </p:cNvSpPr>
          <p:nvPr>
            <p:ph type="sldNum" sz="quarter" idx="12"/>
          </p:nvPr>
        </p:nvSpPr>
        <p:spPr/>
        <p:txBody>
          <a:bodyPr/>
          <a:lstStyle>
            <a:lvl1pPr>
              <a:defRPr/>
            </a:lvl1pPr>
          </a:lstStyle>
          <a:p>
            <a:pPr>
              <a:defRPr/>
            </a:pPr>
            <a:fld id="{019192F4-1E37-D149-ABA3-4FF3A272F175}" type="slidenum">
              <a:rPr lang="de-DE"/>
              <a:pPr>
                <a:defRPr/>
              </a:pPr>
              <a:t>‹N°›</a:t>
            </a:fld>
            <a:endParaRPr lang="de-DE"/>
          </a:p>
        </p:txBody>
      </p:sp>
    </p:spTree>
    <p:extLst>
      <p:ext uri="{BB962C8B-B14F-4D97-AF65-F5344CB8AC3E}">
        <p14:creationId xmlns:p14="http://schemas.microsoft.com/office/powerpoint/2010/main" val="2948809247"/>
      </p:ext>
    </p:extLst>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sp>
        <p:nvSpPr>
          <p:cNvPr id="2" name="Title 1"/>
          <p:cNvSpPr>
            <a:spLocks noGrp="1"/>
          </p:cNvSpPr>
          <p:nvPr>
            <p:ph type="title"/>
          </p:nvPr>
        </p:nvSpPr>
        <p:spPr>
          <a:xfrm>
            <a:off x="777240" y="3962399"/>
            <a:ext cx="7585710" cy="672353"/>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fr-FR" smtClean="0"/>
              <a:t>Modifiez le style du titre</a:t>
            </a:r>
            <a:endParaRPr/>
          </a:p>
        </p:txBody>
      </p:sp>
      <p:sp>
        <p:nvSpPr>
          <p:cNvPr id="3" name="Picture Placeholder 2"/>
          <p:cNvSpPr>
            <a:spLocks noGrp="1"/>
          </p:cNvSpPr>
          <p:nvPr>
            <p:ph type="pic" idx="1"/>
          </p:nvPr>
        </p:nvSpPr>
        <p:spPr>
          <a:xfrm>
            <a:off x="3101957" y="457200"/>
            <a:ext cx="2940087" cy="2940087"/>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a:lstStyle>
            <a:lvl1pPr marL="0" indent="0" algn="l" defTabSz="914400" rtl="0" eaLnBrk="1" latinLnBrk="0" hangingPunct="1">
              <a:spcBef>
                <a:spcPts val="2000"/>
              </a:spcBef>
              <a:buFontTx/>
              <a:buNone/>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noProof="0"/>
          </a:p>
        </p:txBody>
      </p:sp>
      <p:sp>
        <p:nvSpPr>
          <p:cNvPr id="4" name="Text Placeholder 3"/>
          <p:cNvSpPr>
            <a:spLocks noGrp="1"/>
          </p:cNvSpPr>
          <p:nvPr>
            <p:ph type="body" sz="half" idx="2"/>
          </p:nvPr>
        </p:nvSpPr>
        <p:spPr>
          <a:xfrm>
            <a:off x="777240" y="4639235"/>
            <a:ext cx="7585710" cy="1371600"/>
          </a:xfrm>
        </p:spPr>
        <p:txBody>
          <a:bodyPr/>
          <a:lstStyle>
            <a:lvl1pPr marL="0" indent="0" algn="ctr">
              <a:spcBef>
                <a:spcPts val="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endParaRPr lang="fr-FR"/>
          </a:p>
        </p:txBody>
      </p:sp>
      <p:sp>
        <p:nvSpPr>
          <p:cNvPr id="6"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7" name="Slide Number Placeholder 5"/>
          <p:cNvSpPr>
            <a:spLocks noGrp="1"/>
          </p:cNvSpPr>
          <p:nvPr>
            <p:ph type="sldNum" sz="quarter" idx="12"/>
          </p:nvPr>
        </p:nvSpPr>
        <p:spPr/>
        <p:txBody>
          <a:bodyPr/>
          <a:lstStyle>
            <a:lvl1pPr>
              <a:defRPr/>
            </a:lvl1pPr>
          </a:lstStyle>
          <a:p>
            <a:pPr>
              <a:defRPr/>
            </a:pPr>
            <a:fld id="{266F1B54-A16B-F848-AE25-98925B7C6B53}" type="slidenum">
              <a:rPr lang="fr-FR"/>
              <a:pPr>
                <a:defRPr/>
              </a:pPr>
              <a:t>‹N°›</a:t>
            </a:fld>
            <a:endParaRPr lang="fr-FR"/>
          </a:p>
        </p:txBody>
      </p:sp>
    </p:spTree>
    <p:extLst>
      <p:ext uri="{BB962C8B-B14F-4D97-AF65-F5344CB8AC3E}">
        <p14:creationId xmlns:p14="http://schemas.microsoft.com/office/powerpoint/2010/main" val="2559763269"/>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lvl1pPr>
              <a:defRPr/>
            </a:lvl1pPr>
          </a:lstStyle>
          <a:p>
            <a:pPr>
              <a:defRPr/>
            </a:pPr>
            <a:endParaRPr lang="fr-FR"/>
          </a:p>
        </p:txBody>
      </p:sp>
      <p:sp>
        <p:nvSpPr>
          <p:cNvPr id="5"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6" name="Slide Number Placeholder 5"/>
          <p:cNvSpPr>
            <a:spLocks noGrp="1"/>
          </p:cNvSpPr>
          <p:nvPr>
            <p:ph type="sldNum" sz="quarter" idx="12"/>
          </p:nvPr>
        </p:nvSpPr>
        <p:spPr/>
        <p:txBody>
          <a:bodyPr/>
          <a:lstStyle>
            <a:lvl1pPr>
              <a:defRPr/>
            </a:lvl1pPr>
          </a:lstStyle>
          <a:p>
            <a:pPr>
              <a:defRPr/>
            </a:pPr>
            <a:fld id="{1B9EED52-1C57-DF4A-BC39-8E35C36D4AAE}" type="slidenum">
              <a:rPr lang="fr-FR"/>
              <a:pPr>
                <a:defRPr/>
              </a:pPr>
              <a:t>‹N°›</a:t>
            </a:fld>
            <a:endParaRPr lang="fr-FR"/>
          </a:p>
        </p:txBody>
      </p:sp>
    </p:spTree>
    <p:extLst>
      <p:ext uri="{BB962C8B-B14F-4D97-AF65-F5344CB8AC3E}">
        <p14:creationId xmlns:p14="http://schemas.microsoft.com/office/powerpoint/2010/main" val="1857470587"/>
      </p:ext>
    </p:extLst>
  </p:cSld>
  <p:clrMapOvr>
    <a:masterClrMapping/>
  </p:clrMapOvr>
  <p:transition spd="slow">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365" y="416859"/>
            <a:ext cx="1940859" cy="5607424"/>
          </a:xfrm>
        </p:spPr>
        <p:txBody>
          <a:bodyPr vert="eaVert" anchorCtr="0"/>
          <a:lstStyle/>
          <a:p>
            <a:r>
              <a:rPr lang="fr-FR" smtClean="0"/>
              <a:t>Modifiez le style du titre</a:t>
            </a:r>
            <a:endParaRPr/>
          </a:p>
        </p:txBody>
      </p:sp>
      <p:sp>
        <p:nvSpPr>
          <p:cNvPr id="3" name="Vertical Text Placeholder 2"/>
          <p:cNvSpPr>
            <a:spLocks noGrp="1"/>
          </p:cNvSpPr>
          <p:nvPr>
            <p:ph type="body" orient="vert" idx="1"/>
          </p:nvPr>
        </p:nvSpPr>
        <p:spPr>
          <a:xfrm>
            <a:off x="820737" y="414015"/>
            <a:ext cx="6144839" cy="5610268"/>
          </a:xfrm>
        </p:spPr>
        <p:txBody>
          <a:bodyPr vert="eaVert"/>
          <a:lstStyle>
            <a:lvl5pPr>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lvl1pPr>
              <a:defRPr/>
            </a:lvl1pPr>
          </a:lstStyle>
          <a:p>
            <a:pPr>
              <a:defRPr/>
            </a:pPr>
            <a:endParaRPr lang="fr-FR"/>
          </a:p>
        </p:txBody>
      </p:sp>
      <p:sp>
        <p:nvSpPr>
          <p:cNvPr id="5"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6" name="Slide Number Placeholder 5"/>
          <p:cNvSpPr>
            <a:spLocks noGrp="1"/>
          </p:cNvSpPr>
          <p:nvPr>
            <p:ph type="sldNum" sz="quarter" idx="12"/>
          </p:nvPr>
        </p:nvSpPr>
        <p:spPr/>
        <p:txBody>
          <a:bodyPr/>
          <a:lstStyle>
            <a:lvl1pPr>
              <a:defRPr/>
            </a:lvl1pPr>
          </a:lstStyle>
          <a:p>
            <a:pPr>
              <a:defRPr/>
            </a:pPr>
            <a:fld id="{F5EE7A20-E3FB-B645-B482-36A091D9B919}" type="slidenum">
              <a:rPr lang="fr-FR"/>
              <a:pPr>
                <a:defRPr/>
              </a:pPr>
              <a:t>‹N°›</a:t>
            </a:fld>
            <a:endParaRPr lang="fr-FR"/>
          </a:p>
        </p:txBody>
      </p:sp>
    </p:spTree>
    <p:extLst>
      <p:ext uri="{BB962C8B-B14F-4D97-AF65-F5344CB8AC3E}">
        <p14:creationId xmlns:p14="http://schemas.microsoft.com/office/powerpoint/2010/main" val="2463608005"/>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Content Placeholder 2"/>
          <p:cNvSpPr>
            <a:spLocks noGrp="1"/>
          </p:cNvSpPr>
          <p:nvPr>
            <p:ph idx="1"/>
          </p:nvPr>
        </p:nvSpPr>
        <p:spPr/>
        <p:txBody>
          <a:bodyPr/>
          <a:lstStyle>
            <a:lvl5pPr>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lvl1pPr>
              <a:defRPr/>
            </a:lvl1pPr>
          </a:lstStyle>
          <a:p>
            <a:pPr>
              <a:defRPr/>
            </a:pPr>
            <a:endParaRPr lang="fr-FR"/>
          </a:p>
        </p:txBody>
      </p:sp>
      <p:sp>
        <p:nvSpPr>
          <p:cNvPr id="5"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6" name="Slide Number Placeholder 5"/>
          <p:cNvSpPr>
            <a:spLocks noGrp="1"/>
          </p:cNvSpPr>
          <p:nvPr>
            <p:ph type="sldNum" sz="quarter" idx="12"/>
          </p:nvPr>
        </p:nvSpPr>
        <p:spPr/>
        <p:txBody>
          <a:bodyPr/>
          <a:lstStyle>
            <a:lvl1pPr>
              <a:defRPr/>
            </a:lvl1pPr>
          </a:lstStyle>
          <a:p>
            <a:pPr>
              <a:defRPr/>
            </a:pPr>
            <a:fld id="{C79DBD3C-3D13-BD41-AEB4-9F7792A9AB93}" type="slidenum">
              <a:rPr lang="fr-FR"/>
              <a:pPr>
                <a:defRPr/>
              </a:pPr>
              <a:t>‹N°›</a:t>
            </a:fld>
            <a:endParaRPr lang="fr-FR"/>
          </a:p>
        </p:txBody>
      </p:sp>
    </p:spTree>
    <p:extLst>
      <p:ext uri="{BB962C8B-B14F-4D97-AF65-F5344CB8AC3E}">
        <p14:creationId xmlns:p14="http://schemas.microsoft.com/office/powerpoint/2010/main" val="3827443446"/>
      </p:ext>
    </p:extLst>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20737" y="1219013"/>
            <a:ext cx="7542213" cy="1958975"/>
          </a:xfrm>
        </p:spPr>
        <p:txBody>
          <a:bodyPr anchor="b" anchorCtr="0"/>
          <a:lstStyle>
            <a:lvl1pPr algn="ctr" defTabSz="914400" rtl="0" eaLnBrk="1" latinLnBrk="0" hangingPunct="1">
              <a:spcBef>
                <a:spcPct val="0"/>
              </a:spcBef>
              <a:buNone/>
              <a:defRPr sz="52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fr-FR" smtClean="0"/>
              <a:t>Modifiez le style du titre</a:t>
            </a:r>
            <a:endParaRPr/>
          </a:p>
        </p:txBody>
      </p:sp>
      <p:sp>
        <p:nvSpPr>
          <p:cNvPr id="3" name="Text Placeholder 2"/>
          <p:cNvSpPr>
            <a:spLocks noGrp="1"/>
          </p:cNvSpPr>
          <p:nvPr>
            <p:ph type="body" idx="1"/>
          </p:nvPr>
        </p:nvSpPr>
        <p:spPr>
          <a:xfrm>
            <a:off x="820737" y="3224213"/>
            <a:ext cx="7542213" cy="1500187"/>
          </a:xfrm>
        </p:spPr>
        <p:txBody>
          <a:bodyPr/>
          <a:lstStyle>
            <a:lvl1pPr marL="0" indent="0" algn="ctr" defTabSz="914400" rtl="0" eaLnBrk="1" latinLnBrk="0" hangingPunct="1">
              <a:spcBef>
                <a:spcPts val="300"/>
              </a:spcBef>
              <a:buFontTx/>
              <a:buNone/>
              <a:defRPr sz="2400" b="1" kern="1200">
                <a:solidFill>
                  <a:schemeClr val="tx1">
                    <a:tint val="75000"/>
                  </a:schemeClr>
                </a:solidFill>
                <a:effectLst>
                  <a:outerShdw blurRad="101600" dist="63500" dir="2700000" algn="tl" rotWithShape="0">
                    <a:prstClr val="black">
                      <a:alpha val="75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lvl1pPr>
              <a:defRPr/>
            </a:lvl1pPr>
          </a:lstStyle>
          <a:p>
            <a:pPr>
              <a:defRPr/>
            </a:pPr>
            <a:endParaRPr lang="fr-FR"/>
          </a:p>
        </p:txBody>
      </p:sp>
      <p:sp>
        <p:nvSpPr>
          <p:cNvPr id="5"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6" name="Slide Number Placeholder 5"/>
          <p:cNvSpPr>
            <a:spLocks noGrp="1"/>
          </p:cNvSpPr>
          <p:nvPr>
            <p:ph type="sldNum" sz="quarter" idx="12"/>
          </p:nvPr>
        </p:nvSpPr>
        <p:spPr/>
        <p:txBody>
          <a:bodyPr/>
          <a:lstStyle>
            <a:lvl1pPr>
              <a:defRPr/>
            </a:lvl1pPr>
          </a:lstStyle>
          <a:p>
            <a:pPr>
              <a:defRPr/>
            </a:pPr>
            <a:fld id="{15AAB07F-2EE3-B743-8922-20742C95CEB2}" type="slidenum">
              <a:rPr lang="fr-FR"/>
              <a:pPr>
                <a:defRPr/>
              </a:pPr>
              <a:t>‹N°›</a:t>
            </a:fld>
            <a:endParaRPr lang="fr-FR"/>
          </a:p>
        </p:txBody>
      </p:sp>
    </p:spTree>
    <p:extLst>
      <p:ext uri="{BB962C8B-B14F-4D97-AF65-F5344CB8AC3E}">
        <p14:creationId xmlns:p14="http://schemas.microsoft.com/office/powerpoint/2010/main" val="1105473043"/>
      </p:ext>
    </p:extLst>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p>
            <a:r>
              <a:rPr lang="fr-FR" smtClean="0"/>
              <a:t>Modifiez le style du titre</a:t>
            </a:r>
            <a:endParaRPr/>
          </a:p>
        </p:txBody>
      </p:sp>
      <p:sp>
        <p:nvSpPr>
          <p:cNvPr id="3" name="Content Placeholder 2"/>
          <p:cNvSpPr>
            <a:spLocks noGrp="1"/>
          </p:cNvSpPr>
          <p:nvPr>
            <p:ph sz="half" idx="1"/>
          </p:nvPr>
        </p:nvSpPr>
        <p:spPr>
          <a:xfrm>
            <a:off x="779462" y="1892301"/>
            <a:ext cx="3657600" cy="3975100"/>
          </a:xfrm>
        </p:spPr>
        <p:txBody>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Content Placeholder 3"/>
          <p:cNvSpPr>
            <a:spLocks noGrp="1"/>
          </p:cNvSpPr>
          <p:nvPr>
            <p:ph sz="half" idx="2"/>
          </p:nvPr>
        </p:nvSpPr>
        <p:spPr>
          <a:xfrm>
            <a:off x="4703763" y="1892301"/>
            <a:ext cx="3657600" cy="3975100"/>
          </a:xfrm>
        </p:spPr>
        <p:txBody>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3"/>
          <p:cNvSpPr>
            <a:spLocks noGrp="1"/>
          </p:cNvSpPr>
          <p:nvPr>
            <p:ph type="dt" sz="half" idx="10"/>
          </p:nvPr>
        </p:nvSpPr>
        <p:spPr/>
        <p:txBody>
          <a:bodyPr/>
          <a:lstStyle>
            <a:lvl1pPr>
              <a:defRPr/>
            </a:lvl1pPr>
          </a:lstStyle>
          <a:p>
            <a:pPr>
              <a:defRPr/>
            </a:pPr>
            <a:endParaRPr lang="fr-FR"/>
          </a:p>
        </p:txBody>
      </p:sp>
      <p:sp>
        <p:nvSpPr>
          <p:cNvPr id="6"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7" name="Slide Number Placeholder 5"/>
          <p:cNvSpPr>
            <a:spLocks noGrp="1"/>
          </p:cNvSpPr>
          <p:nvPr>
            <p:ph type="sldNum" sz="quarter" idx="12"/>
          </p:nvPr>
        </p:nvSpPr>
        <p:spPr/>
        <p:txBody>
          <a:bodyPr/>
          <a:lstStyle>
            <a:lvl1pPr>
              <a:defRPr/>
            </a:lvl1pPr>
          </a:lstStyle>
          <a:p>
            <a:pPr>
              <a:defRPr/>
            </a:pPr>
            <a:fld id="{DEE92545-8C10-7246-9EFC-1D25F5779C60}" type="slidenum">
              <a:rPr lang="fr-FR"/>
              <a:pPr>
                <a:defRPr/>
              </a:pPr>
              <a:t>‹N°›</a:t>
            </a:fld>
            <a:endParaRPr lang="fr-FR"/>
          </a:p>
        </p:txBody>
      </p:sp>
    </p:spTree>
    <p:extLst>
      <p:ext uri="{BB962C8B-B14F-4D97-AF65-F5344CB8AC3E}">
        <p14:creationId xmlns:p14="http://schemas.microsoft.com/office/powerpoint/2010/main" val="4185744420"/>
      </p:ext>
    </p:extLst>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lvl1pPr>
              <a:defRPr/>
            </a:lvl1pPr>
          </a:lstStyle>
          <a:p>
            <a:r>
              <a:rPr lang="fr-FR" smtClean="0"/>
              <a:t>Modifiez le style du titre</a:t>
            </a:r>
            <a:endParaRPr/>
          </a:p>
        </p:txBody>
      </p:sp>
      <p:sp>
        <p:nvSpPr>
          <p:cNvPr id="3" name="Text Placeholder 2"/>
          <p:cNvSpPr>
            <a:spLocks noGrp="1"/>
          </p:cNvSpPr>
          <p:nvPr>
            <p:ph type="body" idx="1"/>
          </p:nvPr>
        </p:nvSpPr>
        <p:spPr>
          <a:xfrm>
            <a:off x="779462" y="1761565"/>
            <a:ext cx="3657600" cy="515469"/>
          </a:xfrm>
        </p:spPr>
        <p:txBody>
          <a:bodyPr anchor="b"/>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779462" y="2393575"/>
            <a:ext cx="3657600" cy="3473823"/>
          </a:xfrm>
        </p:spPr>
        <p:txBody>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703763" y="1761565"/>
            <a:ext cx="3657600" cy="515469"/>
          </a:xfrm>
        </p:spPr>
        <p:txBody>
          <a:bodyPr anchor="b"/>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4703763" y="2393575"/>
            <a:ext cx="3657600" cy="3473823"/>
          </a:xfrm>
        </p:spPr>
        <p:txBody>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3"/>
          <p:cNvSpPr>
            <a:spLocks noGrp="1"/>
          </p:cNvSpPr>
          <p:nvPr>
            <p:ph type="dt" sz="half" idx="10"/>
          </p:nvPr>
        </p:nvSpPr>
        <p:spPr/>
        <p:txBody>
          <a:bodyPr/>
          <a:lstStyle>
            <a:lvl1pPr>
              <a:defRPr/>
            </a:lvl1pPr>
          </a:lstStyle>
          <a:p>
            <a:pPr>
              <a:defRPr/>
            </a:pPr>
            <a:endParaRPr lang="fr-FR"/>
          </a:p>
        </p:txBody>
      </p:sp>
      <p:sp>
        <p:nvSpPr>
          <p:cNvPr id="8"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9" name="Slide Number Placeholder 5"/>
          <p:cNvSpPr>
            <a:spLocks noGrp="1"/>
          </p:cNvSpPr>
          <p:nvPr>
            <p:ph type="sldNum" sz="quarter" idx="12"/>
          </p:nvPr>
        </p:nvSpPr>
        <p:spPr/>
        <p:txBody>
          <a:bodyPr/>
          <a:lstStyle>
            <a:lvl1pPr>
              <a:defRPr/>
            </a:lvl1pPr>
          </a:lstStyle>
          <a:p>
            <a:pPr>
              <a:defRPr/>
            </a:pPr>
            <a:fld id="{E9B61118-4B58-DA4E-9E5C-75FB4ACCD23A}" type="slidenum">
              <a:rPr lang="fr-FR"/>
              <a:pPr>
                <a:defRPr/>
              </a:pPr>
              <a:t>‹N°›</a:t>
            </a:fld>
            <a:endParaRPr lang="fr-FR"/>
          </a:p>
        </p:txBody>
      </p:sp>
    </p:spTree>
    <p:extLst>
      <p:ext uri="{BB962C8B-B14F-4D97-AF65-F5344CB8AC3E}">
        <p14:creationId xmlns:p14="http://schemas.microsoft.com/office/powerpoint/2010/main" val="112118069"/>
      </p:ext>
    </p:extLst>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a:p>
        </p:txBody>
      </p:sp>
      <p:sp>
        <p:nvSpPr>
          <p:cNvPr id="3" name="Date Placeholder 3"/>
          <p:cNvSpPr>
            <a:spLocks noGrp="1"/>
          </p:cNvSpPr>
          <p:nvPr>
            <p:ph type="dt" sz="half" idx="10"/>
          </p:nvPr>
        </p:nvSpPr>
        <p:spPr/>
        <p:txBody>
          <a:bodyPr/>
          <a:lstStyle>
            <a:lvl1pPr>
              <a:defRPr/>
            </a:lvl1pPr>
          </a:lstStyle>
          <a:p>
            <a:pPr>
              <a:defRPr/>
            </a:pPr>
            <a:endParaRPr lang="fr-FR"/>
          </a:p>
        </p:txBody>
      </p:sp>
      <p:sp>
        <p:nvSpPr>
          <p:cNvPr id="4"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5" name="Slide Number Placeholder 5"/>
          <p:cNvSpPr>
            <a:spLocks noGrp="1"/>
          </p:cNvSpPr>
          <p:nvPr>
            <p:ph type="sldNum" sz="quarter" idx="12"/>
          </p:nvPr>
        </p:nvSpPr>
        <p:spPr/>
        <p:txBody>
          <a:bodyPr/>
          <a:lstStyle>
            <a:lvl1pPr>
              <a:defRPr/>
            </a:lvl1pPr>
          </a:lstStyle>
          <a:p>
            <a:pPr>
              <a:defRPr/>
            </a:pPr>
            <a:fld id="{FE62DE89-6D42-3B46-B01D-923CE32A556A}" type="slidenum">
              <a:rPr lang="fr-FR"/>
              <a:pPr>
                <a:defRPr/>
              </a:pPr>
              <a:t>‹N°›</a:t>
            </a:fld>
            <a:endParaRPr lang="fr-FR"/>
          </a:p>
        </p:txBody>
      </p:sp>
    </p:spTree>
    <p:extLst>
      <p:ext uri="{BB962C8B-B14F-4D97-AF65-F5344CB8AC3E}">
        <p14:creationId xmlns:p14="http://schemas.microsoft.com/office/powerpoint/2010/main" val="522317695"/>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fr-FR"/>
          </a:p>
        </p:txBody>
      </p:sp>
      <p:sp>
        <p:nvSpPr>
          <p:cNvPr id="3"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4" name="Slide Number Placeholder 5"/>
          <p:cNvSpPr>
            <a:spLocks noGrp="1"/>
          </p:cNvSpPr>
          <p:nvPr>
            <p:ph type="sldNum" sz="quarter" idx="12"/>
          </p:nvPr>
        </p:nvSpPr>
        <p:spPr/>
        <p:txBody>
          <a:bodyPr/>
          <a:lstStyle>
            <a:lvl1pPr>
              <a:defRPr/>
            </a:lvl1pPr>
          </a:lstStyle>
          <a:p>
            <a:pPr>
              <a:defRPr/>
            </a:pPr>
            <a:fld id="{A271F729-5ABC-8D44-9847-D9182F856C64}" type="slidenum">
              <a:rPr lang="fr-FR"/>
              <a:pPr>
                <a:defRPr/>
              </a:pPr>
              <a:t>‹N°›</a:t>
            </a:fld>
            <a:endParaRPr lang="fr-FR"/>
          </a:p>
        </p:txBody>
      </p:sp>
    </p:spTree>
    <p:extLst>
      <p:ext uri="{BB962C8B-B14F-4D97-AF65-F5344CB8AC3E}">
        <p14:creationId xmlns:p14="http://schemas.microsoft.com/office/powerpoint/2010/main" val="4185893497"/>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79929" y="457201"/>
            <a:ext cx="3566160" cy="1371600"/>
          </a:xfrm>
        </p:spPr>
        <p:txBody>
          <a:bodyPr anchor="b">
            <a:normAutofit/>
          </a:bodyPr>
          <a:lstStyle>
            <a:lvl1pPr algn="ctr">
              <a:defRPr sz="3600" b="1"/>
            </a:lvl1pPr>
          </a:lstStyle>
          <a:p>
            <a:r>
              <a:rPr lang="fr-FR" smtClean="0"/>
              <a:t>Modifiez le style du titre</a:t>
            </a:r>
            <a:endParaRPr/>
          </a:p>
        </p:txBody>
      </p:sp>
      <p:sp>
        <p:nvSpPr>
          <p:cNvPr id="3" name="Content Placeholder 2"/>
          <p:cNvSpPr>
            <a:spLocks noGrp="1"/>
          </p:cNvSpPr>
          <p:nvPr>
            <p:ph idx="1"/>
          </p:nvPr>
        </p:nvSpPr>
        <p:spPr>
          <a:xfrm>
            <a:off x="4802393" y="457201"/>
            <a:ext cx="3566160" cy="5410200"/>
          </a:xfrm>
        </p:spPr>
        <p:txBody>
          <a:bodyPr/>
          <a:lstStyle>
            <a:lvl1pPr>
              <a:defRPr sz="2400"/>
            </a:lvl1pPr>
            <a:lvl2pPr>
              <a:defRPr sz="2200"/>
            </a:lvl2pPr>
            <a:lvl3pPr>
              <a:defRPr sz="2000"/>
            </a:lvl3pPr>
            <a:lvl4pPr>
              <a:defRPr sz="1800"/>
            </a:lvl4pPr>
            <a:lvl5pPr>
              <a:defRPr sz="1800"/>
            </a:lvl5pPr>
            <a:lvl6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2173288" indent="-344488">
              <a:defRPr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779929" y="1828801"/>
            <a:ext cx="3566160" cy="3657600"/>
          </a:xfrm>
        </p:spPr>
        <p:txBody>
          <a:bodyPr/>
          <a:lstStyle>
            <a:lvl1pPr marL="0" indent="0" algn="ctr">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endParaRPr lang="fr-FR"/>
          </a:p>
        </p:txBody>
      </p:sp>
      <p:sp>
        <p:nvSpPr>
          <p:cNvPr id="6"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7" name="Slide Number Placeholder 5"/>
          <p:cNvSpPr>
            <a:spLocks noGrp="1"/>
          </p:cNvSpPr>
          <p:nvPr>
            <p:ph type="sldNum" sz="quarter" idx="12"/>
          </p:nvPr>
        </p:nvSpPr>
        <p:spPr/>
        <p:txBody>
          <a:bodyPr/>
          <a:lstStyle>
            <a:lvl1pPr>
              <a:defRPr/>
            </a:lvl1pPr>
          </a:lstStyle>
          <a:p>
            <a:pPr>
              <a:defRPr/>
            </a:pPr>
            <a:fld id="{17BFA769-2985-AB46-8A8D-BD77D3A19645}" type="slidenum">
              <a:rPr lang="fr-FR"/>
              <a:pPr>
                <a:defRPr/>
              </a:pPr>
              <a:t>‹N°›</a:t>
            </a:fld>
            <a:endParaRPr lang="fr-FR"/>
          </a:p>
        </p:txBody>
      </p:sp>
    </p:spTree>
    <p:extLst>
      <p:ext uri="{BB962C8B-B14F-4D97-AF65-F5344CB8AC3E}">
        <p14:creationId xmlns:p14="http://schemas.microsoft.com/office/powerpoint/2010/main" val="3107851312"/>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77240" y="457200"/>
            <a:ext cx="3566160" cy="1371600"/>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fr-FR" smtClean="0"/>
              <a:t>Modifiez le style du titre</a:t>
            </a:r>
            <a:endParaRPr/>
          </a:p>
        </p:txBody>
      </p:sp>
      <p:sp>
        <p:nvSpPr>
          <p:cNvPr id="3" name="Picture Placeholder 2"/>
          <p:cNvSpPr>
            <a:spLocks noGrp="1"/>
          </p:cNvSpPr>
          <p:nvPr>
            <p:ph type="pic" idx="1"/>
          </p:nvPr>
        </p:nvSpPr>
        <p:spPr>
          <a:xfrm>
            <a:off x="5266765" y="1676400"/>
            <a:ext cx="2975610" cy="2975610"/>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noProof="0"/>
          </a:p>
        </p:txBody>
      </p:sp>
      <p:sp>
        <p:nvSpPr>
          <p:cNvPr id="4" name="Text Placeholder 3"/>
          <p:cNvSpPr>
            <a:spLocks noGrp="1"/>
          </p:cNvSpPr>
          <p:nvPr>
            <p:ph type="body" sz="half" idx="2"/>
          </p:nvPr>
        </p:nvSpPr>
        <p:spPr>
          <a:xfrm>
            <a:off x="777240" y="1828800"/>
            <a:ext cx="3566160" cy="3657600"/>
          </a:xfrm>
        </p:spPr>
        <p:txBody>
          <a:bodyPr/>
          <a:lstStyle>
            <a:lvl1pPr marL="0" indent="0" algn="ctr">
              <a:spcBef>
                <a:spcPts val="60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endParaRPr lang="fr-FR"/>
          </a:p>
        </p:txBody>
      </p:sp>
      <p:sp>
        <p:nvSpPr>
          <p:cNvPr id="6" name="Footer Placeholder 4"/>
          <p:cNvSpPr>
            <a:spLocks noGrp="1"/>
          </p:cNvSpPr>
          <p:nvPr>
            <p:ph type="ftr" sz="quarter" idx="11"/>
          </p:nvPr>
        </p:nvSpPr>
        <p:spPr/>
        <p:txBody>
          <a:bodyPr/>
          <a:lstStyle>
            <a:lvl1pPr>
              <a:defRPr/>
            </a:lvl1pPr>
          </a:lstStyle>
          <a:p>
            <a:pPr>
              <a:defRPr/>
            </a:pPr>
            <a:r>
              <a:rPr lang="fr-FR"/>
              <a:t>Journées d'étude GRIDIFE</a:t>
            </a:r>
          </a:p>
        </p:txBody>
      </p:sp>
      <p:sp>
        <p:nvSpPr>
          <p:cNvPr id="7" name="Slide Number Placeholder 5"/>
          <p:cNvSpPr>
            <a:spLocks noGrp="1"/>
          </p:cNvSpPr>
          <p:nvPr>
            <p:ph type="sldNum" sz="quarter" idx="12"/>
          </p:nvPr>
        </p:nvSpPr>
        <p:spPr/>
        <p:txBody>
          <a:bodyPr/>
          <a:lstStyle>
            <a:lvl1pPr>
              <a:defRPr/>
            </a:lvl1pPr>
          </a:lstStyle>
          <a:p>
            <a:pPr>
              <a:defRPr/>
            </a:pPr>
            <a:fld id="{59BF8783-1FAA-2343-B853-C24071E74C2F}" type="slidenum">
              <a:rPr lang="fr-FR"/>
              <a:pPr>
                <a:defRPr/>
              </a:pPr>
              <a:t>‹N°›</a:t>
            </a:fld>
            <a:endParaRPr lang="fr-FR"/>
          </a:p>
        </p:txBody>
      </p:sp>
    </p:spTree>
    <p:extLst>
      <p:ext uri="{BB962C8B-B14F-4D97-AF65-F5344CB8AC3E}">
        <p14:creationId xmlns:p14="http://schemas.microsoft.com/office/powerpoint/2010/main" val="4227247752"/>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GridOverlay.png"/>
          <p:cNvPicPr>
            <a:picLocks noChangeAspect="1"/>
          </p:cNvPicPr>
          <p:nvPr/>
        </p:nvPicPr>
        <p:blipFill>
          <a:blip r:embed="rId14"/>
          <a:stretch>
            <a:fillRect/>
          </a:stretch>
        </p:blipFill>
        <p:spPr>
          <a:xfrm>
            <a:off x="0" y="0"/>
            <a:ext cx="9144000" cy="6858000"/>
          </a:xfrm>
          <a:prstGeom prst="rect">
            <a:avLst/>
          </a:prstGeom>
          <a:solidFill>
            <a:schemeClr val="bg2">
              <a:lumMod val="60000"/>
              <a:lumOff val="40000"/>
              <a:alpha val="10000"/>
            </a:schemeClr>
          </a:solidFill>
        </p:spPr>
      </p:pic>
      <p:sp>
        <p:nvSpPr>
          <p:cNvPr id="2" name="Title Placeholder 1"/>
          <p:cNvSpPr>
            <a:spLocks noGrp="1"/>
          </p:cNvSpPr>
          <p:nvPr>
            <p:ph type="title"/>
          </p:nvPr>
        </p:nvSpPr>
        <p:spPr>
          <a:xfrm>
            <a:off x="779463" y="107950"/>
            <a:ext cx="7581900" cy="1654175"/>
          </a:xfrm>
          <a:prstGeom prst="rect">
            <a:avLst/>
          </a:prstGeom>
        </p:spPr>
        <p:txBody>
          <a:bodyPr vert="horz" lIns="91440" tIns="45720" rIns="91440" bIns="45720" rtlCol="0" anchor="ctr">
            <a:noAutofit/>
          </a:bodyPr>
          <a:lstStyle/>
          <a:p>
            <a:r>
              <a:rPr lang="fr-FR" smtClean="0"/>
              <a:t>Cliquez et modifiez le titre</a:t>
            </a:r>
            <a:endParaRPr/>
          </a:p>
        </p:txBody>
      </p:sp>
      <p:sp>
        <p:nvSpPr>
          <p:cNvPr id="3" name="Text Placeholder 2"/>
          <p:cNvSpPr>
            <a:spLocks noGrp="1"/>
          </p:cNvSpPr>
          <p:nvPr>
            <p:ph type="body" idx="1"/>
          </p:nvPr>
        </p:nvSpPr>
        <p:spPr>
          <a:xfrm>
            <a:off x="779463" y="1882775"/>
            <a:ext cx="7581900" cy="395287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2"/>
          </p:nvPr>
        </p:nvSpPr>
        <p:spPr>
          <a:xfrm>
            <a:off x="6651625" y="6356350"/>
            <a:ext cx="2133600" cy="365125"/>
          </a:xfrm>
          <a:prstGeom prst="rect">
            <a:avLst/>
          </a:prstGeom>
        </p:spPr>
        <p:txBody>
          <a:bodyPr vert="horz" lIns="91440" tIns="45720" rIns="91440" bIns="45720" rtlCol="0" anchor="ctr"/>
          <a:lstStyle>
            <a:lvl1pPr algn="r">
              <a:defRPr sz="1100">
                <a:solidFill>
                  <a:schemeClr val="tx1">
                    <a:tint val="75000"/>
                  </a:schemeClr>
                </a:solidFill>
                <a:effectLst>
                  <a:outerShdw blurRad="101600" dist="63500" dir="2700000" algn="tl" rotWithShape="0">
                    <a:prstClr val="black">
                      <a:alpha val="75000"/>
                    </a:prstClr>
                  </a:outerShdw>
                </a:effectLst>
              </a:defRPr>
            </a:lvl1pPr>
          </a:lstStyle>
          <a:p>
            <a:pPr>
              <a:defRPr/>
            </a:pPr>
            <a:endParaRPr lang="fr-FR"/>
          </a:p>
        </p:txBody>
      </p:sp>
      <p:sp>
        <p:nvSpPr>
          <p:cNvPr id="5" name="Footer Placeholder 4"/>
          <p:cNvSpPr>
            <a:spLocks noGrp="1"/>
          </p:cNvSpPr>
          <p:nvPr>
            <p:ph type="ftr" sz="quarter" idx="3"/>
          </p:nvPr>
        </p:nvSpPr>
        <p:spPr>
          <a:xfrm>
            <a:off x="354013" y="6356350"/>
            <a:ext cx="2895600" cy="365125"/>
          </a:xfrm>
          <a:prstGeom prst="rect">
            <a:avLst/>
          </a:prstGeom>
        </p:spPr>
        <p:txBody>
          <a:bodyPr vert="horz" lIns="91440" tIns="45720" rIns="91440" bIns="45720" rtlCol="0" anchor="ctr"/>
          <a:lstStyle>
            <a:lvl1pPr algn="l">
              <a:defRPr sz="1100" smtClean="0">
                <a:solidFill>
                  <a:schemeClr val="tx1">
                    <a:tint val="75000"/>
                  </a:schemeClr>
                </a:solidFill>
                <a:effectLst>
                  <a:outerShdw blurRad="101600" dist="63500" dir="2700000" algn="tl" rotWithShape="0">
                    <a:prstClr val="black">
                      <a:alpha val="75000"/>
                    </a:prstClr>
                  </a:outerShdw>
                </a:effectLst>
              </a:defRPr>
            </a:lvl1pPr>
          </a:lstStyle>
          <a:p>
            <a:pPr>
              <a:defRPr/>
            </a:pPr>
            <a:r>
              <a:rPr lang="fr-FR"/>
              <a:t>Journées d'étude GRIDIFE</a:t>
            </a:r>
          </a:p>
        </p:txBody>
      </p:sp>
      <p:sp>
        <p:nvSpPr>
          <p:cNvPr id="6" name="Slide Number Placeholder 5"/>
          <p:cNvSpPr>
            <a:spLocks noGrp="1"/>
          </p:cNvSpPr>
          <p:nvPr>
            <p:ph type="sldNum" sz="quarter" idx="4"/>
          </p:nvPr>
        </p:nvSpPr>
        <p:spPr>
          <a:xfrm>
            <a:off x="4191000" y="6356350"/>
            <a:ext cx="762000" cy="365125"/>
          </a:xfrm>
          <a:prstGeom prst="rect">
            <a:avLst/>
          </a:prstGeom>
        </p:spPr>
        <p:txBody>
          <a:bodyPr vert="horz" lIns="91440" tIns="45720" rIns="91440" bIns="45720" rtlCol="0" anchor="ctr"/>
          <a:lstStyle>
            <a:lvl1pPr algn="ctr">
              <a:defRPr sz="1100" smtClean="0">
                <a:solidFill>
                  <a:schemeClr val="tx1">
                    <a:tint val="75000"/>
                  </a:schemeClr>
                </a:solidFill>
                <a:effectLst>
                  <a:outerShdw blurRad="101600" dist="63500" dir="2700000" algn="tl" rotWithShape="0">
                    <a:prstClr val="black">
                      <a:alpha val="75000"/>
                    </a:prstClr>
                  </a:outerShdw>
                </a:effectLst>
              </a:defRPr>
            </a:lvl1pPr>
          </a:lstStyle>
          <a:p>
            <a:pPr>
              <a:defRPr/>
            </a:pPr>
            <a:fld id="{8B1F7BB2-F461-044C-BD45-2405A1B06375}" type="slidenum">
              <a:rPr lang="fr-FR"/>
              <a:pPr>
                <a:defRPr/>
              </a:pPr>
              <a:t>‹N°›</a:t>
            </a:fld>
            <a:endParaRPr lang="fr-FR"/>
          </a:p>
        </p:txBody>
      </p:sp>
    </p:spTree>
  </p:cSld>
  <p:clrMap bg1="dk1" tx1="lt1" bg2="dk2" tx2="lt2" accent1="accent1" accent2="accent2" accent3="accent3" accent4="accent4" accent5="accent5" accent6="accent6" hlink="hlink" folHlink="folHlink"/>
  <p:sldLayoutIdLst>
    <p:sldLayoutId id="2147483705"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Lst>
  <p:transition spd="slow">
    <p:pull/>
  </p:transition>
  <p:timing>
    <p:tnLst>
      <p:par>
        <p:cTn id="1" dur="indefinite" restart="never" nodeType="tmRoot"/>
      </p:par>
    </p:tnLst>
  </p:timing>
  <p:hf hdr="0" ftr="0" dt="0"/>
  <p:txStyles>
    <p:titleStyle>
      <a:lvl1pPr algn="ctr" rtl="0" eaLnBrk="1" fontAlgn="base" hangingPunct="1">
        <a:spcBef>
          <a:spcPct val="0"/>
        </a:spcBef>
        <a:spcAft>
          <a:spcPct val="0"/>
        </a:spcAft>
        <a:defRPr sz="5600" b="1" kern="1200">
          <a:solidFill>
            <a:schemeClr val="tx1"/>
          </a:solidFill>
          <a:effectLst>
            <a:outerShdw blurRad="101600" dist="63500" dir="2700000" algn="tl" rotWithShape="0">
              <a:prstClr val="black">
                <a:alpha val="75000"/>
              </a:prstClr>
            </a:outerShdw>
          </a:effectLst>
          <a:latin typeface="+mj-lt"/>
          <a:ea typeface="ＭＳ Ｐゴシック" charset="0"/>
          <a:cs typeface="ＭＳ Ｐゴシック" charset="0"/>
        </a:defRPr>
      </a:lvl1pPr>
      <a:lvl2pPr algn="ctr" rtl="0" eaLnBrk="1" fontAlgn="base" hangingPunct="1">
        <a:spcBef>
          <a:spcPct val="0"/>
        </a:spcBef>
        <a:spcAft>
          <a:spcPct val="0"/>
        </a:spcAft>
        <a:defRPr sz="5600" b="1">
          <a:solidFill>
            <a:schemeClr val="tx1"/>
          </a:solidFill>
          <a:latin typeface="Candara" charset="0"/>
          <a:ea typeface="ＭＳ Ｐゴシック" charset="0"/>
          <a:cs typeface="ＭＳ Ｐゴシック" charset="0"/>
        </a:defRPr>
      </a:lvl2pPr>
      <a:lvl3pPr algn="ctr" rtl="0" eaLnBrk="1" fontAlgn="base" hangingPunct="1">
        <a:spcBef>
          <a:spcPct val="0"/>
        </a:spcBef>
        <a:spcAft>
          <a:spcPct val="0"/>
        </a:spcAft>
        <a:defRPr sz="5600" b="1">
          <a:solidFill>
            <a:schemeClr val="tx1"/>
          </a:solidFill>
          <a:latin typeface="Candara" charset="0"/>
          <a:ea typeface="ＭＳ Ｐゴシック" charset="0"/>
          <a:cs typeface="ＭＳ Ｐゴシック" charset="0"/>
        </a:defRPr>
      </a:lvl3pPr>
      <a:lvl4pPr algn="ctr" rtl="0" eaLnBrk="1" fontAlgn="base" hangingPunct="1">
        <a:spcBef>
          <a:spcPct val="0"/>
        </a:spcBef>
        <a:spcAft>
          <a:spcPct val="0"/>
        </a:spcAft>
        <a:defRPr sz="5600" b="1">
          <a:solidFill>
            <a:schemeClr val="tx1"/>
          </a:solidFill>
          <a:latin typeface="Candara" charset="0"/>
          <a:ea typeface="ＭＳ Ｐゴシック" charset="0"/>
          <a:cs typeface="ＭＳ Ｐゴシック" charset="0"/>
        </a:defRPr>
      </a:lvl4pPr>
      <a:lvl5pPr algn="ctr" rtl="0" eaLnBrk="1" fontAlgn="base" hangingPunct="1">
        <a:spcBef>
          <a:spcPct val="0"/>
        </a:spcBef>
        <a:spcAft>
          <a:spcPct val="0"/>
        </a:spcAft>
        <a:defRPr sz="5600" b="1">
          <a:solidFill>
            <a:schemeClr val="tx1"/>
          </a:solidFill>
          <a:latin typeface="Candara" charset="0"/>
          <a:ea typeface="ＭＳ Ｐゴシック" charset="0"/>
          <a:cs typeface="ＭＳ Ｐゴシック" charset="0"/>
        </a:defRPr>
      </a:lvl5pPr>
      <a:lvl6pPr marL="457200" algn="ctr" rtl="0" eaLnBrk="1" fontAlgn="base" hangingPunct="1">
        <a:spcBef>
          <a:spcPct val="0"/>
        </a:spcBef>
        <a:spcAft>
          <a:spcPct val="0"/>
        </a:spcAft>
        <a:defRPr sz="5600" b="1">
          <a:solidFill>
            <a:schemeClr val="tx1"/>
          </a:solidFill>
          <a:latin typeface="Candara" charset="0"/>
          <a:ea typeface="ＭＳ Ｐゴシック" charset="0"/>
          <a:cs typeface="ＭＳ Ｐゴシック" charset="0"/>
        </a:defRPr>
      </a:lvl6pPr>
      <a:lvl7pPr marL="914400" algn="ctr" rtl="0" eaLnBrk="1" fontAlgn="base" hangingPunct="1">
        <a:spcBef>
          <a:spcPct val="0"/>
        </a:spcBef>
        <a:spcAft>
          <a:spcPct val="0"/>
        </a:spcAft>
        <a:defRPr sz="5600" b="1">
          <a:solidFill>
            <a:schemeClr val="tx1"/>
          </a:solidFill>
          <a:latin typeface="Candara" charset="0"/>
          <a:ea typeface="ＭＳ Ｐゴシック" charset="0"/>
          <a:cs typeface="ＭＳ Ｐゴシック" charset="0"/>
        </a:defRPr>
      </a:lvl7pPr>
      <a:lvl8pPr marL="1371600" algn="ctr" rtl="0" eaLnBrk="1" fontAlgn="base" hangingPunct="1">
        <a:spcBef>
          <a:spcPct val="0"/>
        </a:spcBef>
        <a:spcAft>
          <a:spcPct val="0"/>
        </a:spcAft>
        <a:defRPr sz="5600" b="1">
          <a:solidFill>
            <a:schemeClr val="tx1"/>
          </a:solidFill>
          <a:latin typeface="Candara" charset="0"/>
          <a:ea typeface="ＭＳ Ｐゴシック" charset="0"/>
          <a:cs typeface="ＭＳ Ｐゴシック" charset="0"/>
        </a:defRPr>
      </a:lvl8pPr>
      <a:lvl9pPr marL="1828800" algn="ctr" rtl="0" eaLnBrk="1" fontAlgn="base" hangingPunct="1">
        <a:spcBef>
          <a:spcPct val="0"/>
        </a:spcBef>
        <a:spcAft>
          <a:spcPct val="0"/>
        </a:spcAft>
        <a:defRPr sz="5600" b="1">
          <a:solidFill>
            <a:schemeClr val="tx1"/>
          </a:solidFill>
          <a:latin typeface="Candara" charset="0"/>
          <a:ea typeface="ＭＳ Ｐゴシック" charset="0"/>
          <a:cs typeface="ＭＳ Ｐゴシック" charset="0"/>
        </a:defRPr>
      </a:lvl9pPr>
    </p:titleStyle>
    <p:bodyStyle>
      <a:lvl1pPr marL="403225" indent="-403225" algn="l" rtl="0" eaLnBrk="1" fontAlgn="base" hangingPunct="1">
        <a:spcBef>
          <a:spcPts val="2000"/>
        </a:spcBef>
        <a:spcAft>
          <a:spcPct val="0"/>
        </a:spcAft>
        <a:buBlip>
          <a:blip r:embed="rId15"/>
        </a:buBlip>
        <a:defRPr sz="2400" b="1" kern="1200">
          <a:solidFill>
            <a:schemeClr val="tx1"/>
          </a:solidFill>
          <a:effectLst>
            <a:outerShdw blurRad="101600" dist="63500" dir="2700000" algn="tl" rotWithShape="0">
              <a:prstClr val="black">
                <a:alpha val="75000"/>
              </a:prstClr>
            </a:outerShdw>
          </a:effectLst>
          <a:latin typeface="+mn-lt"/>
          <a:ea typeface="ＭＳ Ｐゴシック" charset="0"/>
          <a:cs typeface="ＭＳ Ｐゴシック" charset="0"/>
        </a:defRPr>
      </a:lvl1pPr>
      <a:lvl2pPr marL="806450" indent="-403225" algn="l" rtl="0" eaLnBrk="1" fontAlgn="base" hangingPunct="1">
        <a:spcBef>
          <a:spcPts val="600"/>
        </a:spcBef>
        <a:spcAft>
          <a:spcPct val="0"/>
        </a:spcAft>
        <a:buBlip>
          <a:blip r:embed="rId15"/>
        </a:buBlip>
        <a:defRPr sz="2200" b="1" kern="1200">
          <a:solidFill>
            <a:schemeClr val="tx1"/>
          </a:solidFill>
          <a:effectLst>
            <a:outerShdw blurRad="101600" dist="63500" dir="2700000" algn="tl" rotWithShape="0">
              <a:prstClr val="black">
                <a:alpha val="75000"/>
              </a:prstClr>
            </a:outerShdw>
          </a:effectLst>
          <a:latin typeface="+mn-lt"/>
          <a:ea typeface="ＭＳ Ｐゴシック" charset="0"/>
          <a:cs typeface="+mn-cs"/>
        </a:defRPr>
      </a:lvl2pPr>
      <a:lvl3pPr marL="1143000" indent="-336550" algn="l" rtl="0" eaLnBrk="1" fontAlgn="base" hangingPunct="1">
        <a:spcBef>
          <a:spcPts val="600"/>
        </a:spcBef>
        <a:spcAft>
          <a:spcPct val="0"/>
        </a:spcAft>
        <a:buBlip>
          <a:blip r:embed="rId15"/>
        </a:buBlip>
        <a:defRPr sz="2000" b="1" kern="1200">
          <a:solidFill>
            <a:schemeClr val="tx1"/>
          </a:solidFill>
          <a:effectLst>
            <a:outerShdw blurRad="101600" dist="63500" dir="2700000" algn="tl" rotWithShape="0">
              <a:prstClr val="black">
                <a:alpha val="75000"/>
              </a:prstClr>
            </a:outerShdw>
          </a:effectLst>
          <a:latin typeface="+mn-lt"/>
          <a:ea typeface="ＭＳ Ｐゴシック" charset="0"/>
          <a:cs typeface="+mn-cs"/>
        </a:defRPr>
      </a:lvl3pPr>
      <a:lvl4pPr marL="1492250" indent="-349250" algn="l" rtl="0" eaLnBrk="1" fontAlgn="base" hangingPunct="1">
        <a:spcBef>
          <a:spcPts val="600"/>
        </a:spcBef>
        <a:spcAft>
          <a:spcPct val="0"/>
        </a:spcAft>
        <a:buBlip>
          <a:blip r:embed="rId15"/>
        </a:buBlip>
        <a:defRPr b="1" kern="1200">
          <a:solidFill>
            <a:schemeClr val="tx1"/>
          </a:solidFill>
          <a:effectLst>
            <a:outerShdw blurRad="101600" dist="63500" dir="2700000" algn="tl" rotWithShape="0">
              <a:prstClr val="black">
                <a:alpha val="75000"/>
              </a:prstClr>
            </a:outerShdw>
          </a:effectLst>
          <a:latin typeface="+mn-lt"/>
          <a:ea typeface="ＭＳ Ｐゴシック" charset="0"/>
          <a:cs typeface="+mn-cs"/>
        </a:defRPr>
      </a:lvl4pPr>
      <a:lvl5pPr marL="1828800" indent="-336550" algn="l" rtl="0" eaLnBrk="1" fontAlgn="base" hangingPunct="1">
        <a:spcBef>
          <a:spcPts val="600"/>
        </a:spcBef>
        <a:spcAft>
          <a:spcPct val="0"/>
        </a:spcAft>
        <a:buBlip>
          <a:blip r:embed="rId15"/>
        </a:buBlip>
        <a:defRPr b="1" kern="1200">
          <a:solidFill>
            <a:schemeClr val="tx1"/>
          </a:solidFill>
          <a:effectLst>
            <a:outerShdw blurRad="101600" dist="63500" dir="2700000" algn="tl" rotWithShape="0">
              <a:prstClr val="black">
                <a:alpha val="75000"/>
              </a:prstClr>
            </a:outerShdw>
          </a:effectLst>
          <a:latin typeface="+mn-lt"/>
          <a:ea typeface="ＭＳ Ｐゴシック" charset="0"/>
          <a:cs typeface="+mn-cs"/>
        </a:defRPr>
      </a:lvl5pPr>
      <a:lvl6pPr marL="21732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5161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860675"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3205163" indent="-344488" algn="l" defTabSz="914400" rtl="0" eaLnBrk="1" latinLnBrk="0" hangingPunct="1">
        <a:spcBef>
          <a:spcPct val="20000"/>
        </a:spcBef>
        <a:buFontTx/>
        <a:buBlip>
          <a:blip r:embed="rId15"/>
        </a:buBlip>
        <a:defRPr lang="en-US"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oleObject" Target="../embeddings/oleObject2.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5508625" y="5300663"/>
            <a:ext cx="3240088" cy="1143000"/>
          </a:xfrm>
        </p:spPr>
        <p:txBody>
          <a:bodyPr/>
          <a:lstStyle/>
          <a:p>
            <a:pPr fontAlgn="auto">
              <a:spcAft>
                <a:spcPts val="0"/>
              </a:spcAft>
              <a:defRPr/>
            </a:pPr>
            <a:r>
              <a:rPr lang="fr-FR" dirty="0">
                <a:ea typeface="+mn-ea"/>
                <a:cs typeface="+mn-cs"/>
              </a:rPr>
              <a:t>Denis LOIZON  </a:t>
            </a:r>
            <a:endParaRPr lang="fr-FR" dirty="0" smtClean="0">
              <a:ea typeface="+mn-ea"/>
              <a:cs typeface="+mn-cs"/>
            </a:endParaRPr>
          </a:p>
          <a:p>
            <a:pPr fontAlgn="auto">
              <a:spcAft>
                <a:spcPts val="0"/>
              </a:spcAft>
              <a:defRPr/>
            </a:pPr>
            <a:r>
              <a:rPr lang="fr-FR" sz="2000" dirty="0" smtClean="0">
                <a:ea typeface="+mn-ea"/>
                <a:cs typeface="+mn-cs"/>
              </a:rPr>
              <a:t>ESPE  Bourgogne</a:t>
            </a:r>
          </a:p>
          <a:p>
            <a:pPr fontAlgn="auto">
              <a:spcAft>
                <a:spcPts val="0"/>
              </a:spcAft>
              <a:defRPr/>
            </a:pPr>
            <a:r>
              <a:rPr lang="fr-FR" sz="2000" dirty="0" smtClean="0">
                <a:ea typeface="+mn-ea"/>
                <a:cs typeface="+mn-cs"/>
              </a:rPr>
              <a:t>IREDU (EA 7318)</a:t>
            </a:r>
            <a:endParaRPr lang="fr-FR" sz="2000" dirty="0">
              <a:ea typeface="+mn-ea"/>
              <a:cs typeface="+mn-cs"/>
            </a:endParaRPr>
          </a:p>
        </p:txBody>
      </p:sp>
      <p:sp>
        <p:nvSpPr>
          <p:cNvPr id="6" name="Rectangle 6"/>
          <p:cNvSpPr>
            <a:spLocks noGrp="1" noChangeArrowheads="1"/>
          </p:cNvSpPr>
          <p:nvPr>
            <p:ph type="sldNum" sz="quarter" idx="12"/>
          </p:nvPr>
        </p:nvSpPr>
        <p:spPr/>
        <p:txBody>
          <a:bodyPr/>
          <a:lstStyle/>
          <a:p>
            <a:pPr>
              <a:defRPr/>
            </a:pPr>
            <a:fld id="{F5788156-9E91-F645-9A7B-BFDD83405857}" type="slidenum">
              <a:rPr lang="de-DE"/>
              <a:pPr>
                <a:defRPr/>
              </a:pPr>
              <a:t>1</a:t>
            </a:fld>
            <a:endParaRPr lang="de-DE"/>
          </a:p>
        </p:txBody>
      </p:sp>
      <p:sp>
        <p:nvSpPr>
          <p:cNvPr id="2052" name="Text Box 4"/>
          <p:cNvSpPr txBox="1">
            <a:spLocks noChangeArrowheads="1"/>
          </p:cNvSpPr>
          <p:nvPr/>
        </p:nvSpPr>
        <p:spPr bwMode="auto">
          <a:xfrm>
            <a:off x="395288" y="3213100"/>
            <a:ext cx="6172200" cy="206210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p>
            <a:pPr>
              <a:spcBef>
                <a:spcPct val="50000"/>
              </a:spcBef>
              <a:defRPr/>
            </a:pPr>
            <a:r>
              <a:rPr lang="fr-FR" sz="3200" b="1" dirty="0" smtClean="0">
                <a:solidFill>
                  <a:schemeClr val="hlink"/>
                </a:solidFill>
                <a:effectLst>
                  <a:outerShdw blurRad="38100" dist="38100" dir="2700000" algn="tl">
                    <a:srgbClr val="DDDDDD"/>
                  </a:outerShdw>
                </a:effectLst>
                <a:latin typeface="Tahoma" charset="0"/>
              </a:rPr>
              <a:t>Aider le stagiaire à développer le «</a:t>
            </a:r>
            <a:r>
              <a:rPr lang="fr-FR" sz="3200" b="1" dirty="0">
                <a:solidFill>
                  <a:schemeClr val="hlink"/>
                </a:solidFill>
                <a:effectLst>
                  <a:outerShdw blurRad="38100" dist="38100" dir="2700000" algn="tl">
                    <a:srgbClr val="DDDDDD"/>
                  </a:outerShdw>
                </a:effectLst>
                <a:latin typeface="Tahoma" charset="0"/>
              </a:rPr>
              <a:t> Savoir Analyser sa pratique professionnelle </a:t>
            </a:r>
            <a:r>
              <a:rPr lang="fr-FR" sz="3200" b="1" dirty="0" smtClean="0">
                <a:solidFill>
                  <a:schemeClr val="hlink"/>
                </a:solidFill>
                <a:effectLst>
                  <a:outerShdw blurRad="38100" dist="38100" dir="2700000" algn="tl">
                    <a:srgbClr val="DDDDDD"/>
                  </a:outerShdw>
                </a:effectLst>
                <a:latin typeface="Tahoma" charset="0"/>
              </a:rPr>
              <a:t>»</a:t>
            </a:r>
            <a:endParaRPr lang="fr-FR" sz="3200" b="1" dirty="0">
              <a:solidFill>
                <a:schemeClr val="hlink"/>
              </a:solidFill>
              <a:effectLst>
                <a:outerShdw blurRad="38100" dist="38100" dir="2700000" algn="tl">
                  <a:srgbClr val="DDDDDD"/>
                </a:outerShdw>
              </a:effectLst>
              <a:latin typeface="Tahoma" charset="0"/>
            </a:endParaRPr>
          </a:p>
        </p:txBody>
      </p:sp>
      <p:sp>
        <p:nvSpPr>
          <p:cNvPr id="2" name="ZoneTexte 1"/>
          <p:cNvSpPr txBox="1"/>
          <p:nvPr/>
        </p:nvSpPr>
        <p:spPr>
          <a:xfrm>
            <a:off x="1763688" y="260648"/>
            <a:ext cx="5472608" cy="461665"/>
          </a:xfrm>
          <a:prstGeom prst="rect">
            <a:avLst/>
          </a:prstGeom>
          <a:noFill/>
        </p:spPr>
        <p:txBody>
          <a:bodyPr wrap="square" rtlCol="0">
            <a:spAutoFit/>
          </a:bodyPr>
          <a:lstStyle/>
          <a:p>
            <a:r>
              <a:rPr lang="fr-FR" dirty="0" smtClean="0"/>
              <a:t>Formation des tuteurs M2</a:t>
            </a:r>
            <a:endParaRPr lang="fr-FR" dirty="0"/>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 calcmode="lin" valueType="num">
                                      <p:cBhvr>
                                        <p:cTn id="7" dur="500" fill="hold"/>
                                        <p:tgtEl>
                                          <p:spTgt spid="2052"/>
                                        </p:tgtEl>
                                        <p:attrNameLst>
                                          <p:attrName>ppt_w</p:attrName>
                                        </p:attrNameLst>
                                      </p:cBhvr>
                                      <p:tavLst>
                                        <p:tav tm="0">
                                          <p:val>
                                            <p:fltVal val="0"/>
                                          </p:val>
                                        </p:tav>
                                        <p:tav tm="100000">
                                          <p:val>
                                            <p:strVal val="#ppt_w"/>
                                          </p:val>
                                        </p:tav>
                                      </p:tavLst>
                                    </p:anim>
                                    <p:anim calcmode="lin" valueType="num">
                                      <p:cBhvr>
                                        <p:cTn id="8" dur="500" fill="hold"/>
                                        <p:tgtEl>
                                          <p:spTgt spid="2052"/>
                                        </p:tgtEl>
                                        <p:attrNameLst>
                                          <p:attrName>ppt_h</p:attrName>
                                        </p:attrNameLst>
                                      </p:cBhvr>
                                      <p:tavLst>
                                        <p:tav tm="0">
                                          <p:val>
                                            <p:fltVal val="0"/>
                                          </p:val>
                                        </p:tav>
                                        <p:tav tm="100000">
                                          <p:val>
                                            <p:strVal val="#ppt_h"/>
                                          </p:val>
                                        </p:tav>
                                      </p:tavLst>
                                    </p:anim>
                                    <p:animEffect transition="in" filter="fade">
                                      <p:cBhvr>
                                        <p:cTn id="9" dur="5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Cadre théorique composite</a:t>
            </a:r>
            <a:endParaRPr lang="fr-FR" dirty="0">
              <a:ea typeface="+mj-ea"/>
              <a:cs typeface="+mj-cs"/>
            </a:endParaRPr>
          </a:p>
        </p:txBody>
      </p:sp>
      <p:sp>
        <p:nvSpPr>
          <p:cNvPr id="3" name="Espace réservé du contenu 2"/>
          <p:cNvSpPr>
            <a:spLocks noGrp="1"/>
          </p:cNvSpPr>
          <p:nvPr>
            <p:ph idx="1"/>
          </p:nvPr>
        </p:nvSpPr>
        <p:spPr/>
        <p:txBody>
          <a:bodyPr>
            <a:normAutofit/>
          </a:bodyPr>
          <a:lstStyle/>
          <a:p>
            <a:pPr fontAlgn="auto">
              <a:lnSpc>
                <a:spcPct val="90000"/>
              </a:lnSpc>
              <a:spcAft>
                <a:spcPts val="0"/>
              </a:spcAft>
              <a:defRPr/>
            </a:pPr>
            <a:r>
              <a:rPr lang="fr-FR" dirty="0" smtClean="0">
                <a:ea typeface="+mn-ea"/>
                <a:cs typeface="+mn-cs"/>
              </a:rPr>
              <a:t> </a:t>
            </a:r>
            <a:r>
              <a:rPr lang="fr-FR" sz="2800" dirty="0">
                <a:ea typeface="+mn-ea"/>
                <a:cs typeface="+mn-cs"/>
              </a:rPr>
              <a:t>Celui de la didactique : </a:t>
            </a:r>
          </a:p>
          <a:p>
            <a:pPr lvl="1" fontAlgn="auto">
              <a:lnSpc>
                <a:spcPct val="90000"/>
              </a:lnSpc>
              <a:spcAft>
                <a:spcPts val="0"/>
              </a:spcAft>
              <a:buFont typeface="Times" charset="0"/>
              <a:buChar char="•"/>
              <a:defRPr/>
            </a:pPr>
            <a:r>
              <a:rPr lang="fr-FR" sz="2400" dirty="0" smtClean="0">
                <a:ea typeface="+mn-ea"/>
              </a:rPr>
              <a:t>Didactique Clinique (EDIC)</a:t>
            </a:r>
            <a:endParaRPr lang="fr-FR" sz="2400" dirty="0">
              <a:ea typeface="+mn-ea"/>
            </a:endParaRPr>
          </a:p>
          <a:p>
            <a:pPr lvl="1" fontAlgn="auto">
              <a:lnSpc>
                <a:spcPct val="90000"/>
              </a:lnSpc>
              <a:spcAft>
                <a:spcPts val="0"/>
              </a:spcAft>
              <a:buFont typeface="Times" charset="0"/>
              <a:buChar char="•"/>
              <a:defRPr/>
            </a:pPr>
            <a:r>
              <a:rPr lang="fr-FR" sz="2400" dirty="0">
                <a:ea typeface="+mn-ea"/>
              </a:rPr>
              <a:t>Comparée (</a:t>
            </a:r>
            <a:r>
              <a:rPr lang="fr-FR" sz="2400" dirty="0" smtClean="0">
                <a:ea typeface="+mn-ea"/>
              </a:rPr>
              <a:t>référence à </a:t>
            </a:r>
            <a:r>
              <a:rPr lang="fr-FR" sz="2400" dirty="0" err="1">
                <a:ea typeface="+mn-ea"/>
              </a:rPr>
              <a:t>Sensévy</a:t>
            </a:r>
            <a:r>
              <a:rPr lang="fr-FR" sz="2400" dirty="0">
                <a:ea typeface="+mn-ea"/>
              </a:rPr>
              <a:t>)</a:t>
            </a:r>
          </a:p>
          <a:p>
            <a:pPr lvl="1" fontAlgn="auto">
              <a:lnSpc>
                <a:spcPct val="90000"/>
              </a:lnSpc>
              <a:spcAft>
                <a:spcPts val="0"/>
              </a:spcAft>
              <a:buFont typeface="Times" charset="0"/>
              <a:buChar char="•"/>
              <a:defRPr/>
            </a:pPr>
            <a:r>
              <a:rPr lang="fr-FR" sz="2400" dirty="0">
                <a:solidFill>
                  <a:schemeClr val="accent1"/>
                </a:solidFill>
                <a:ea typeface="+mn-ea"/>
              </a:rPr>
              <a:t>Professionnelle</a:t>
            </a:r>
            <a:r>
              <a:rPr lang="fr-FR" sz="2400" dirty="0">
                <a:ea typeface="+mn-ea"/>
              </a:rPr>
              <a:t> (</a:t>
            </a:r>
            <a:r>
              <a:rPr lang="fr-FR" sz="2400" dirty="0" err="1">
                <a:ea typeface="+mn-ea"/>
              </a:rPr>
              <a:t>Pastré</a:t>
            </a:r>
            <a:r>
              <a:rPr lang="fr-FR" sz="2400" dirty="0">
                <a:ea typeface="+mn-ea"/>
              </a:rPr>
              <a:t>, Mayen, </a:t>
            </a:r>
            <a:r>
              <a:rPr lang="fr-FR" sz="2400" dirty="0" err="1">
                <a:ea typeface="+mn-ea"/>
              </a:rPr>
              <a:t>Vergnaud</a:t>
            </a:r>
            <a:r>
              <a:rPr lang="fr-FR" sz="2400" dirty="0">
                <a:ea typeface="+mn-ea"/>
              </a:rPr>
              <a:t>)</a:t>
            </a:r>
          </a:p>
          <a:p>
            <a:pPr fontAlgn="auto">
              <a:lnSpc>
                <a:spcPct val="90000"/>
              </a:lnSpc>
              <a:spcAft>
                <a:spcPts val="0"/>
              </a:spcAft>
              <a:defRPr/>
            </a:pPr>
            <a:r>
              <a:rPr lang="fr-FR" sz="2800" dirty="0">
                <a:ea typeface="+mn-ea"/>
                <a:cs typeface="+mn-cs"/>
              </a:rPr>
              <a:t>Double perspective comparatiste :</a:t>
            </a:r>
          </a:p>
          <a:p>
            <a:pPr lvl="1" fontAlgn="auto">
              <a:lnSpc>
                <a:spcPct val="90000"/>
              </a:lnSpc>
              <a:spcAft>
                <a:spcPts val="0"/>
              </a:spcAft>
              <a:buFont typeface="Times" charset="0"/>
              <a:buChar char="•"/>
              <a:defRPr/>
            </a:pPr>
            <a:r>
              <a:rPr lang="fr-FR" sz="2400" dirty="0">
                <a:ea typeface="+mn-ea"/>
              </a:rPr>
              <a:t>évolution </a:t>
            </a:r>
            <a:r>
              <a:rPr lang="fr-FR" sz="2400" dirty="0" smtClean="0">
                <a:ea typeface="+mn-ea"/>
              </a:rPr>
              <a:t>individuelle des stagiaires,</a:t>
            </a:r>
            <a:endParaRPr lang="fr-FR" sz="2400" dirty="0">
              <a:ea typeface="+mn-ea"/>
            </a:endParaRPr>
          </a:p>
          <a:p>
            <a:pPr fontAlgn="auto">
              <a:lnSpc>
                <a:spcPct val="90000"/>
              </a:lnSpc>
              <a:spcAft>
                <a:spcPts val="0"/>
              </a:spcAft>
              <a:buFont typeface="Wingdings" charset="0"/>
              <a:buChar char="§"/>
              <a:defRPr/>
            </a:pPr>
            <a:r>
              <a:rPr lang="fr-FR" sz="2800" dirty="0" smtClean="0">
                <a:ea typeface="+mn-ea"/>
                <a:cs typeface="+mn-cs"/>
              </a:rPr>
              <a:t>À </a:t>
            </a:r>
            <a:r>
              <a:rPr lang="fr-FR" sz="2800" dirty="0">
                <a:ea typeface="+mn-ea"/>
                <a:cs typeface="+mn-cs"/>
              </a:rPr>
              <a:t>l</a:t>
            </a:r>
            <a:r>
              <a:rPr lang="ja-JP" altLang="fr-FR" sz="2800" dirty="0">
                <a:ea typeface="+mn-ea"/>
                <a:cs typeface="+mn-cs"/>
              </a:rPr>
              <a:t>’</a:t>
            </a:r>
            <a:r>
              <a:rPr lang="fr-FR" sz="2800" dirty="0">
                <a:ea typeface="+mn-ea"/>
                <a:cs typeface="+mn-cs"/>
              </a:rPr>
              <a:t>articulation  entre les théories de la connaissance et les théories de l</a:t>
            </a:r>
            <a:r>
              <a:rPr lang="ja-JP" altLang="fr-FR" sz="2800" dirty="0">
                <a:ea typeface="+mn-ea"/>
                <a:cs typeface="+mn-cs"/>
              </a:rPr>
              <a:t>’</a:t>
            </a:r>
            <a:r>
              <a:rPr lang="fr-FR" sz="2800" dirty="0">
                <a:ea typeface="+mn-ea"/>
                <a:cs typeface="+mn-cs"/>
              </a:rPr>
              <a:t>action.</a:t>
            </a:r>
          </a:p>
        </p:txBody>
      </p:sp>
      <p:sp>
        <p:nvSpPr>
          <p:cNvPr id="5" name="Espace réservé du numéro de diapositive 4"/>
          <p:cNvSpPr>
            <a:spLocks noGrp="1"/>
          </p:cNvSpPr>
          <p:nvPr>
            <p:ph type="sldNum" sz="quarter" idx="12"/>
          </p:nvPr>
        </p:nvSpPr>
        <p:spPr/>
        <p:txBody>
          <a:bodyPr/>
          <a:lstStyle/>
          <a:p>
            <a:pPr>
              <a:defRPr/>
            </a:pPr>
            <a:fld id="{B089F4E7-CB4B-6C42-A0DD-2A3ADDFADBEE}" type="slidenum">
              <a:rPr lang="fr-FR"/>
              <a:pPr>
                <a:defRPr/>
              </a:pPr>
              <a:t>10</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Cadre théorique</a:t>
            </a:r>
            <a:endParaRPr lang="fr-FR" dirty="0">
              <a:ea typeface="+mj-ea"/>
              <a:cs typeface="+mj-cs"/>
            </a:endParaRPr>
          </a:p>
        </p:txBody>
      </p:sp>
      <p:sp>
        <p:nvSpPr>
          <p:cNvPr id="3" name="Espace réservé du contenu 2"/>
          <p:cNvSpPr>
            <a:spLocks noGrp="1"/>
          </p:cNvSpPr>
          <p:nvPr>
            <p:ph idx="1"/>
          </p:nvPr>
        </p:nvSpPr>
        <p:spPr>
          <a:xfrm>
            <a:off x="779463" y="1882775"/>
            <a:ext cx="7581900" cy="4426545"/>
          </a:xfrm>
        </p:spPr>
        <p:txBody>
          <a:bodyPr>
            <a:normAutofit lnSpcReduction="10000"/>
          </a:bodyPr>
          <a:lstStyle/>
          <a:p>
            <a:pPr fontAlgn="auto">
              <a:spcAft>
                <a:spcPts val="0"/>
              </a:spcAft>
              <a:buFont typeface="Wingdings" charset="0"/>
              <a:buNone/>
              <a:defRPr/>
            </a:pPr>
            <a:r>
              <a:rPr lang="fr-FR" sz="3600" dirty="0">
                <a:ea typeface="+mn-ea"/>
                <a:cs typeface="+mn-cs"/>
              </a:rPr>
              <a:t>La référence aux didactiques :</a:t>
            </a:r>
          </a:p>
          <a:p>
            <a:pPr fontAlgn="auto">
              <a:spcAft>
                <a:spcPts val="0"/>
              </a:spcAft>
              <a:defRPr/>
            </a:pPr>
            <a:r>
              <a:rPr lang="fr-FR" sz="2800" dirty="0" smtClean="0">
                <a:solidFill>
                  <a:schemeClr val="hlink"/>
                </a:solidFill>
                <a:ea typeface="+mn-ea"/>
                <a:cs typeface="+mn-cs"/>
              </a:rPr>
              <a:t>Didactique clinique</a:t>
            </a:r>
            <a:r>
              <a:rPr lang="fr-FR" sz="2800" dirty="0" smtClean="0">
                <a:ea typeface="+mn-ea"/>
                <a:cs typeface="+mn-cs"/>
              </a:rPr>
              <a:t> </a:t>
            </a:r>
            <a:r>
              <a:rPr lang="fr-FR" sz="2800" dirty="0">
                <a:ea typeface="+mn-ea"/>
                <a:cs typeface="+mn-cs"/>
              </a:rPr>
              <a:t>au sens où le chercheur se penche sur le sujet : </a:t>
            </a:r>
            <a:r>
              <a:rPr lang="fr-FR" sz="2800" dirty="0" smtClean="0">
                <a:ea typeface="+mn-ea"/>
                <a:cs typeface="+mn-cs"/>
              </a:rPr>
              <a:t>singulier, assujetti et divisé (</a:t>
            </a:r>
            <a:r>
              <a:rPr lang="fr-FR" sz="2800" dirty="0" err="1" smtClean="0">
                <a:ea typeface="+mn-ea"/>
                <a:cs typeface="+mn-cs"/>
              </a:rPr>
              <a:t>Carnus</a:t>
            </a:r>
            <a:r>
              <a:rPr lang="fr-FR" sz="2800" dirty="0" smtClean="0">
                <a:ea typeface="+mn-ea"/>
                <a:cs typeface="+mn-cs"/>
              </a:rPr>
              <a:t>, Terrisse, 2013). </a:t>
            </a:r>
          </a:p>
          <a:p>
            <a:pPr fontAlgn="auto">
              <a:spcAft>
                <a:spcPts val="0"/>
              </a:spcAft>
              <a:defRPr/>
            </a:pPr>
            <a:r>
              <a:rPr lang="fr-FR" sz="2800" dirty="0" smtClean="0">
                <a:ea typeface="+mn-ea"/>
                <a:cs typeface="+mn-cs"/>
              </a:rPr>
              <a:t>Son déjà-là :</a:t>
            </a:r>
          </a:p>
          <a:p>
            <a:pPr lvl="1" fontAlgn="auto">
              <a:spcAft>
                <a:spcPts val="0"/>
              </a:spcAft>
              <a:defRPr/>
            </a:pPr>
            <a:r>
              <a:rPr lang="fr-FR" sz="2600" i="1" dirty="0" smtClean="0">
                <a:solidFill>
                  <a:schemeClr val="accent1"/>
                </a:solidFill>
                <a:ea typeface="+mn-ea"/>
                <a:cs typeface="+mn-cs"/>
              </a:rPr>
              <a:t>Quelles sont ses conceptions de l’enseignement ?</a:t>
            </a:r>
          </a:p>
          <a:p>
            <a:pPr lvl="1" fontAlgn="auto">
              <a:spcAft>
                <a:spcPts val="0"/>
              </a:spcAft>
              <a:defRPr/>
            </a:pPr>
            <a:r>
              <a:rPr lang="fr-FR" sz="2600" i="1" dirty="0">
                <a:solidFill>
                  <a:schemeClr val="accent1"/>
                </a:solidFill>
              </a:rPr>
              <a:t>Quelles sont ses conceptions de </a:t>
            </a:r>
            <a:r>
              <a:rPr lang="fr-FR" sz="2600" i="1" dirty="0" smtClean="0">
                <a:solidFill>
                  <a:schemeClr val="accent1"/>
                </a:solidFill>
              </a:rPr>
              <a:t>l’enseignement de la discipline  </a:t>
            </a:r>
            <a:r>
              <a:rPr lang="fr-FR" sz="2600" i="1" dirty="0">
                <a:solidFill>
                  <a:schemeClr val="accent1"/>
                </a:solidFill>
              </a:rPr>
              <a:t>?</a:t>
            </a:r>
          </a:p>
          <a:p>
            <a:pPr fontAlgn="auto">
              <a:spcAft>
                <a:spcPts val="0"/>
              </a:spcAft>
              <a:defRPr/>
            </a:pPr>
            <a:endParaRPr lang="fr-FR" sz="2800" dirty="0" smtClean="0">
              <a:ea typeface="+mn-ea"/>
              <a:cs typeface="+mn-cs"/>
            </a:endParaRPr>
          </a:p>
          <a:p>
            <a:pPr fontAlgn="auto">
              <a:spcAft>
                <a:spcPts val="0"/>
              </a:spcAft>
              <a:defRPr/>
            </a:pPr>
            <a:endParaRPr lang="fr-FR" sz="2800" dirty="0">
              <a:ea typeface="+mn-ea"/>
              <a:cs typeface="+mn-cs"/>
            </a:endParaRPr>
          </a:p>
          <a:p>
            <a:pPr fontAlgn="auto">
              <a:spcAft>
                <a:spcPts val="0"/>
              </a:spcAft>
              <a:defRPr/>
            </a:pPr>
            <a:endParaRPr lang="fr-FR" dirty="0">
              <a:ea typeface="+mn-ea"/>
              <a:cs typeface="+mn-cs"/>
            </a:endParaRPr>
          </a:p>
        </p:txBody>
      </p:sp>
      <p:sp>
        <p:nvSpPr>
          <p:cNvPr id="5" name="Espace réservé du numéro de diapositive 4"/>
          <p:cNvSpPr>
            <a:spLocks noGrp="1"/>
          </p:cNvSpPr>
          <p:nvPr>
            <p:ph type="sldNum" sz="quarter" idx="12"/>
          </p:nvPr>
        </p:nvSpPr>
        <p:spPr/>
        <p:txBody>
          <a:bodyPr/>
          <a:lstStyle/>
          <a:p>
            <a:pPr>
              <a:defRPr/>
            </a:pPr>
            <a:fld id="{114ED372-0F69-9740-9FA4-DB70BBBDA72B}" type="slidenum">
              <a:rPr lang="fr-FR"/>
              <a:pPr>
                <a:defRPr/>
              </a:pPr>
              <a:t>11</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Didactique comparée</a:t>
            </a:r>
            <a:endParaRPr lang="fr-FR" dirty="0">
              <a:ea typeface="+mj-ea"/>
              <a:cs typeface="+mj-cs"/>
            </a:endParaRPr>
          </a:p>
        </p:txBody>
      </p:sp>
      <p:sp>
        <p:nvSpPr>
          <p:cNvPr id="3" name="Espace réservé du contenu 2"/>
          <p:cNvSpPr>
            <a:spLocks noGrp="1"/>
          </p:cNvSpPr>
          <p:nvPr>
            <p:ph idx="1"/>
          </p:nvPr>
        </p:nvSpPr>
        <p:spPr/>
        <p:txBody>
          <a:bodyPr/>
          <a:lstStyle/>
          <a:p>
            <a:pPr fontAlgn="auto">
              <a:spcAft>
                <a:spcPts val="0"/>
              </a:spcAft>
              <a:defRPr/>
            </a:pPr>
            <a:r>
              <a:rPr lang="fr-FR" dirty="0">
                <a:ea typeface="+mn-ea"/>
                <a:cs typeface="+mn-cs"/>
              </a:rPr>
              <a:t>Références à </a:t>
            </a:r>
            <a:r>
              <a:rPr lang="fr-FR" dirty="0" err="1">
                <a:ea typeface="+mn-ea"/>
                <a:cs typeface="+mn-cs"/>
              </a:rPr>
              <a:t>Sensévy</a:t>
            </a:r>
            <a:r>
              <a:rPr lang="fr-FR" dirty="0">
                <a:ea typeface="+mn-ea"/>
                <a:cs typeface="+mn-cs"/>
              </a:rPr>
              <a:t> (2001) : le modèle de </a:t>
            </a:r>
            <a:r>
              <a:rPr lang="fr-FR" dirty="0" smtClean="0">
                <a:ea typeface="+mn-ea"/>
                <a:cs typeface="+mn-cs"/>
              </a:rPr>
              <a:t>l’action </a:t>
            </a:r>
            <a:r>
              <a:rPr lang="fr-FR" dirty="0">
                <a:ea typeface="+mn-ea"/>
                <a:cs typeface="+mn-cs"/>
              </a:rPr>
              <a:t>du professeur avec 3 niveaux de description.</a:t>
            </a:r>
          </a:p>
          <a:p>
            <a:pPr fontAlgn="auto">
              <a:spcAft>
                <a:spcPts val="0"/>
              </a:spcAft>
              <a:defRPr/>
            </a:pPr>
            <a:r>
              <a:rPr lang="fr-FR" sz="2800" dirty="0" smtClean="0">
                <a:ea typeface="+mn-ea"/>
                <a:cs typeface="+mn-cs"/>
              </a:rPr>
              <a:t>Avec </a:t>
            </a:r>
            <a:r>
              <a:rPr lang="fr-FR" sz="2800" dirty="0">
                <a:ea typeface="+mn-ea"/>
                <a:cs typeface="+mn-cs"/>
              </a:rPr>
              <a:t>les </a:t>
            </a:r>
            <a:r>
              <a:rPr lang="fr-FR" sz="2800" dirty="0">
                <a:solidFill>
                  <a:schemeClr val="hlink"/>
                </a:solidFill>
                <a:ea typeface="+mn-ea"/>
                <a:cs typeface="+mn-cs"/>
              </a:rPr>
              <a:t>quatre éléments structuraux de l</a:t>
            </a:r>
            <a:r>
              <a:rPr lang="ja-JP" altLang="fr-FR" sz="2800" dirty="0">
                <a:solidFill>
                  <a:schemeClr val="hlink"/>
                </a:solidFill>
                <a:ea typeface="+mn-ea"/>
                <a:cs typeface="+mn-cs"/>
              </a:rPr>
              <a:t>’</a:t>
            </a:r>
            <a:r>
              <a:rPr lang="fr-FR" sz="2800" dirty="0">
                <a:solidFill>
                  <a:schemeClr val="hlink"/>
                </a:solidFill>
                <a:ea typeface="+mn-ea"/>
                <a:cs typeface="+mn-cs"/>
              </a:rPr>
              <a:t>action : </a:t>
            </a:r>
            <a:r>
              <a:rPr lang="fr-FR" sz="2000" dirty="0">
                <a:ea typeface="+mn-ea"/>
                <a:cs typeface="+mn-cs"/>
              </a:rPr>
              <a:t>Définir/Réguler/</a:t>
            </a:r>
            <a:r>
              <a:rPr lang="fr-FR" sz="2000" dirty="0" err="1">
                <a:ea typeface="+mn-ea"/>
                <a:cs typeface="+mn-cs"/>
              </a:rPr>
              <a:t>Dévoluer</a:t>
            </a:r>
            <a:r>
              <a:rPr lang="fr-FR" sz="2000" dirty="0">
                <a:ea typeface="+mn-ea"/>
                <a:cs typeface="+mn-cs"/>
              </a:rPr>
              <a:t>/Instituer</a:t>
            </a:r>
          </a:p>
          <a:p>
            <a:pPr fontAlgn="auto">
              <a:spcAft>
                <a:spcPts val="0"/>
              </a:spcAft>
              <a:buFontTx/>
              <a:buNone/>
              <a:defRPr/>
            </a:pPr>
            <a:r>
              <a:rPr lang="fr-FR" dirty="0">
                <a:solidFill>
                  <a:srgbClr val="F2D908"/>
                </a:solidFill>
                <a:ea typeface="+mn-ea"/>
                <a:cs typeface="+mn-cs"/>
              </a:rPr>
              <a:t>Les </a:t>
            </a:r>
            <a:r>
              <a:rPr lang="fr-FR" dirty="0" smtClean="0">
                <a:solidFill>
                  <a:srgbClr val="F2D908"/>
                </a:solidFill>
                <a:ea typeface="+mn-ea"/>
                <a:cs typeface="+mn-cs"/>
              </a:rPr>
              <a:t>Eléments Structuraux Fondamentaux (ESF) </a:t>
            </a:r>
            <a:r>
              <a:rPr lang="fr-FR" dirty="0">
                <a:solidFill>
                  <a:srgbClr val="F2D908"/>
                </a:solidFill>
                <a:ea typeface="+mn-ea"/>
                <a:cs typeface="+mn-cs"/>
              </a:rPr>
              <a:t>du SA : </a:t>
            </a:r>
            <a:r>
              <a:rPr lang="fr-FR" sz="3200" dirty="0">
                <a:solidFill>
                  <a:srgbClr val="CCFFCC"/>
                </a:solidFill>
                <a:ea typeface="+mn-ea"/>
                <a:cs typeface="+mn-cs"/>
              </a:rPr>
              <a:t>décrire, expliquer, </a:t>
            </a:r>
            <a:r>
              <a:rPr lang="fr-FR" sz="3200" dirty="0" smtClean="0">
                <a:solidFill>
                  <a:srgbClr val="CCFFCC"/>
                </a:solidFill>
                <a:ea typeface="+mn-ea"/>
                <a:cs typeface="+mn-cs"/>
              </a:rPr>
              <a:t>remédier</a:t>
            </a:r>
            <a:endParaRPr lang="fr-FR" sz="3200" dirty="0">
              <a:solidFill>
                <a:srgbClr val="CCFFCC"/>
              </a:solidFill>
              <a:ea typeface="+mn-ea"/>
              <a:cs typeface="+mn-cs"/>
            </a:endParaRPr>
          </a:p>
        </p:txBody>
      </p:sp>
      <p:sp>
        <p:nvSpPr>
          <p:cNvPr id="5" name="Espace réservé du numéro de diapositive 4"/>
          <p:cNvSpPr>
            <a:spLocks noGrp="1"/>
          </p:cNvSpPr>
          <p:nvPr>
            <p:ph type="sldNum" sz="quarter" idx="12"/>
          </p:nvPr>
        </p:nvSpPr>
        <p:spPr/>
        <p:txBody>
          <a:bodyPr/>
          <a:lstStyle/>
          <a:p>
            <a:pPr>
              <a:defRPr/>
            </a:pPr>
            <a:fld id="{E347AD7B-5C34-7446-88BF-29483887DBD8}" type="slidenum">
              <a:rPr lang="fr-FR"/>
              <a:pPr>
                <a:defRPr/>
              </a:pPr>
              <a:t>12</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0"/>
            <a:ext cx="7581900" cy="1160463"/>
          </a:xfrm>
        </p:spPr>
        <p:txBody>
          <a:bodyPr/>
          <a:lstStyle/>
          <a:p>
            <a:pPr fontAlgn="auto">
              <a:spcAft>
                <a:spcPts val="0"/>
              </a:spcAft>
              <a:defRPr/>
            </a:pPr>
            <a:r>
              <a:rPr lang="fr-FR" sz="4400" dirty="0" smtClean="0">
                <a:ea typeface="+mj-ea"/>
                <a:cs typeface="+mj-cs"/>
              </a:rPr>
              <a:t>La didactique professionnelle</a:t>
            </a:r>
            <a:endParaRPr lang="fr-FR" sz="4400" dirty="0">
              <a:ea typeface="+mj-ea"/>
              <a:cs typeface="+mj-cs"/>
            </a:endParaRPr>
          </a:p>
        </p:txBody>
      </p:sp>
      <p:sp>
        <p:nvSpPr>
          <p:cNvPr id="3" name="Espace réservé du contenu 2"/>
          <p:cNvSpPr>
            <a:spLocks noGrp="1"/>
          </p:cNvSpPr>
          <p:nvPr>
            <p:ph idx="1"/>
          </p:nvPr>
        </p:nvSpPr>
        <p:spPr>
          <a:xfrm>
            <a:off x="395288" y="1412875"/>
            <a:ext cx="8497887" cy="4895850"/>
          </a:xfrm>
        </p:spPr>
        <p:txBody>
          <a:bodyPr>
            <a:normAutofit fontScale="92500" lnSpcReduction="10000"/>
          </a:bodyPr>
          <a:lstStyle/>
          <a:p>
            <a:pPr fontAlgn="auto">
              <a:lnSpc>
                <a:spcPct val="90000"/>
              </a:lnSpc>
              <a:spcAft>
                <a:spcPts val="0"/>
              </a:spcAft>
              <a:defRPr/>
            </a:pPr>
            <a:r>
              <a:rPr lang="fr-FR" dirty="0">
                <a:ea typeface="+mn-ea"/>
                <a:cs typeface="+mn-cs"/>
              </a:rPr>
              <a:t>Elle a pour but d</a:t>
            </a:r>
            <a:r>
              <a:rPr lang="ja-JP" altLang="fr-FR" dirty="0">
                <a:ea typeface="+mn-ea"/>
                <a:cs typeface="+mn-cs"/>
              </a:rPr>
              <a:t>’</a:t>
            </a:r>
            <a:r>
              <a:rPr lang="fr-FR" dirty="0">
                <a:ea typeface="+mn-ea"/>
                <a:cs typeface="+mn-cs"/>
              </a:rPr>
              <a:t>analyser le travail en vue de la formation des compétences professionnelles.</a:t>
            </a:r>
          </a:p>
          <a:p>
            <a:pPr fontAlgn="auto">
              <a:lnSpc>
                <a:spcPct val="90000"/>
              </a:lnSpc>
              <a:spcAft>
                <a:spcPts val="0"/>
              </a:spcAft>
              <a:defRPr/>
            </a:pPr>
            <a:r>
              <a:rPr lang="fr-FR" dirty="0">
                <a:ea typeface="+mn-ea"/>
                <a:cs typeface="+mn-cs"/>
              </a:rPr>
              <a:t>Recherche qui va porter sur une </a:t>
            </a:r>
            <a:r>
              <a:rPr lang="fr-FR" i="1" dirty="0">
                <a:solidFill>
                  <a:schemeClr val="hlink"/>
                </a:solidFill>
                <a:ea typeface="+mn-ea"/>
                <a:cs typeface="+mn-cs"/>
              </a:rPr>
              <a:t>ANALYSE de l</a:t>
            </a:r>
            <a:r>
              <a:rPr lang="ja-JP" altLang="fr-FR" i="1" dirty="0">
                <a:solidFill>
                  <a:schemeClr val="hlink"/>
                </a:solidFill>
                <a:ea typeface="+mn-ea"/>
                <a:cs typeface="+mn-cs"/>
              </a:rPr>
              <a:t>’</a:t>
            </a:r>
            <a:r>
              <a:rPr lang="fr-FR" i="1" dirty="0">
                <a:solidFill>
                  <a:schemeClr val="hlink"/>
                </a:solidFill>
                <a:ea typeface="+mn-ea"/>
                <a:cs typeface="+mn-cs"/>
              </a:rPr>
              <a:t>analyse</a:t>
            </a:r>
            <a:r>
              <a:rPr lang="fr-FR" dirty="0">
                <a:ea typeface="+mn-ea"/>
                <a:cs typeface="+mn-cs"/>
              </a:rPr>
              <a:t> du travail. Analyser une activité particulière de l</a:t>
            </a:r>
            <a:r>
              <a:rPr lang="ja-JP" altLang="fr-FR" dirty="0">
                <a:ea typeface="+mn-ea"/>
                <a:cs typeface="+mn-cs"/>
              </a:rPr>
              <a:t>’</a:t>
            </a:r>
            <a:r>
              <a:rPr lang="fr-FR" dirty="0">
                <a:ea typeface="+mn-ea"/>
                <a:cs typeface="+mn-cs"/>
              </a:rPr>
              <a:t>enseignant : une méta compétence (</a:t>
            </a:r>
            <a:r>
              <a:rPr lang="fr-FR" dirty="0" err="1">
                <a:ea typeface="+mn-ea"/>
                <a:cs typeface="+mn-cs"/>
              </a:rPr>
              <a:t>Altet</a:t>
            </a:r>
            <a:r>
              <a:rPr lang="fr-FR" dirty="0">
                <a:ea typeface="+mn-ea"/>
                <a:cs typeface="+mn-cs"/>
              </a:rPr>
              <a:t>).</a:t>
            </a:r>
          </a:p>
          <a:p>
            <a:pPr fontAlgn="auto">
              <a:lnSpc>
                <a:spcPct val="90000"/>
              </a:lnSpc>
              <a:spcAft>
                <a:spcPts val="0"/>
              </a:spcAft>
              <a:defRPr/>
            </a:pPr>
            <a:r>
              <a:rPr lang="fr-FR" dirty="0">
                <a:ea typeface="+mn-ea"/>
                <a:cs typeface="+mn-cs"/>
              </a:rPr>
              <a:t>Une activité qui s</a:t>
            </a:r>
            <a:r>
              <a:rPr lang="ja-JP" altLang="fr-FR" dirty="0">
                <a:ea typeface="+mn-ea"/>
                <a:cs typeface="+mn-cs"/>
              </a:rPr>
              <a:t>’</a:t>
            </a:r>
            <a:r>
              <a:rPr lang="fr-FR" dirty="0">
                <a:ea typeface="+mn-ea"/>
                <a:cs typeface="+mn-cs"/>
              </a:rPr>
              <a:t>actualise dans des déclarations</a:t>
            </a:r>
            <a:r>
              <a:rPr lang="fr-FR" dirty="0" smtClean="0">
                <a:ea typeface="+mn-ea"/>
                <a:cs typeface="+mn-cs"/>
              </a:rPr>
              <a:t>. Le </a:t>
            </a:r>
            <a:r>
              <a:rPr lang="fr-FR" dirty="0">
                <a:ea typeface="+mn-ea"/>
                <a:cs typeface="+mn-cs"/>
              </a:rPr>
              <a:t>stagiaire va essayer de </a:t>
            </a:r>
            <a:r>
              <a:rPr lang="fr-FR" dirty="0">
                <a:solidFill>
                  <a:schemeClr val="hlink"/>
                </a:solidFill>
                <a:ea typeface="+mn-ea"/>
                <a:cs typeface="+mn-cs"/>
              </a:rPr>
              <a:t>conceptualiser son action</a:t>
            </a:r>
            <a:r>
              <a:rPr lang="fr-FR" dirty="0" smtClean="0">
                <a:ea typeface="+mn-ea"/>
                <a:cs typeface="+mn-cs"/>
              </a:rPr>
              <a:t>.</a:t>
            </a:r>
          </a:p>
          <a:p>
            <a:pPr fontAlgn="auto">
              <a:lnSpc>
                <a:spcPct val="90000"/>
              </a:lnSpc>
              <a:spcAft>
                <a:spcPts val="0"/>
              </a:spcAft>
              <a:defRPr/>
            </a:pPr>
            <a:r>
              <a:rPr lang="fr-FR" dirty="0">
                <a:ea typeface="+mn-ea"/>
                <a:cs typeface="+mn-cs"/>
              </a:rPr>
              <a:t>Au cœur de la problématique de l</a:t>
            </a:r>
            <a:r>
              <a:rPr lang="ja-JP" altLang="fr-FR" dirty="0">
                <a:ea typeface="+mn-ea"/>
                <a:cs typeface="+mn-cs"/>
              </a:rPr>
              <a:t>’</a:t>
            </a:r>
            <a:r>
              <a:rPr lang="fr-FR" dirty="0">
                <a:ea typeface="+mn-ea"/>
                <a:cs typeface="+mn-cs"/>
              </a:rPr>
              <a:t>apprentissage par et dans le travail.</a:t>
            </a:r>
          </a:p>
          <a:p>
            <a:pPr fontAlgn="auto">
              <a:lnSpc>
                <a:spcPct val="90000"/>
              </a:lnSpc>
              <a:spcAft>
                <a:spcPts val="0"/>
              </a:spcAft>
              <a:defRPr/>
            </a:pPr>
            <a:r>
              <a:rPr lang="fr-FR" dirty="0">
                <a:ea typeface="+mn-ea"/>
                <a:cs typeface="+mn-cs"/>
              </a:rPr>
              <a:t>Au cœur de </a:t>
            </a:r>
            <a:r>
              <a:rPr lang="fr-FR" dirty="0" smtClean="0">
                <a:solidFill>
                  <a:schemeClr val="hlink"/>
                </a:solidFill>
                <a:ea typeface="+mn-ea"/>
                <a:cs typeface="+mn-cs"/>
              </a:rPr>
              <a:t>l’activité </a:t>
            </a:r>
            <a:r>
              <a:rPr lang="fr-FR" dirty="0">
                <a:solidFill>
                  <a:schemeClr val="hlink"/>
                </a:solidFill>
                <a:ea typeface="+mn-ea"/>
                <a:cs typeface="+mn-cs"/>
              </a:rPr>
              <a:t>constructive</a:t>
            </a:r>
            <a:r>
              <a:rPr lang="fr-FR" dirty="0">
                <a:ea typeface="+mn-ea"/>
                <a:cs typeface="+mn-cs"/>
              </a:rPr>
              <a:t> d</a:t>
            </a:r>
            <a:r>
              <a:rPr lang="ja-JP" altLang="fr-FR" dirty="0">
                <a:ea typeface="+mn-ea"/>
                <a:cs typeface="+mn-cs"/>
              </a:rPr>
              <a:t>’</a:t>
            </a:r>
            <a:r>
              <a:rPr lang="fr-FR" dirty="0">
                <a:ea typeface="+mn-ea"/>
                <a:cs typeface="+mn-cs"/>
              </a:rPr>
              <a:t>un sujet (qui complète l</a:t>
            </a:r>
            <a:r>
              <a:rPr lang="ja-JP" altLang="fr-FR" dirty="0">
                <a:ea typeface="+mn-ea"/>
                <a:cs typeface="+mn-cs"/>
              </a:rPr>
              <a:t>’</a:t>
            </a:r>
            <a:r>
              <a:rPr lang="fr-FR" dirty="0">
                <a:ea typeface="+mn-ea"/>
                <a:cs typeface="+mn-cs"/>
              </a:rPr>
              <a:t>activité productive) ce qui demande du temps.</a:t>
            </a:r>
          </a:p>
          <a:p>
            <a:pPr fontAlgn="auto">
              <a:lnSpc>
                <a:spcPct val="90000"/>
              </a:lnSpc>
              <a:spcAft>
                <a:spcPts val="0"/>
              </a:spcAft>
              <a:defRPr/>
            </a:pPr>
            <a:r>
              <a:rPr lang="fr-FR" dirty="0">
                <a:ea typeface="+mn-ea"/>
                <a:cs typeface="+mn-cs"/>
              </a:rPr>
              <a:t>Place importante jouée par la </a:t>
            </a:r>
            <a:r>
              <a:rPr lang="fr-FR" dirty="0">
                <a:solidFill>
                  <a:schemeClr val="hlink"/>
                </a:solidFill>
                <a:ea typeface="+mn-ea"/>
                <a:cs typeface="+mn-cs"/>
              </a:rPr>
              <a:t>réflexivité</a:t>
            </a:r>
            <a:r>
              <a:rPr lang="fr-FR" dirty="0">
                <a:ea typeface="+mn-ea"/>
                <a:cs typeface="+mn-cs"/>
              </a:rPr>
              <a:t> qui va permettre le développement des compétences.</a:t>
            </a:r>
          </a:p>
          <a:p>
            <a:pPr fontAlgn="auto">
              <a:lnSpc>
                <a:spcPct val="90000"/>
              </a:lnSpc>
              <a:spcAft>
                <a:spcPts val="0"/>
              </a:spcAft>
              <a:defRPr/>
            </a:pPr>
            <a:endParaRPr lang="fr-FR" dirty="0">
              <a:ea typeface="+mn-ea"/>
              <a:cs typeface="+mn-cs"/>
            </a:endParaRPr>
          </a:p>
          <a:p>
            <a:pPr fontAlgn="auto">
              <a:spcAft>
                <a:spcPts val="0"/>
              </a:spcAft>
              <a:defRPr/>
            </a:pPr>
            <a:endParaRPr lang="fr-FR" dirty="0">
              <a:ea typeface="+mn-ea"/>
              <a:cs typeface="+mn-cs"/>
            </a:endParaRPr>
          </a:p>
        </p:txBody>
      </p:sp>
      <p:sp>
        <p:nvSpPr>
          <p:cNvPr id="5" name="Espace réservé du numéro de diapositive 4"/>
          <p:cNvSpPr>
            <a:spLocks noGrp="1"/>
          </p:cNvSpPr>
          <p:nvPr>
            <p:ph type="sldNum" sz="quarter" idx="12"/>
          </p:nvPr>
        </p:nvSpPr>
        <p:spPr/>
        <p:txBody>
          <a:bodyPr/>
          <a:lstStyle/>
          <a:p>
            <a:pPr>
              <a:defRPr/>
            </a:pPr>
            <a:fld id="{5A3D0571-1414-8C4F-88F3-614A8DC6A23D}" type="slidenum">
              <a:rPr lang="fr-FR"/>
              <a:pPr>
                <a:defRPr/>
              </a:pPr>
              <a:t>13</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sz="4800" dirty="0" smtClean="0">
                <a:ea typeface="+mj-ea"/>
                <a:cs typeface="+mj-cs"/>
              </a:rPr>
              <a:t>Didactique professionnelle</a:t>
            </a:r>
            <a:endParaRPr lang="fr-FR" sz="4800" dirty="0">
              <a:ea typeface="+mj-ea"/>
              <a:cs typeface="+mj-cs"/>
            </a:endParaRPr>
          </a:p>
        </p:txBody>
      </p:sp>
      <p:sp>
        <p:nvSpPr>
          <p:cNvPr id="3" name="Espace réservé du contenu 2"/>
          <p:cNvSpPr>
            <a:spLocks noGrp="1"/>
          </p:cNvSpPr>
          <p:nvPr>
            <p:ph idx="1"/>
          </p:nvPr>
        </p:nvSpPr>
        <p:spPr>
          <a:xfrm>
            <a:off x="323850" y="1628775"/>
            <a:ext cx="8351838" cy="4824413"/>
          </a:xfrm>
        </p:spPr>
        <p:txBody>
          <a:bodyPr>
            <a:normAutofit/>
          </a:bodyPr>
          <a:lstStyle/>
          <a:p>
            <a:pPr fontAlgn="auto">
              <a:lnSpc>
                <a:spcPct val="90000"/>
              </a:lnSpc>
              <a:spcAft>
                <a:spcPts val="0"/>
              </a:spcAft>
              <a:buFont typeface="Wingdings" charset="0"/>
              <a:buNone/>
              <a:defRPr/>
            </a:pPr>
            <a:r>
              <a:rPr lang="fr-FR" sz="3200" dirty="0" smtClean="0">
                <a:ea typeface="+mn-ea"/>
                <a:cs typeface="+mn-cs"/>
              </a:rPr>
              <a:t>Deux </a:t>
            </a:r>
            <a:r>
              <a:rPr lang="fr-FR" sz="3200" dirty="0">
                <a:ea typeface="+mn-ea"/>
                <a:cs typeface="+mn-cs"/>
              </a:rPr>
              <a:t>hypothèses pour parler de développement :</a:t>
            </a:r>
          </a:p>
          <a:p>
            <a:pPr fontAlgn="auto">
              <a:lnSpc>
                <a:spcPct val="90000"/>
              </a:lnSpc>
              <a:spcAft>
                <a:spcPts val="0"/>
              </a:spcAft>
              <a:defRPr/>
            </a:pPr>
            <a:r>
              <a:rPr lang="fr-FR" sz="2600" dirty="0">
                <a:ea typeface="+mn-ea"/>
                <a:cs typeface="+mn-cs"/>
              </a:rPr>
              <a:t>lorsque l</a:t>
            </a:r>
            <a:r>
              <a:rPr lang="ja-JP" altLang="fr-FR" sz="2600" dirty="0">
                <a:ea typeface="+mn-ea"/>
                <a:cs typeface="+mn-cs"/>
              </a:rPr>
              <a:t>’</a:t>
            </a:r>
            <a:r>
              <a:rPr lang="fr-FR" sz="2600" dirty="0">
                <a:ea typeface="+mn-ea"/>
                <a:cs typeface="+mn-cs"/>
              </a:rPr>
              <a:t>activité constructive </a:t>
            </a:r>
            <a:r>
              <a:rPr lang="fr-FR" sz="2600" dirty="0" smtClean="0">
                <a:ea typeface="+mn-ea"/>
                <a:cs typeface="+mn-cs"/>
              </a:rPr>
              <a:t>(</a:t>
            </a:r>
            <a:r>
              <a:rPr lang="fr-FR" sz="2600" dirty="0" err="1" smtClean="0">
                <a:ea typeface="+mn-ea"/>
                <a:cs typeface="+mn-cs"/>
              </a:rPr>
              <a:t>Rabardel</a:t>
            </a:r>
            <a:r>
              <a:rPr lang="fr-FR" sz="2600" dirty="0" smtClean="0">
                <a:ea typeface="+mn-ea"/>
                <a:cs typeface="+mn-cs"/>
              </a:rPr>
              <a:t>) s</a:t>
            </a:r>
            <a:r>
              <a:rPr lang="ja-JP" altLang="fr-FR" sz="2600" dirty="0" smtClean="0">
                <a:ea typeface="+mn-ea"/>
                <a:cs typeface="+mn-cs"/>
              </a:rPr>
              <a:t>’</a:t>
            </a:r>
            <a:r>
              <a:rPr lang="fr-FR" sz="2600" dirty="0" smtClean="0">
                <a:ea typeface="+mn-ea"/>
                <a:cs typeface="+mn-cs"/>
              </a:rPr>
              <a:t>accompagne </a:t>
            </a:r>
            <a:r>
              <a:rPr lang="fr-FR" sz="2600" dirty="0">
                <a:ea typeface="+mn-ea"/>
                <a:cs typeface="+mn-cs"/>
              </a:rPr>
              <a:t>de réflexivité après coup, une des conditions est réunie pour que cette activité engendre le développement</a:t>
            </a:r>
            <a:r>
              <a:rPr lang="fr-FR" sz="3000" dirty="0">
                <a:ea typeface="+mn-ea"/>
                <a:cs typeface="+mn-cs"/>
              </a:rPr>
              <a:t>. </a:t>
            </a:r>
            <a:r>
              <a:rPr lang="fr-FR" sz="2600" dirty="0">
                <a:ea typeface="+mn-ea"/>
                <a:cs typeface="+mn-cs"/>
              </a:rPr>
              <a:t>Le sujet redonne du sens à ce </a:t>
            </a:r>
            <a:r>
              <a:rPr lang="fr-FR" sz="2600" dirty="0" smtClean="0">
                <a:ea typeface="+mn-ea"/>
                <a:cs typeface="+mn-cs"/>
              </a:rPr>
              <a:t>qu’il </a:t>
            </a:r>
            <a:r>
              <a:rPr lang="fr-FR" sz="2600" dirty="0">
                <a:ea typeface="+mn-ea"/>
                <a:cs typeface="+mn-cs"/>
              </a:rPr>
              <a:t>a vécu (</a:t>
            </a:r>
            <a:r>
              <a:rPr lang="fr-FR" sz="2600" i="1" dirty="0">
                <a:ea typeface="+mn-ea"/>
                <a:cs typeface="+mn-cs"/>
              </a:rPr>
              <a:t>postulat de la clinique</a:t>
            </a:r>
            <a:r>
              <a:rPr lang="fr-FR" sz="2600" dirty="0">
                <a:ea typeface="+mn-ea"/>
                <a:cs typeface="+mn-cs"/>
              </a:rPr>
              <a:t>).</a:t>
            </a:r>
            <a:endParaRPr lang="fr-FR" sz="3000" dirty="0">
              <a:ea typeface="+mn-ea"/>
              <a:cs typeface="+mn-cs"/>
            </a:endParaRPr>
          </a:p>
          <a:p>
            <a:pPr fontAlgn="auto">
              <a:lnSpc>
                <a:spcPct val="90000"/>
              </a:lnSpc>
              <a:spcAft>
                <a:spcPts val="0"/>
              </a:spcAft>
              <a:defRPr/>
            </a:pPr>
            <a:r>
              <a:rPr lang="fr-FR" sz="2600" dirty="0" smtClean="0">
                <a:ea typeface="+mn-ea"/>
                <a:cs typeface="+mn-cs"/>
              </a:rPr>
              <a:t>Le </a:t>
            </a:r>
            <a:r>
              <a:rPr lang="fr-FR" sz="2600" dirty="0">
                <a:ea typeface="+mn-ea"/>
                <a:cs typeface="+mn-cs"/>
              </a:rPr>
              <a:t>sujet confronté à une situation nouvelle serait capable de réorganiser ses ressources cognitives pour affronter une  nouvelle situation (</a:t>
            </a:r>
            <a:r>
              <a:rPr lang="fr-FR" sz="2600" i="1" dirty="0">
                <a:ea typeface="+mn-ea"/>
                <a:cs typeface="+mn-cs"/>
              </a:rPr>
              <a:t>une réorganisation du </a:t>
            </a:r>
            <a:r>
              <a:rPr lang="fr-FR" sz="2600" i="1" dirty="0">
                <a:solidFill>
                  <a:schemeClr val="hlink"/>
                </a:solidFill>
                <a:ea typeface="+mn-ea"/>
                <a:cs typeface="+mn-cs"/>
              </a:rPr>
              <a:t>déjà-là</a:t>
            </a:r>
            <a:r>
              <a:rPr lang="fr-FR" sz="2600" i="1" dirty="0">
                <a:ea typeface="+mn-ea"/>
                <a:cs typeface="+mn-cs"/>
              </a:rPr>
              <a:t>).</a:t>
            </a:r>
            <a:endParaRPr lang="fr-FR" sz="3500" i="1" dirty="0">
              <a:ea typeface="+mn-ea"/>
              <a:cs typeface="+mn-cs"/>
            </a:endParaRP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0F501074-8BF8-424D-84F2-60C79FB19A39}" type="slidenum">
              <a:rPr lang="fr-FR"/>
              <a:pPr>
                <a:defRPr/>
              </a:pPr>
              <a:t>14</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0"/>
            <a:ext cx="7581900" cy="1304925"/>
          </a:xfrm>
        </p:spPr>
        <p:txBody>
          <a:bodyPr/>
          <a:lstStyle/>
          <a:p>
            <a:pPr fontAlgn="auto">
              <a:spcAft>
                <a:spcPts val="0"/>
              </a:spcAft>
              <a:defRPr/>
            </a:pPr>
            <a:r>
              <a:rPr lang="fr-FR" sz="4400" dirty="0" smtClean="0">
                <a:ea typeface="+mj-ea"/>
                <a:cs typeface="+mj-cs"/>
              </a:rPr>
              <a:t>Le SA : un schème particulier</a:t>
            </a:r>
            <a:endParaRPr lang="fr-FR" sz="4400" dirty="0">
              <a:ea typeface="+mj-ea"/>
              <a:cs typeface="+mj-cs"/>
            </a:endParaRPr>
          </a:p>
        </p:txBody>
      </p:sp>
      <p:sp>
        <p:nvSpPr>
          <p:cNvPr id="3" name="Espace réservé du contenu 2"/>
          <p:cNvSpPr>
            <a:spLocks noGrp="1"/>
          </p:cNvSpPr>
          <p:nvPr>
            <p:ph idx="1"/>
          </p:nvPr>
        </p:nvSpPr>
        <p:spPr>
          <a:xfrm>
            <a:off x="468313" y="1628775"/>
            <a:ext cx="8064500" cy="4895850"/>
          </a:xfrm>
        </p:spPr>
        <p:txBody>
          <a:bodyPr/>
          <a:lstStyle/>
          <a:p>
            <a:pPr fontAlgn="auto">
              <a:spcAft>
                <a:spcPts val="0"/>
              </a:spcAft>
              <a:buFont typeface="Wingdings" charset="0"/>
              <a:buNone/>
              <a:defRPr/>
            </a:pPr>
            <a:r>
              <a:rPr lang="fr-FR" sz="2800" dirty="0" smtClean="0">
                <a:ea typeface="+mn-ea"/>
                <a:cs typeface="+mn-cs"/>
              </a:rPr>
              <a:t>Les 4 </a:t>
            </a:r>
            <a:r>
              <a:rPr lang="fr-FR" sz="2800" dirty="0">
                <a:ea typeface="+mn-ea"/>
                <a:cs typeface="+mn-cs"/>
              </a:rPr>
              <a:t>catégories de </a:t>
            </a:r>
            <a:r>
              <a:rPr lang="fr-FR" sz="2800" dirty="0" smtClean="0">
                <a:ea typeface="+mn-ea"/>
                <a:cs typeface="+mn-cs"/>
              </a:rPr>
              <a:t>composantes du SCHÈME  </a:t>
            </a:r>
            <a:r>
              <a:rPr lang="fr-FR" sz="2800" dirty="0">
                <a:solidFill>
                  <a:srgbClr val="F2D908"/>
                </a:solidFill>
                <a:ea typeface="+mn-ea"/>
                <a:cs typeface="+mn-cs"/>
              </a:rPr>
              <a:t>/SA </a:t>
            </a:r>
            <a:endParaRPr lang="fr-FR" dirty="0">
              <a:ea typeface="+mn-ea"/>
              <a:cs typeface="+mn-cs"/>
            </a:endParaRPr>
          </a:p>
          <a:p>
            <a:pPr fontAlgn="auto">
              <a:spcAft>
                <a:spcPts val="0"/>
              </a:spcAft>
              <a:defRPr/>
            </a:pPr>
            <a:r>
              <a:rPr lang="fr-FR" u="sng" dirty="0">
                <a:ea typeface="+mn-ea"/>
                <a:cs typeface="+mn-cs"/>
              </a:rPr>
              <a:t>Un but </a:t>
            </a:r>
            <a:r>
              <a:rPr lang="fr-FR" dirty="0">
                <a:ea typeface="+mn-ea"/>
                <a:cs typeface="+mn-cs"/>
              </a:rPr>
              <a:t>: </a:t>
            </a:r>
            <a:r>
              <a:rPr lang="fr-FR" dirty="0">
                <a:solidFill>
                  <a:srgbClr val="F2D908"/>
                </a:solidFill>
                <a:ea typeface="+mn-ea"/>
                <a:cs typeface="+mn-cs"/>
              </a:rPr>
              <a:t>analyser son action pour la faire évoluer.</a:t>
            </a:r>
          </a:p>
          <a:p>
            <a:pPr fontAlgn="auto">
              <a:spcAft>
                <a:spcPts val="0"/>
              </a:spcAft>
              <a:defRPr/>
            </a:pPr>
            <a:r>
              <a:rPr lang="fr-FR" u="sng" dirty="0">
                <a:ea typeface="+mn-ea"/>
                <a:cs typeface="+mn-cs"/>
              </a:rPr>
              <a:t>Des prises d</a:t>
            </a:r>
            <a:r>
              <a:rPr lang="ja-JP" altLang="fr-FR" u="sng" dirty="0">
                <a:ea typeface="+mn-ea"/>
                <a:cs typeface="+mn-cs"/>
              </a:rPr>
              <a:t>’</a:t>
            </a:r>
            <a:r>
              <a:rPr lang="fr-FR" u="sng" dirty="0">
                <a:ea typeface="+mn-ea"/>
                <a:cs typeface="+mn-cs"/>
              </a:rPr>
              <a:t>information </a:t>
            </a:r>
            <a:r>
              <a:rPr lang="fr-FR" dirty="0">
                <a:ea typeface="+mn-ea"/>
                <a:cs typeface="+mn-cs"/>
              </a:rPr>
              <a:t>: </a:t>
            </a:r>
            <a:r>
              <a:rPr lang="fr-FR" dirty="0">
                <a:solidFill>
                  <a:srgbClr val="F2D908"/>
                </a:solidFill>
                <a:ea typeface="+mn-ea"/>
                <a:cs typeface="+mn-cs"/>
              </a:rPr>
              <a:t>sur des éléments essentiels (EE)</a:t>
            </a:r>
          </a:p>
          <a:p>
            <a:pPr fontAlgn="auto">
              <a:spcAft>
                <a:spcPts val="0"/>
              </a:spcAft>
              <a:defRPr/>
            </a:pPr>
            <a:r>
              <a:rPr lang="fr-FR" u="sng" dirty="0">
                <a:ea typeface="+mn-ea"/>
                <a:cs typeface="+mn-cs"/>
              </a:rPr>
              <a:t>Des invariants opératoires </a:t>
            </a:r>
            <a:r>
              <a:rPr lang="fr-FR" dirty="0">
                <a:ea typeface="+mn-ea"/>
                <a:cs typeface="+mn-cs"/>
              </a:rPr>
              <a:t>: </a:t>
            </a:r>
            <a:r>
              <a:rPr lang="fr-FR" dirty="0">
                <a:solidFill>
                  <a:srgbClr val="F2D908"/>
                </a:solidFill>
                <a:ea typeface="+mn-ea"/>
                <a:cs typeface="+mn-cs"/>
              </a:rPr>
              <a:t>les ESF.</a:t>
            </a:r>
          </a:p>
          <a:p>
            <a:pPr fontAlgn="auto">
              <a:spcAft>
                <a:spcPts val="0"/>
              </a:spcAft>
              <a:defRPr/>
            </a:pPr>
            <a:r>
              <a:rPr lang="fr-FR" u="sng" dirty="0">
                <a:ea typeface="+mn-ea"/>
                <a:cs typeface="+mn-cs"/>
              </a:rPr>
              <a:t>Des possibilités d</a:t>
            </a:r>
            <a:r>
              <a:rPr lang="ja-JP" altLang="fr-FR" u="sng" dirty="0">
                <a:ea typeface="+mn-ea"/>
                <a:cs typeface="+mn-cs"/>
              </a:rPr>
              <a:t>’</a:t>
            </a:r>
            <a:r>
              <a:rPr lang="fr-FR" u="sng" dirty="0">
                <a:ea typeface="+mn-ea"/>
                <a:cs typeface="+mn-cs"/>
              </a:rPr>
              <a:t>inférence</a:t>
            </a:r>
            <a:r>
              <a:rPr lang="fr-FR" u="sng" dirty="0">
                <a:solidFill>
                  <a:srgbClr val="800080"/>
                </a:solidFill>
                <a:ea typeface="+mn-ea"/>
                <a:cs typeface="+mn-cs"/>
              </a:rPr>
              <a:t> </a:t>
            </a:r>
            <a:r>
              <a:rPr lang="fr-FR" dirty="0">
                <a:solidFill>
                  <a:srgbClr val="F2D908"/>
                </a:solidFill>
                <a:ea typeface="+mn-ea"/>
                <a:cs typeface="+mn-cs"/>
              </a:rPr>
              <a:t>: ce sont les ajustements nécessaires du SA en fonction des contraintes </a:t>
            </a:r>
            <a:r>
              <a:rPr lang="fr-FR" sz="3200" i="1" dirty="0">
                <a:solidFill>
                  <a:srgbClr val="CCFFCC"/>
                </a:solidFill>
                <a:ea typeface="+mn-ea"/>
                <a:cs typeface="+mn-cs"/>
              </a:rPr>
              <a:t>(</a:t>
            </a:r>
            <a:r>
              <a:rPr lang="fr-FR" i="1" dirty="0">
                <a:solidFill>
                  <a:srgbClr val="CCFFCC"/>
                </a:solidFill>
                <a:ea typeface="+mn-ea"/>
                <a:cs typeface="+mn-cs"/>
              </a:rPr>
              <a:t>seul, avec un formateur, un inspecteur, un collègue… de temps…</a:t>
            </a:r>
            <a:r>
              <a:rPr lang="fr-FR" i="1" dirty="0" smtClean="0">
                <a:solidFill>
                  <a:srgbClr val="CCFFCC"/>
                </a:solidFill>
                <a:ea typeface="+mn-ea"/>
                <a:cs typeface="+mn-cs"/>
              </a:rPr>
              <a:t>)</a:t>
            </a:r>
            <a:r>
              <a:rPr lang="fr-FR" sz="3200" i="1" dirty="0" smtClean="0">
                <a:solidFill>
                  <a:srgbClr val="CCFFCC"/>
                </a:solidFill>
                <a:ea typeface="+mn-ea"/>
                <a:cs typeface="+mn-cs"/>
              </a:rPr>
              <a:t>.</a:t>
            </a:r>
            <a:endParaRPr lang="fr-FR" i="1" dirty="0">
              <a:solidFill>
                <a:srgbClr val="CCFFCC"/>
              </a:solidFill>
              <a:ea typeface="+mn-ea"/>
              <a:cs typeface="+mn-cs"/>
            </a:endParaRPr>
          </a:p>
        </p:txBody>
      </p:sp>
      <p:sp>
        <p:nvSpPr>
          <p:cNvPr id="4" name="Espace réservé du numéro de diapositive 3"/>
          <p:cNvSpPr>
            <a:spLocks noGrp="1"/>
          </p:cNvSpPr>
          <p:nvPr>
            <p:ph type="sldNum" sz="quarter" idx="12"/>
          </p:nvPr>
        </p:nvSpPr>
        <p:spPr/>
        <p:txBody>
          <a:bodyPr/>
          <a:lstStyle/>
          <a:p>
            <a:pPr>
              <a:defRPr/>
            </a:pPr>
            <a:fld id="{69EBAD6D-822D-D044-BBFA-544687886247}" type="slidenum">
              <a:rPr lang="fr-FR"/>
              <a:pPr>
                <a:defRPr/>
              </a:pPr>
              <a:t>15</a:t>
            </a:fld>
            <a:endParaRPr lang="fr-FR"/>
          </a:p>
        </p:txBody>
      </p:sp>
    </p:spTree>
  </p:cSld>
  <p:clrMapOvr>
    <a:masterClrMapping/>
  </p:clrMapOvr>
  <p:transition spd="slow">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250825" y="188913"/>
            <a:ext cx="8458200" cy="1143000"/>
          </a:xfrm>
        </p:spPr>
        <p:txBody>
          <a:bodyPr/>
          <a:lstStyle/>
          <a:p>
            <a:pPr fontAlgn="auto">
              <a:spcAft>
                <a:spcPts val="0"/>
              </a:spcAft>
              <a:defRPr/>
            </a:pPr>
            <a:r>
              <a:rPr lang="fr-FR" sz="3200" dirty="0">
                <a:solidFill>
                  <a:schemeClr val="hlink"/>
                </a:solidFill>
                <a:ea typeface="+mj-ea"/>
                <a:cs typeface="+mj-cs"/>
              </a:rPr>
              <a:t>La structure conceptuelle du </a:t>
            </a:r>
            <a:r>
              <a:rPr lang="fr-FR" sz="3200" dirty="0" smtClean="0">
                <a:solidFill>
                  <a:schemeClr val="hlink"/>
                </a:solidFill>
                <a:ea typeface="+mj-ea"/>
                <a:cs typeface="+mj-cs"/>
              </a:rPr>
              <a:t>SA</a:t>
            </a:r>
            <a:br>
              <a:rPr lang="fr-FR" sz="3200" dirty="0" smtClean="0">
                <a:solidFill>
                  <a:schemeClr val="hlink"/>
                </a:solidFill>
                <a:ea typeface="+mj-ea"/>
                <a:cs typeface="+mj-cs"/>
              </a:rPr>
            </a:br>
            <a:r>
              <a:rPr lang="fr-FR" sz="3200" dirty="0" smtClean="0">
                <a:solidFill>
                  <a:schemeClr val="hlink"/>
                </a:solidFill>
                <a:ea typeface="+mj-ea"/>
                <a:cs typeface="+mj-cs"/>
              </a:rPr>
              <a:t>après analyse de la littérature et des discours des formateurs</a:t>
            </a:r>
            <a:endParaRPr lang="fr-FR" sz="4800" dirty="0">
              <a:solidFill>
                <a:schemeClr val="hlink"/>
              </a:solidFill>
              <a:ea typeface="+mj-ea"/>
              <a:cs typeface="+mj-cs"/>
            </a:endParaRPr>
          </a:p>
        </p:txBody>
      </p:sp>
      <p:sp>
        <p:nvSpPr>
          <p:cNvPr id="70659" name="Rectangle 3"/>
          <p:cNvSpPr>
            <a:spLocks noGrp="1" noChangeArrowheads="1"/>
          </p:cNvSpPr>
          <p:nvPr>
            <p:ph idx="1"/>
          </p:nvPr>
        </p:nvSpPr>
        <p:spPr>
          <a:xfrm>
            <a:off x="395288" y="1844675"/>
            <a:ext cx="8520112" cy="4752975"/>
          </a:xfrm>
        </p:spPr>
        <p:txBody>
          <a:bodyPr wrap="square" numCol="1" anchor="t" anchorCtr="0" compatLnSpc="1">
            <a:prstTxWarp prst="textNoShape">
              <a:avLst/>
            </a:prstTxWarp>
          </a:bodyPr>
          <a:lstStyle/>
          <a:p>
            <a:pPr marL="533400" indent="-533400">
              <a:lnSpc>
                <a:spcPct val="90000"/>
              </a:lnSpc>
              <a:buFontTx/>
              <a:buAutoNum type="arabicPeriod"/>
            </a:pPr>
            <a:r>
              <a:rPr lang="fr-FR">
                <a:effectLst>
                  <a:outerShdw blurRad="38100" dist="38100" dir="2700000" algn="tl">
                    <a:srgbClr val="7C9BA5"/>
                  </a:outerShdw>
                </a:effectLst>
                <a:latin typeface="Candara" charset="0"/>
              </a:rPr>
              <a:t>Des concepts pragmatiques qui permettent le diagnostic : </a:t>
            </a:r>
            <a:r>
              <a:rPr lang="fr-FR">
                <a:solidFill>
                  <a:srgbClr val="CCFFCC"/>
                </a:solidFill>
                <a:effectLst>
                  <a:outerShdw blurRad="38100" dist="38100" dir="2700000" algn="tl">
                    <a:srgbClr val="FFFFFF"/>
                  </a:outerShdw>
                </a:effectLst>
                <a:latin typeface="Candara" charset="0"/>
              </a:rPr>
              <a:t>les Eléments Essentiels</a:t>
            </a:r>
          </a:p>
          <a:p>
            <a:pPr marL="533400" indent="-533400">
              <a:lnSpc>
                <a:spcPct val="90000"/>
              </a:lnSpc>
              <a:buFontTx/>
              <a:buAutoNum type="arabicPeriod"/>
            </a:pPr>
            <a:r>
              <a:rPr lang="fr-FR">
                <a:effectLst>
                  <a:outerShdw blurRad="38100" dist="38100" dir="2700000" algn="tl">
                    <a:srgbClr val="7C9BA5"/>
                  </a:outerShdw>
                </a:effectLst>
                <a:latin typeface="Candara" charset="0"/>
              </a:rPr>
              <a:t>Des indicateurs qui sont des « observables » et permettent d</a:t>
            </a:r>
            <a:r>
              <a:rPr lang="ja-JP" altLang="fr-FR">
                <a:effectLst>
                  <a:outerShdw blurRad="38100" dist="38100" dir="2700000" algn="tl">
                    <a:srgbClr val="7C9BA5"/>
                  </a:outerShdw>
                </a:effectLst>
                <a:latin typeface="Candara" charset="0"/>
              </a:rPr>
              <a:t>’</a:t>
            </a:r>
            <a:r>
              <a:rPr lang="fr-FR" altLang="ja-JP">
                <a:effectLst>
                  <a:outerShdw blurRad="38100" dist="38100" dir="2700000" algn="tl">
                    <a:srgbClr val="7C9BA5"/>
                  </a:outerShdw>
                </a:effectLst>
                <a:latin typeface="Candara" charset="0"/>
              </a:rPr>
              <a:t>actualiser les concepts : </a:t>
            </a:r>
            <a:r>
              <a:rPr lang="fr-FR" altLang="ja-JP">
                <a:solidFill>
                  <a:srgbClr val="CCFFCC"/>
                </a:solidFill>
                <a:effectLst>
                  <a:outerShdw blurRad="38100" dist="38100" dir="2700000" algn="tl">
                    <a:srgbClr val="FFFFFF"/>
                  </a:outerShdw>
                </a:effectLst>
                <a:latin typeface="Candara" charset="0"/>
              </a:rPr>
              <a:t>les Eléments Fins</a:t>
            </a:r>
          </a:p>
          <a:p>
            <a:pPr marL="533400" indent="-533400">
              <a:lnSpc>
                <a:spcPct val="90000"/>
              </a:lnSpc>
              <a:buFontTx/>
              <a:buAutoNum type="arabicPeriod"/>
            </a:pPr>
            <a:r>
              <a:rPr lang="fr-FR">
                <a:effectLst>
                  <a:outerShdw blurRad="38100" dist="38100" dir="2700000" algn="tl">
                    <a:srgbClr val="7C9BA5"/>
                  </a:outerShdw>
                </a:effectLst>
                <a:latin typeface="Candara" charset="0"/>
              </a:rPr>
              <a:t>Des classes de situations </a:t>
            </a:r>
            <a:r>
              <a:rPr lang="fr-FR">
                <a:solidFill>
                  <a:srgbClr val="CCFFCC"/>
                </a:solidFill>
                <a:effectLst>
                  <a:outerShdw blurRad="38100" dist="38100" dir="2700000" algn="tl">
                    <a:srgbClr val="FFFFFF"/>
                  </a:outerShdw>
                </a:effectLst>
                <a:latin typeface="Candara" charset="0"/>
              </a:rPr>
              <a:t>: les ESF</a:t>
            </a:r>
          </a:p>
          <a:p>
            <a:pPr marL="533400" indent="-533400">
              <a:lnSpc>
                <a:spcPct val="90000"/>
              </a:lnSpc>
              <a:buFontTx/>
              <a:buAutoNum type="arabicPeriod"/>
            </a:pPr>
            <a:r>
              <a:rPr lang="fr-FR">
                <a:effectLst>
                  <a:outerShdw blurRad="38100" dist="38100" dir="2700000" algn="tl">
                    <a:srgbClr val="7C9BA5"/>
                  </a:outerShdw>
                </a:effectLst>
                <a:latin typeface="Candara" charset="0"/>
              </a:rPr>
              <a:t>Des stratégies attendues en fonction du niveau de conceptualisation auquel a accès un opérateur : est-ce que le stagiaire a les moyens d</a:t>
            </a:r>
            <a:r>
              <a:rPr lang="ja-JP" altLang="fr-FR">
                <a:effectLst>
                  <a:outerShdw blurRad="38100" dist="38100" dir="2700000" algn="tl">
                    <a:srgbClr val="7C9BA5"/>
                  </a:outerShdw>
                </a:effectLst>
                <a:latin typeface="Candara" charset="0"/>
              </a:rPr>
              <a:t>’</a:t>
            </a:r>
            <a:r>
              <a:rPr lang="fr-FR" altLang="ja-JP">
                <a:effectLst>
                  <a:outerShdw blurRad="38100" dist="38100" dir="2700000" algn="tl">
                    <a:srgbClr val="7C9BA5"/>
                  </a:outerShdw>
                </a:effectLst>
                <a:latin typeface="Candara" charset="0"/>
              </a:rPr>
              <a:t>expliquer ? de remédier ?</a:t>
            </a:r>
          </a:p>
          <a:p>
            <a:pPr marL="533400" indent="-533400">
              <a:lnSpc>
                <a:spcPct val="90000"/>
              </a:lnSpc>
              <a:buFont typeface="Wingdings" charset="0"/>
              <a:buNone/>
            </a:pPr>
            <a:r>
              <a:rPr lang="fr-FR">
                <a:solidFill>
                  <a:srgbClr val="CCFFCC"/>
                </a:solidFill>
                <a:effectLst>
                  <a:outerShdw blurRad="38100" dist="38100" dir="2700000" algn="tl">
                    <a:srgbClr val="FFFFFF"/>
                  </a:outerShdw>
                </a:effectLst>
                <a:latin typeface="Candara" charset="0"/>
              </a:rPr>
              <a:t>Trois niveaux embo</a:t>
            </a:r>
            <a:r>
              <a:rPr lang="fr-FR" altLang="ja-JP">
                <a:solidFill>
                  <a:srgbClr val="CCFFCC"/>
                </a:solidFill>
                <a:effectLst>
                  <a:outerShdw blurRad="38100" dist="38100" dir="2700000" algn="tl">
                    <a:srgbClr val="FFFFFF"/>
                  </a:outerShdw>
                </a:effectLst>
                <a:latin typeface="Candara" charset="0"/>
              </a:rPr>
              <a:t>î</a:t>
            </a:r>
            <a:r>
              <a:rPr lang="fr-FR">
                <a:solidFill>
                  <a:srgbClr val="CCFFCC"/>
                </a:solidFill>
                <a:effectLst>
                  <a:outerShdw blurRad="38100" dist="38100" dir="2700000" algn="tl">
                    <a:srgbClr val="FFFFFF"/>
                  </a:outerShdw>
                </a:effectLst>
                <a:latin typeface="Candara" charset="0"/>
              </a:rPr>
              <a:t>tés. Ce qui suppose trois niveaux d’analyse du SA (du gros grain au grain fin).</a:t>
            </a:r>
          </a:p>
          <a:p>
            <a:pPr marL="533400" indent="-533400">
              <a:lnSpc>
                <a:spcPct val="90000"/>
              </a:lnSpc>
            </a:pPr>
            <a:endParaRPr lang="fr-FR">
              <a:effectLst>
                <a:outerShdw blurRad="38100" dist="38100" dir="2700000" algn="tl">
                  <a:srgbClr val="7C9BA5"/>
                </a:outerShdw>
              </a:effectLst>
              <a:latin typeface="Candara" charset="0"/>
            </a:endParaRPr>
          </a:p>
        </p:txBody>
      </p:sp>
      <p:sp>
        <p:nvSpPr>
          <p:cNvPr id="5" name="Espace réservé du numéro de diapositive 5"/>
          <p:cNvSpPr>
            <a:spLocks noGrp="1"/>
          </p:cNvSpPr>
          <p:nvPr>
            <p:ph type="sldNum" sz="quarter" idx="12"/>
          </p:nvPr>
        </p:nvSpPr>
        <p:spPr/>
        <p:txBody>
          <a:bodyPr/>
          <a:lstStyle/>
          <a:p>
            <a:pPr>
              <a:defRPr/>
            </a:pPr>
            <a:fld id="{CBE854A0-EE30-614B-AF8E-4E11B50A7FD4}" type="slidenum">
              <a:rPr lang="fr-FR"/>
              <a:pPr>
                <a:defRPr/>
              </a:pPr>
              <a:t>16</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Effect transition="in" filter="fade">
                                      <p:cBhvr>
                                        <p:cTn id="7" dur="2000"/>
                                        <p:tgtEl>
                                          <p:spTgt spid="706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0659">
                                            <p:txEl>
                                              <p:pRg st="1" end="1"/>
                                            </p:txEl>
                                          </p:spTgt>
                                        </p:tgtEl>
                                        <p:attrNameLst>
                                          <p:attrName>style.visibility</p:attrName>
                                        </p:attrNameLst>
                                      </p:cBhvr>
                                      <p:to>
                                        <p:strVal val="visible"/>
                                      </p:to>
                                    </p:set>
                                    <p:animEffect transition="in" filter="fade">
                                      <p:cBhvr>
                                        <p:cTn id="12" dur="2000"/>
                                        <p:tgtEl>
                                          <p:spTgt spid="706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0659">
                                            <p:txEl>
                                              <p:pRg st="2" end="2"/>
                                            </p:txEl>
                                          </p:spTgt>
                                        </p:tgtEl>
                                        <p:attrNameLst>
                                          <p:attrName>style.visibility</p:attrName>
                                        </p:attrNameLst>
                                      </p:cBhvr>
                                      <p:to>
                                        <p:strVal val="visible"/>
                                      </p:to>
                                    </p:set>
                                    <p:animEffect transition="in" filter="fade">
                                      <p:cBhvr>
                                        <p:cTn id="17" dur="2000"/>
                                        <p:tgtEl>
                                          <p:spTgt spid="7065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0659">
                                            <p:txEl>
                                              <p:pRg st="3" end="3"/>
                                            </p:txEl>
                                          </p:spTgt>
                                        </p:tgtEl>
                                        <p:attrNameLst>
                                          <p:attrName>style.visibility</p:attrName>
                                        </p:attrNameLst>
                                      </p:cBhvr>
                                      <p:to>
                                        <p:strVal val="visible"/>
                                      </p:to>
                                    </p:set>
                                    <p:animEffect transition="in" filter="fade">
                                      <p:cBhvr>
                                        <p:cTn id="22" dur="2000"/>
                                        <p:tgtEl>
                                          <p:spTgt spid="7065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0659">
                                            <p:txEl>
                                              <p:pRg st="4" end="4"/>
                                            </p:txEl>
                                          </p:spTgt>
                                        </p:tgtEl>
                                        <p:attrNameLst>
                                          <p:attrName>style.visibility</p:attrName>
                                        </p:attrNameLst>
                                      </p:cBhvr>
                                      <p:to>
                                        <p:strVal val="visible"/>
                                      </p:to>
                                    </p:set>
                                    <p:animEffect transition="in" filter="fade">
                                      <p:cBhvr>
                                        <p:cTn id="27" dur="2000"/>
                                        <p:tgtEl>
                                          <p:spTgt spid="706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323850" y="188913"/>
            <a:ext cx="7772400" cy="1143000"/>
          </a:xfrm>
        </p:spPr>
        <p:txBody>
          <a:bodyPr/>
          <a:lstStyle/>
          <a:p>
            <a:pPr fontAlgn="auto">
              <a:spcAft>
                <a:spcPts val="0"/>
              </a:spcAft>
              <a:defRPr/>
            </a:pPr>
            <a:r>
              <a:rPr lang="fr-FR" sz="4400" dirty="0" smtClean="0">
                <a:ea typeface="+mj-ea"/>
                <a:cs typeface="+mj-cs"/>
              </a:rPr>
              <a:t> Méthodologie de recueil des données auprès des PS</a:t>
            </a:r>
            <a:endParaRPr lang="fr-FR" sz="4400" dirty="0">
              <a:ea typeface="+mj-ea"/>
              <a:cs typeface="+mj-cs"/>
            </a:endParaRPr>
          </a:p>
        </p:txBody>
      </p:sp>
      <p:sp>
        <p:nvSpPr>
          <p:cNvPr id="68611" name="Rectangle 3"/>
          <p:cNvSpPr>
            <a:spLocks noGrp="1" noChangeArrowheads="1"/>
          </p:cNvSpPr>
          <p:nvPr>
            <p:ph idx="1"/>
          </p:nvPr>
        </p:nvSpPr>
        <p:spPr>
          <a:xfrm>
            <a:off x="900113" y="1700213"/>
            <a:ext cx="8015287" cy="4537075"/>
          </a:xfrm>
        </p:spPr>
        <p:txBody>
          <a:bodyPr/>
          <a:lstStyle/>
          <a:p>
            <a:pPr fontAlgn="auto">
              <a:lnSpc>
                <a:spcPct val="90000"/>
              </a:lnSpc>
              <a:spcAft>
                <a:spcPts val="0"/>
              </a:spcAft>
              <a:defRPr/>
            </a:pPr>
            <a:r>
              <a:rPr lang="fr-FR" sz="2800" dirty="0">
                <a:ea typeface="+mn-ea"/>
                <a:cs typeface="+mn-cs"/>
              </a:rPr>
              <a:t>Centration uniquement sur la première phase de l</a:t>
            </a:r>
            <a:r>
              <a:rPr lang="ja-JP" altLang="fr-FR" sz="2800" dirty="0">
                <a:ea typeface="+mn-ea"/>
                <a:cs typeface="+mn-cs"/>
              </a:rPr>
              <a:t>’</a:t>
            </a:r>
            <a:r>
              <a:rPr lang="fr-FR" sz="2800" dirty="0">
                <a:ea typeface="+mn-ea"/>
                <a:cs typeface="+mn-cs"/>
              </a:rPr>
              <a:t>entretien. </a:t>
            </a:r>
          </a:p>
          <a:p>
            <a:pPr algn="just" fontAlgn="auto">
              <a:lnSpc>
                <a:spcPct val="90000"/>
              </a:lnSpc>
              <a:spcAft>
                <a:spcPts val="0"/>
              </a:spcAft>
              <a:defRPr/>
            </a:pPr>
            <a:r>
              <a:rPr lang="fr-FR" sz="2000" dirty="0">
                <a:ea typeface="+mn-ea"/>
                <a:cs typeface="+mn-cs"/>
              </a:rPr>
              <a:t>Avant l</a:t>
            </a:r>
            <a:r>
              <a:rPr lang="ja-JP" altLang="fr-FR" sz="2000" dirty="0">
                <a:ea typeface="+mn-ea"/>
                <a:cs typeface="+mn-cs"/>
              </a:rPr>
              <a:t>’</a:t>
            </a:r>
            <a:r>
              <a:rPr lang="fr-FR" sz="2000" dirty="0">
                <a:ea typeface="+mn-ea"/>
                <a:cs typeface="+mn-cs"/>
              </a:rPr>
              <a:t>entretien : explications nécessaires  pour justifier l</a:t>
            </a:r>
            <a:r>
              <a:rPr lang="ja-JP" altLang="fr-FR" sz="2000" dirty="0">
                <a:ea typeface="+mn-ea"/>
                <a:cs typeface="+mn-cs"/>
              </a:rPr>
              <a:t>’</a:t>
            </a:r>
            <a:r>
              <a:rPr lang="fr-FR" sz="2000" dirty="0">
                <a:ea typeface="+mn-ea"/>
                <a:cs typeface="+mn-cs"/>
              </a:rPr>
              <a:t>enregistrement sur magnétophone : « </a:t>
            </a:r>
            <a:r>
              <a:rPr lang="fr-FR" sz="2000" i="1" dirty="0">
                <a:solidFill>
                  <a:schemeClr val="hlink"/>
                </a:solidFill>
                <a:ea typeface="+mn-ea"/>
                <a:cs typeface="+mn-cs"/>
              </a:rPr>
              <a:t>je suis dans un groupe de formateurs qui travaillent sur les bilans de séances, et si tu en es d</a:t>
            </a:r>
            <a:r>
              <a:rPr lang="ja-JP" altLang="fr-FR" sz="2000" i="1" dirty="0">
                <a:solidFill>
                  <a:schemeClr val="hlink"/>
                </a:solidFill>
                <a:ea typeface="+mn-ea"/>
                <a:cs typeface="+mn-cs"/>
              </a:rPr>
              <a:t>’</a:t>
            </a:r>
            <a:r>
              <a:rPr lang="fr-FR" sz="2000" i="1" dirty="0">
                <a:solidFill>
                  <a:schemeClr val="hlink"/>
                </a:solidFill>
                <a:ea typeface="+mn-ea"/>
                <a:cs typeface="+mn-cs"/>
              </a:rPr>
              <a:t>accord, je vais enregistrer le début de notre entretien, 10 minutes maximum. Les retranscriptions seront </a:t>
            </a:r>
            <a:r>
              <a:rPr lang="fr-FR" sz="2000" i="1" dirty="0" err="1">
                <a:solidFill>
                  <a:schemeClr val="hlink"/>
                </a:solidFill>
                <a:ea typeface="+mn-ea"/>
                <a:cs typeface="+mn-cs"/>
              </a:rPr>
              <a:t>anonymées</a:t>
            </a:r>
            <a:r>
              <a:rPr lang="fr-FR" sz="2000" i="1" dirty="0">
                <a:solidFill>
                  <a:schemeClr val="hlink"/>
                </a:solidFill>
                <a:ea typeface="+mn-ea"/>
                <a:cs typeface="+mn-cs"/>
              </a:rPr>
              <a:t> </a:t>
            </a:r>
            <a:r>
              <a:rPr lang="fr-FR" sz="2000" dirty="0">
                <a:ea typeface="+mn-ea"/>
                <a:cs typeface="+mn-cs"/>
              </a:rPr>
              <a:t>»</a:t>
            </a:r>
          </a:p>
          <a:p>
            <a:pPr algn="just" fontAlgn="auto">
              <a:lnSpc>
                <a:spcPct val="90000"/>
              </a:lnSpc>
              <a:spcAft>
                <a:spcPts val="0"/>
              </a:spcAft>
              <a:defRPr/>
            </a:pPr>
            <a:r>
              <a:rPr lang="fr-FR" sz="2000" dirty="0">
                <a:ea typeface="+mn-ea"/>
                <a:cs typeface="+mn-cs"/>
              </a:rPr>
              <a:t>Début de </a:t>
            </a:r>
            <a:r>
              <a:rPr lang="fr-FR" sz="2000" dirty="0" smtClean="0">
                <a:ea typeface="+mn-ea"/>
                <a:cs typeface="+mn-cs"/>
              </a:rPr>
              <a:t>l’entretien </a:t>
            </a:r>
            <a:r>
              <a:rPr lang="fr-FR" sz="2000" dirty="0">
                <a:ea typeface="+mn-ea"/>
                <a:cs typeface="+mn-cs"/>
              </a:rPr>
              <a:t>: LANCEUR : « </a:t>
            </a:r>
            <a:r>
              <a:rPr lang="fr-FR" sz="2800" i="1" dirty="0" smtClean="0">
                <a:solidFill>
                  <a:srgbClr val="FFFF00"/>
                </a:solidFill>
                <a:ea typeface="+mn-ea"/>
                <a:cs typeface="+mn-cs"/>
              </a:rPr>
              <a:t>Je te laisse un temps pour analyser </a:t>
            </a:r>
            <a:r>
              <a:rPr lang="fr-FR" sz="2800" i="1" dirty="0">
                <a:solidFill>
                  <a:srgbClr val="FFFF00"/>
                </a:solidFill>
                <a:ea typeface="+mn-ea"/>
                <a:cs typeface="+mn-cs"/>
              </a:rPr>
              <a:t>ta séance (cours, leçon) ?</a:t>
            </a:r>
            <a:r>
              <a:rPr lang="fr-FR" sz="2000" i="1" dirty="0">
                <a:solidFill>
                  <a:srgbClr val="FF0000"/>
                </a:solidFill>
                <a:ea typeface="+mn-ea"/>
                <a:cs typeface="+mn-cs"/>
              </a:rPr>
              <a:t> </a:t>
            </a:r>
            <a:r>
              <a:rPr lang="fr-FR" sz="2000" dirty="0">
                <a:ea typeface="+mn-ea"/>
                <a:cs typeface="+mn-cs"/>
              </a:rPr>
              <a:t>»</a:t>
            </a:r>
          </a:p>
          <a:p>
            <a:pPr algn="just" fontAlgn="auto">
              <a:lnSpc>
                <a:spcPct val="90000"/>
              </a:lnSpc>
              <a:spcAft>
                <a:spcPts val="0"/>
              </a:spcAft>
              <a:defRPr/>
            </a:pPr>
            <a:r>
              <a:rPr lang="fr-FR" sz="2000" dirty="0">
                <a:ea typeface="+mn-ea"/>
                <a:cs typeface="+mn-cs"/>
              </a:rPr>
              <a:t>Relances éventuelles : 	 « </a:t>
            </a:r>
            <a:r>
              <a:rPr lang="fr-FR" sz="2000" i="1" dirty="0">
                <a:solidFill>
                  <a:srgbClr val="CCFFCC"/>
                </a:solidFill>
                <a:ea typeface="+mn-ea"/>
                <a:cs typeface="+mn-cs"/>
              </a:rPr>
              <a:t>D</a:t>
            </a:r>
            <a:r>
              <a:rPr lang="ja-JP" altLang="fr-FR" sz="2000" i="1" dirty="0">
                <a:solidFill>
                  <a:srgbClr val="CCFFCC"/>
                </a:solidFill>
                <a:ea typeface="+mn-ea"/>
                <a:cs typeface="+mn-cs"/>
              </a:rPr>
              <a:t>’</a:t>
            </a:r>
            <a:r>
              <a:rPr lang="fr-FR" sz="2000" i="1" dirty="0">
                <a:solidFill>
                  <a:srgbClr val="CCFFCC"/>
                </a:solidFill>
                <a:ea typeface="+mn-ea"/>
                <a:cs typeface="+mn-cs"/>
              </a:rPr>
              <a:t>autres remarques pour approfondir ton bilan ? </a:t>
            </a:r>
            <a:r>
              <a:rPr lang="fr-FR" sz="2000" dirty="0">
                <a:solidFill>
                  <a:srgbClr val="CCFFCC"/>
                </a:solidFill>
                <a:ea typeface="+mn-ea"/>
                <a:cs typeface="+mn-cs"/>
              </a:rPr>
              <a:t> », « </a:t>
            </a:r>
            <a:r>
              <a:rPr lang="fr-FR" sz="2000" i="1" dirty="0">
                <a:solidFill>
                  <a:srgbClr val="CCFFCC"/>
                </a:solidFill>
                <a:ea typeface="+mn-ea"/>
                <a:cs typeface="+mn-cs"/>
              </a:rPr>
              <a:t>D</a:t>
            </a:r>
            <a:r>
              <a:rPr lang="ja-JP" altLang="fr-FR" sz="2000" i="1" dirty="0">
                <a:solidFill>
                  <a:srgbClr val="CCFFCC"/>
                </a:solidFill>
                <a:ea typeface="+mn-ea"/>
                <a:cs typeface="+mn-cs"/>
              </a:rPr>
              <a:t>’</a:t>
            </a:r>
            <a:r>
              <a:rPr lang="fr-FR" sz="2000" i="1" dirty="0">
                <a:solidFill>
                  <a:srgbClr val="CCFFCC"/>
                </a:solidFill>
                <a:ea typeface="+mn-ea"/>
                <a:cs typeface="+mn-cs"/>
              </a:rPr>
              <a:t>autres choses à rajouter ? </a:t>
            </a:r>
            <a:r>
              <a:rPr lang="fr-FR" sz="2000" dirty="0">
                <a:solidFill>
                  <a:srgbClr val="CCFFCC"/>
                </a:solidFill>
                <a:ea typeface="+mn-ea"/>
                <a:cs typeface="+mn-cs"/>
              </a:rPr>
              <a:t>»</a:t>
            </a:r>
          </a:p>
          <a:p>
            <a:pPr fontAlgn="auto">
              <a:lnSpc>
                <a:spcPct val="90000"/>
              </a:lnSpc>
              <a:spcAft>
                <a:spcPts val="0"/>
              </a:spcAft>
              <a:defRPr/>
            </a:pPr>
            <a:endParaRPr lang="fr-FR" dirty="0">
              <a:ea typeface="+mn-ea"/>
              <a:cs typeface="+mn-cs"/>
            </a:endParaRPr>
          </a:p>
        </p:txBody>
      </p:sp>
      <p:sp>
        <p:nvSpPr>
          <p:cNvPr id="5" name="Espace réservé du numéro de diapositive 5"/>
          <p:cNvSpPr>
            <a:spLocks noGrp="1"/>
          </p:cNvSpPr>
          <p:nvPr>
            <p:ph type="sldNum" sz="quarter" idx="12"/>
          </p:nvPr>
        </p:nvSpPr>
        <p:spPr/>
        <p:txBody>
          <a:bodyPr/>
          <a:lstStyle/>
          <a:p>
            <a:pPr>
              <a:defRPr/>
            </a:pPr>
            <a:fld id="{F3E1B9D3-0823-C846-884C-37814D453A1C}" type="slidenum">
              <a:rPr lang="fr-FR"/>
              <a:pPr>
                <a:defRPr/>
              </a:pPr>
              <a:t>17</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Effect transition="in" filter="fade">
                                      <p:cBhvr>
                                        <p:cTn id="7" dur="2000"/>
                                        <p:tgtEl>
                                          <p:spTgt spid="686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Effect transition="in" filter="fade">
                                      <p:cBhvr>
                                        <p:cTn id="12" dur="2000"/>
                                        <p:tgtEl>
                                          <p:spTgt spid="686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8611">
                                            <p:txEl>
                                              <p:pRg st="2" end="2"/>
                                            </p:txEl>
                                          </p:spTgt>
                                        </p:tgtEl>
                                        <p:attrNameLst>
                                          <p:attrName>style.visibility</p:attrName>
                                        </p:attrNameLst>
                                      </p:cBhvr>
                                      <p:to>
                                        <p:strVal val="visible"/>
                                      </p:to>
                                    </p:set>
                                    <p:animEffect transition="in" filter="fade">
                                      <p:cBhvr>
                                        <p:cTn id="17" dur="2000"/>
                                        <p:tgtEl>
                                          <p:spTgt spid="686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8611">
                                            <p:txEl>
                                              <p:pRg st="3" end="3"/>
                                            </p:txEl>
                                          </p:spTgt>
                                        </p:tgtEl>
                                        <p:attrNameLst>
                                          <p:attrName>style.visibility</p:attrName>
                                        </p:attrNameLst>
                                      </p:cBhvr>
                                      <p:to>
                                        <p:strVal val="visible"/>
                                      </p:to>
                                    </p:set>
                                    <p:animEffect transition="in" filter="fade">
                                      <p:cBhvr>
                                        <p:cTn id="22" dur="2000"/>
                                        <p:tgtEl>
                                          <p:spTgt spid="686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838200" y="228600"/>
            <a:ext cx="7772400" cy="685800"/>
          </a:xfrm>
        </p:spPr>
        <p:txBody>
          <a:bodyPr/>
          <a:lstStyle/>
          <a:p>
            <a:pPr fontAlgn="auto">
              <a:spcAft>
                <a:spcPts val="0"/>
              </a:spcAft>
              <a:defRPr/>
            </a:pPr>
            <a:r>
              <a:rPr lang="fr-FR">
                <a:solidFill>
                  <a:schemeClr val="hlink"/>
                </a:solidFill>
                <a:ea typeface="+mj-ea"/>
                <a:cs typeface="+mj-cs"/>
              </a:rPr>
              <a:t>Définition du SA</a:t>
            </a:r>
            <a:endParaRPr lang="fr-FR">
              <a:ea typeface="+mj-ea"/>
              <a:cs typeface="+mj-cs"/>
            </a:endParaRPr>
          </a:p>
        </p:txBody>
      </p:sp>
      <p:sp>
        <p:nvSpPr>
          <p:cNvPr id="52227" name="Rectangle 3"/>
          <p:cNvSpPr>
            <a:spLocks noGrp="1" noChangeArrowheads="1"/>
          </p:cNvSpPr>
          <p:nvPr>
            <p:ph idx="1"/>
          </p:nvPr>
        </p:nvSpPr>
        <p:spPr>
          <a:xfrm>
            <a:off x="755650" y="1295400"/>
            <a:ext cx="8083550" cy="4495800"/>
          </a:xfrm>
        </p:spPr>
        <p:txBody>
          <a:bodyPr/>
          <a:lstStyle/>
          <a:p>
            <a:pPr fontAlgn="auto">
              <a:lnSpc>
                <a:spcPct val="90000"/>
              </a:lnSpc>
              <a:spcAft>
                <a:spcPts val="0"/>
              </a:spcAft>
              <a:buFont typeface="Wingdings" charset="0"/>
              <a:buNone/>
              <a:defRPr/>
            </a:pPr>
            <a:r>
              <a:rPr lang="fr-FR" sz="3200" dirty="0">
                <a:solidFill>
                  <a:srgbClr val="FFFF00"/>
                </a:solidFill>
                <a:ea typeface="+mn-ea"/>
                <a:cs typeface="+mn-cs"/>
              </a:rPr>
              <a:t>« Savoir analyser sa pratique professionnelle</a:t>
            </a:r>
            <a:r>
              <a:rPr lang="fr-FR" sz="3200" dirty="0">
                <a:ea typeface="+mn-ea"/>
                <a:cs typeface="+mn-cs"/>
              </a:rPr>
              <a:t>, </a:t>
            </a:r>
            <a:r>
              <a:rPr lang="fr-FR" sz="3200" dirty="0" smtClean="0">
                <a:ea typeface="+mn-ea"/>
                <a:cs typeface="+mn-cs"/>
              </a:rPr>
              <a:t>c’est</a:t>
            </a:r>
            <a:r>
              <a:rPr lang="fr-FR" sz="3200" dirty="0">
                <a:ea typeface="+mn-ea"/>
                <a:cs typeface="+mn-cs"/>
              </a:rPr>
              <a:t>, à travers une catégorisation et une hiérarchisation (</a:t>
            </a:r>
            <a:r>
              <a:rPr lang="fr-FR" sz="2800" i="1" dirty="0">
                <a:ea typeface="+mn-ea"/>
                <a:cs typeface="+mn-cs"/>
              </a:rPr>
              <a:t>implicite ou </a:t>
            </a:r>
            <a:r>
              <a:rPr lang="fr-FR" sz="2800" i="1" dirty="0" smtClean="0">
                <a:ea typeface="+mn-ea"/>
                <a:cs typeface="+mn-cs"/>
              </a:rPr>
              <a:t>explicite)</a:t>
            </a:r>
            <a:r>
              <a:rPr lang="fr-FR" sz="3200" dirty="0" smtClean="0">
                <a:ea typeface="+mn-ea"/>
                <a:cs typeface="+mn-cs"/>
              </a:rPr>
              <a:t> </a:t>
            </a:r>
            <a:r>
              <a:rPr lang="fr-FR" sz="3200" dirty="0">
                <a:solidFill>
                  <a:srgbClr val="FFFF00"/>
                </a:solidFill>
                <a:ea typeface="+mn-ea"/>
                <a:cs typeface="+mn-cs"/>
              </a:rPr>
              <a:t>décrire, expliquer </a:t>
            </a:r>
            <a:r>
              <a:rPr lang="fr-FR" sz="3200" dirty="0">
                <a:ea typeface="+mn-ea"/>
                <a:cs typeface="+mn-cs"/>
              </a:rPr>
              <a:t>(</a:t>
            </a:r>
            <a:r>
              <a:rPr lang="fr-FR" sz="2800" i="1" dirty="0">
                <a:ea typeface="+mn-ea"/>
                <a:cs typeface="+mn-cs"/>
              </a:rPr>
              <a:t>de </a:t>
            </a:r>
            <a:r>
              <a:rPr lang="fr-FR" sz="2800" i="1" dirty="0" smtClean="0">
                <a:ea typeface="+mn-ea"/>
                <a:cs typeface="+mn-cs"/>
              </a:rPr>
              <a:t>façon plus ou moins pertinente)</a:t>
            </a:r>
            <a:r>
              <a:rPr lang="fr-FR" sz="2800" i="1" dirty="0">
                <a:ea typeface="+mn-ea"/>
                <a:cs typeface="+mn-cs"/>
              </a:rPr>
              <a:t>,</a:t>
            </a:r>
            <a:r>
              <a:rPr lang="fr-FR" sz="3200" dirty="0">
                <a:ea typeface="+mn-ea"/>
                <a:cs typeface="+mn-cs"/>
              </a:rPr>
              <a:t> les </a:t>
            </a:r>
            <a:r>
              <a:rPr lang="fr-FR" sz="3200" dirty="0">
                <a:solidFill>
                  <a:srgbClr val="FFFF00"/>
                </a:solidFill>
                <a:ea typeface="+mn-ea"/>
                <a:cs typeface="+mn-cs"/>
              </a:rPr>
              <a:t>éléments essentiels </a:t>
            </a:r>
            <a:r>
              <a:rPr lang="fr-FR" sz="3200" dirty="0">
                <a:ea typeface="+mn-ea"/>
                <a:cs typeface="+mn-cs"/>
              </a:rPr>
              <a:t>constitutifs de sa pratique ainsi que leurs mises en relation afin </a:t>
            </a:r>
            <a:r>
              <a:rPr lang="fr-FR" sz="3200" dirty="0" smtClean="0">
                <a:ea typeface="+mn-ea"/>
                <a:cs typeface="+mn-cs"/>
              </a:rPr>
              <a:t>d’apporter </a:t>
            </a:r>
            <a:r>
              <a:rPr lang="fr-FR" sz="3200" dirty="0">
                <a:solidFill>
                  <a:srgbClr val="FFFF00"/>
                </a:solidFill>
                <a:ea typeface="+mn-ea"/>
                <a:cs typeface="+mn-cs"/>
              </a:rPr>
              <a:t>des remédiations </a:t>
            </a:r>
            <a:r>
              <a:rPr lang="fr-FR" sz="3200" dirty="0">
                <a:ea typeface="+mn-ea"/>
                <a:cs typeface="+mn-cs"/>
              </a:rPr>
              <a:t>permettant de modifier ultérieurement les </a:t>
            </a:r>
            <a:r>
              <a:rPr lang="fr-FR" sz="3200" dirty="0" smtClean="0">
                <a:ea typeface="+mn-ea"/>
                <a:cs typeface="+mn-cs"/>
              </a:rPr>
              <a:t>interventions </a:t>
            </a:r>
            <a:r>
              <a:rPr lang="fr-FR" sz="3200" dirty="0">
                <a:ea typeface="+mn-ea"/>
                <a:cs typeface="+mn-cs"/>
              </a:rPr>
              <a:t>de </a:t>
            </a:r>
            <a:r>
              <a:rPr lang="fr-FR" sz="3200" dirty="0" smtClean="0">
                <a:ea typeface="+mn-ea"/>
                <a:cs typeface="+mn-cs"/>
              </a:rPr>
              <a:t>l’enseignant</a:t>
            </a:r>
            <a:r>
              <a:rPr lang="fr-FR" sz="3200" dirty="0">
                <a:ea typeface="+mn-ea"/>
                <a:cs typeface="+mn-cs"/>
              </a:rPr>
              <a:t> ».</a:t>
            </a:r>
            <a:endParaRPr lang="fr-FR" sz="3200" dirty="0">
              <a:latin typeface="Times" charset="0"/>
              <a:ea typeface="+mn-ea"/>
              <a:cs typeface="+mn-cs"/>
            </a:endParaRPr>
          </a:p>
          <a:p>
            <a:pPr fontAlgn="auto">
              <a:lnSpc>
                <a:spcPct val="90000"/>
              </a:lnSpc>
              <a:spcAft>
                <a:spcPts val="0"/>
              </a:spcAft>
              <a:defRPr/>
            </a:pPr>
            <a:endParaRPr lang="fr-FR" sz="2800" dirty="0">
              <a:ea typeface="+mn-ea"/>
              <a:cs typeface="+mn-cs"/>
            </a:endParaRPr>
          </a:p>
        </p:txBody>
      </p:sp>
      <p:sp>
        <p:nvSpPr>
          <p:cNvPr id="5" name="Espace réservé du numéro de diapositive 5"/>
          <p:cNvSpPr>
            <a:spLocks noGrp="1"/>
          </p:cNvSpPr>
          <p:nvPr>
            <p:ph type="sldNum" sz="quarter" idx="12"/>
          </p:nvPr>
        </p:nvSpPr>
        <p:spPr/>
        <p:txBody>
          <a:bodyPr/>
          <a:lstStyle/>
          <a:p>
            <a:pPr>
              <a:defRPr/>
            </a:pPr>
            <a:fld id="{E4EC1A22-9CE9-8D44-8E48-41705BCDE2C2}" type="slidenum">
              <a:rPr lang="fr-FR"/>
              <a:pPr>
                <a:defRPr/>
              </a:pPr>
              <a:t>18</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fade">
                                      <p:cBhvr>
                                        <p:cTn id="7" dur="1000"/>
                                        <p:tgtEl>
                                          <p:spTgt spid="52227">
                                            <p:txEl>
                                              <p:pRg st="0" end="0"/>
                                            </p:txEl>
                                          </p:spTgt>
                                        </p:tgtEl>
                                      </p:cBhvr>
                                    </p:animEffect>
                                    <p:anim calcmode="lin" valueType="num">
                                      <p:cBhvr>
                                        <p:cTn id="8" dur="1000" fill="hold"/>
                                        <p:tgtEl>
                                          <p:spTgt spid="522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222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0"/>
            <a:ext cx="7581900" cy="728663"/>
          </a:xfrm>
        </p:spPr>
        <p:txBody>
          <a:bodyPr/>
          <a:lstStyle/>
          <a:p>
            <a:pPr fontAlgn="auto">
              <a:spcAft>
                <a:spcPts val="0"/>
              </a:spcAft>
              <a:defRPr/>
            </a:pPr>
            <a:r>
              <a:rPr lang="fr-FR" sz="3600" dirty="0" smtClean="0">
                <a:ea typeface="+mj-ea"/>
                <a:cs typeface="+mj-cs"/>
              </a:rPr>
              <a:t>Un exemple : 1/2 page sur 5…28’</a:t>
            </a:r>
            <a:endParaRPr lang="fr-FR" sz="3600" dirty="0">
              <a:ea typeface="+mj-ea"/>
              <a:cs typeface="+mj-cs"/>
            </a:endParaRPr>
          </a:p>
        </p:txBody>
      </p:sp>
      <p:sp>
        <p:nvSpPr>
          <p:cNvPr id="3" name="Espace réservé du contenu 2"/>
          <p:cNvSpPr>
            <a:spLocks noGrp="1"/>
          </p:cNvSpPr>
          <p:nvPr>
            <p:ph idx="1"/>
          </p:nvPr>
        </p:nvSpPr>
        <p:spPr>
          <a:xfrm>
            <a:off x="250825" y="981075"/>
            <a:ext cx="8497888" cy="5543550"/>
          </a:xfrm>
        </p:spPr>
        <p:txBody>
          <a:bodyPr>
            <a:normAutofit fontScale="62500" lnSpcReduction="20000"/>
          </a:bodyPr>
          <a:lstStyle/>
          <a:p>
            <a:pPr fontAlgn="auto">
              <a:spcAft>
                <a:spcPts val="0"/>
              </a:spcAft>
              <a:defRPr/>
            </a:pPr>
            <a:r>
              <a:rPr lang="fr-FR" dirty="0">
                <a:effectLst/>
                <a:ea typeface="+mn-ea"/>
                <a:cs typeface="+mn-cs"/>
              </a:rPr>
              <a:t>Séances de badminton et d'athlétisme avec saut en longueur.  </a:t>
            </a:r>
            <a:r>
              <a:rPr lang="fr-FR" sz="2900" i="1" dirty="0" smtClean="0">
                <a:solidFill>
                  <a:srgbClr val="CCFFCC"/>
                </a:solidFill>
                <a:effectLst/>
                <a:ea typeface="+mn-ea"/>
                <a:cs typeface="+mn-cs"/>
              </a:rPr>
              <a:t>Bonjour </a:t>
            </a:r>
            <a:r>
              <a:rPr lang="fr-FR" sz="2900" i="1" dirty="0">
                <a:solidFill>
                  <a:srgbClr val="CCFFCC"/>
                </a:solidFill>
                <a:effectLst/>
                <a:ea typeface="+mn-ea"/>
                <a:cs typeface="+mn-cs"/>
              </a:rPr>
              <a:t>Laure, je te laisse un temps pour analyser ta séance, qu'est-ce que tu peux me dire ? </a:t>
            </a:r>
            <a:endParaRPr lang="fr-FR" sz="2900" dirty="0">
              <a:solidFill>
                <a:srgbClr val="CCFFCC"/>
              </a:solidFill>
              <a:effectLst/>
              <a:ea typeface="+mn-ea"/>
              <a:cs typeface="+mn-cs"/>
            </a:endParaRPr>
          </a:p>
          <a:p>
            <a:pPr fontAlgn="auto">
              <a:spcAft>
                <a:spcPts val="0"/>
              </a:spcAft>
              <a:defRPr/>
            </a:pPr>
            <a:r>
              <a:rPr lang="fr-FR" dirty="0">
                <a:effectLst/>
                <a:ea typeface="+mn-ea"/>
                <a:cs typeface="+mn-cs"/>
              </a:rPr>
              <a:t>Alors, d'une manière globale, je vais déjà distinguer deux pôles : un pôle didactique et un pôle pédagogique. Le pôle pédagogique sera davantage centré sur l'organisation et la transmission des consignes, la gestion du matériel etc.... Le second pôle sera lui davantage centré sur la didactique, c'est-à-dire les contenus, interventions de l'enseignant au sein la séance, la relation élèves enseignant, et la relation élèves savoir en badminton ... On va dire. C'est à dire les trois pôles en didactique avec </a:t>
            </a:r>
            <a:r>
              <a:rPr lang="fr-FR" dirty="0" smtClean="0">
                <a:effectLst/>
                <a:ea typeface="+mn-ea"/>
                <a:cs typeface="+mn-cs"/>
              </a:rPr>
              <a:t>l'enseignant, </a:t>
            </a:r>
            <a:r>
              <a:rPr lang="fr-FR" dirty="0">
                <a:effectLst/>
                <a:ea typeface="+mn-ea"/>
                <a:cs typeface="+mn-cs"/>
              </a:rPr>
              <a:t>le savoir et les élèves. </a:t>
            </a:r>
            <a:r>
              <a:rPr lang="fr-FR" dirty="0" smtClean="0">
                <a:effectLst/>
                <a:ea typeface="+mn-ea"/>
                <a:cs typeface="+mn-cs"/>
              </a:rPr>
              <a:t>D'un </a:t>
            </a:r>
            <a:r>
              <a:rPr lang="fr-FR" dirty="0">
                <a:effectLst/>
                <a:ea typeface="+mn-ea"/>
                <a:cs typeface="+mn-cs"/>
              </a:rPr>
              <a:t>point de vue pédagogique, au niveau de l'organisation, dans ma séance de badminton , je pense avoir un petit peu rempli ce que j'avais prévu à la base ; ce qui est un point important pour moi aujourd'hui parce que ce n'est pas souvent le cas. Je prévois quelque chose et bien souvent, la gestion du temps ne me permet pas de terminer ce que j'avais prévu. </a:t>
            </a:r>
            <a:r>
              <a:rPr lang="fr-FR" dirty="0" smtClean="0">
                <a:effectLst/>
                <a:ea typeface="+mn-ea"/>
                <a:cs typeface="+mn-cs"/>
              </a:rPr>
              <a:t>Hélas</a:t>
            </a:r>
            <a:r>
              <a:rPr lang="fr-FR" dirty="0">
                <a:effectLst/>
                <a:ea typeface="+mn-ea"/>
                <a:cs typeface="+mn-cs"/>
              </a:rPr>
              <a:t>, dans la conception, j'avais un peu limité mes choix ; je voulais continuer le travail de la séance dernière, j'avais fait exprès de rentrer dans cette continuité pour avoir des routines, donc j'ai pu aborder tout ce que j'avais prévu. </a:t>
            </a:r>
          </a:p>
          <a:p>
            <a:pPr fontAlgn="auto">
              <a:spcAft>
                <a:spcPts val="0"/>
              </a:spcAft>
              <a:defRPr/>
            </a:pPr>
            <a:r>
              <a:rPr lang="fr-FR" dirty="0">
                <a:effectLst/>
                <a:ea typeface="+mn-ea"/>
                <a:cs typeface="+mn-cs"/>
              </a:rPr>
              <a:t>Peut-être avec quelques oublis ? Donc au niveau de la gestion du temps</a:t>
            </a:r>
            <a:r>
              <a:rPr lang="fr-FR" dirty="0">
                <a:solidFill>
                  <a:srgbClr val="F2D908"/>
                </a:solidFill>
                <a:effectLst/>
                <a:ea typeface="+mn-ea"/>
                <a:cs typeface="+mn-cs"/>
              </a:rPr>
              <a:t>, je suis contente. </a:t>
            </a:r>
            <a:r>
              <a:rPr lang="fr-FR" dirty="0">
                <a:effectLst/>
                <a:ea typeface="+mn-ea"/>
                <a:cs typeface="+mn-cs"/>
              </a:rPr>
              <a:t>Maintenant en ce qui concerne la gestion de l'espace, je n'ai pas eu de gros problèmes en apparence, même si mon problème principal depuis le début de séances c'est arriver à mettre tous mes élèves sur les sept terrains de badminton ; comme j'ai 26 élèves, je les fais souvent jouer sur des demi-terrains ; je les fais jouer sur des demi-terrain notamment lors de situations d'apprentissage, par contre pour les matchs, je tiens à les faire jouer sur les terrains entiers ; ceci afin de les mettre en situation de jeu réel. Donc voilà... </a:t>
            </a:r>
          </a:p>
          <a:p>
            <a:pPr fontAlgn="auto">
              <a:spcAft>
                <a:spcPts val="0"/>
              </a:spcAft>
              <a:defRPr/>
            </a:pPr>
            <a:r>
              <a:rPr lang="fr-FR" dirty="0">
                <a:effectLst/>
                <a:ea typeface="+mn-ea"/>
                <a:cs typeface="+mn-cs"/>
              </a:rPr>
              <a:t> </a:t>
            </a:r>
            <a:r>
              <a:rPr lang="fr-FR" dirty="0" smtClean="0">
                <a:effectLst/>
                <a:ea typeface="+mn-ea"/>
                <a:cs typeface="+mn-cs"/>
              </a:rPr>
              <a:t>Donc </a:t>
            </a:r>
            <a:r>
              <a:rPr lang="fr-FR" dirty="0">
                <a:effectLst/>
                <a:ea typeface="+mn-ea"/>
                <a:cs typeface="+mn-cs"/>
              </a:rPr>
              <a:t>voilà, la gestion l'espace, la gestion du temps, et maintenant pour rentrer davantage dans la gestion des contenus, sur le pôle didactique. </a:t>
            </a: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8191EC1A-DA99-6141-A1D6-79111318EE3C}" type="slidenum">
              <a:rPr lang="fr-FR"/>
              <a:pPr>
                <a:defRPr/>
              </a:pPr>
              <a:t>19</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2276872"/>
            <a:ext cx="7581900" cy="2880320"/>
          </a:xfrm>
        </p:spPr>
        <p:txBody>
          <a:bodyPr/>
          <a:lstStyle/>
          <a:p>
            <a:r>
              <a:rPr lang="fr-FR" dirty="0" smtClean="0"/>
              <a:t>« </a:t>
            </a:r>
            <a:r>
              <a:rPr lang="fr-FR" i="1" dirty="0" smtClean="0"/>
              <a:t>Chaque leçon doit être une réponse à une ou des questions </a:t>
            </a:r>
            <a:r>
              <a:rPr lang="fr-FR" dirty="0" smtClean="0"/>
              <a:t>» </a:t>
            </a:r>
            <a:br>
              <a:rPr lang="fr-FR" dirty="0" smtClean="0"/>
            </a:br>
            <a:r>
              <a:rPr lang="fr-FR" dirty="0" smtClean="0"/>
              <a:t>(John Dewey)</a:t>
            </a:r>
            <a:br>
              <a:rPr lang="fr-FR" dirty="0" smtClean="0"/>
            </a:br>
            <a:endParaRPr lang="fr-FR" dirty="0"/>
          </a:p>
        </p:txBody>
      </p:sp>
      <p:sp>
        <p:nvSpPr>
          <p:cNvPr id="4" name="Espace réservé du numéro de diapositive 3"/>
          <p:cNvSpPr>
            <a:spLocks noGrp="1"/>
          </p:cNvSpPr>
          <p:nvPr>
            <p:ph type="sldNum" sz="quarter" idx="12"/>
          </p:nvPr>
        </p:nvSpPr>
        <p:spPr/>
        <p:txBody>
          <a:bodyPr/>
          <a:lstStyle/>
          <a:p>
            <a:pPr>
              <a:defRPr/>
            </a:pPr>
            <a:fld id="{C79DBD3C-3D13-BD41-AEB4-9F7792A9AB93}" type="slidenum">
              <a:rPr lang="fr-FR" smtClean="0"/>
              <a:pPr>
                <a:defRPr/>
              </a:pPr>
              <a:t>2</a:t>
            </a:fld>
            <a:endParaRPr lang="fr-FR"/>
          </a:p>
        </p:txBody>
      </p:sp>
    </p:spTree>
    <p:extLst>
      <p:ext uri="{BB962C8B-B14F-4D97-AF65-F5344CB8AC3E}">
        <p14:creationId xmlns:p14="http://schemas.microsoft.com/office/powerpoint/2010/main" val="2643470913"/>
      </p:ext>
    </p:extLst>
  </p:cSld>
  <p:clrMapOvr>
    <a:masterClrMapping/>
  </p:clrMapOvr>
  <p:transition spd="slow">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0"/>
            <a:ext cx="7581900" cy="800100"/>
          </a:xfrm>
        </p:spPr>
        <p:txBody>
          <a:bodyPr/>
          <a:lstStyle/>
          <a:p>
            <a:pPr fontAlgn="auto">
              <a:spcAft>
                <a:spcPts val="0"/>
              </a:spcAft>
              <a:defRPr/>
            </a:pPr>
            <a:r>
              <a:rPr lang="fr-FR" sz="4400" dirty="0" smtClean="0">
                <a:ea typeface="+mj-ea"/>
                <a:cs typeface="+mj-cs"/>
              </a:rPr>
              <a:t>Exemple : la conclusion du PS</a:t>
            </a:r>
            <a:endParaRPr lang="fr-FR" sz="4400" dirty="0">
              <a:ea typeface="+mj-ea"/>
              <a:cs typeface="+mj-cs"/>
            </a:endParaRPr>
          </a:p>
        </p:txBody>
      </p:sp>
      <p:sp>
        <p:nvSpPr>
          <p:cNvPr id="3" name="Espace réservé du contenu 2"/>
          <p:cNvSpPr>
            <a:spLocks noGrp="1"/>
          </p:cNvSpPr>
          <p:nvPr>
            <p:ph idx="1"/>
          </p:nvPr>
        </p:nvSpPr>
        <p:spPr>
          <a:xfrm>
            <a:off x="250825" y="1052513"/>
            <a:ext cx="8497888" cy="5472112"/>
          </a:xfrm>
        </p:spPr>
        <p:txBody>
          <a:bodyPr>
            <a:normAutofit fontScale="70000" lnSpcReduction="20000"/>
          </a:bodyPr>
          <a:lstStyle/>
          <a:p>
            <a:pPr fontAlgn="auto">
              <a:spcAft>
                <a:spcPts val="0"/>
              </a:spcAft>
              <a:defRPr/>
            </a:pPr>
            <a:r>
              <a:rPr lang="fr-FR" dirty="0">
                <a:effectLst/>
                <a:ea typeface="+mn-ea"/>
                <a:cs typeface="+mn-cs"/>
              </a:rPr>
              <a:t>Donc, globalement la séance s'est déroulée </a:t>
            </a:r>
            <a:r>
              <a:rPr lang="fr-FR" dirty="0">
                <a:solidFill>
                  <a:srgbClr val="F2D908"/>
                </a:solidFill>
                <a:effectLst/>
                <a:ea typeface="+mn-ea"/>
                <a:cs typeface="+mn-cs"/>
              </a:rPr>
              <a:t>de manière assez positive</a:t>
            </a:r>
            <a:r>
              <a:rPr lang="fr-FR" dirty="0">
                <a:effectLst/>
                <a:ea typeface="+mn-ea"/>
                <a:cs typeface="+mn-cs"/>
              </a:rPr>
              <a:t>, même si je ne </a:t>
            </a:r>
            <a:r>
              <a:rPr lang="fr-FR" dirty="0">
                <a:solidFill>
                  <a:srgbClr val="F2D908"/>
                </a:solidFill>
                <a:effectLst/>
                <a:ea typeface="+mn-ea"/>
                <a:cs typeface="+mn-cs"/>
              </a:rPr>
              <a:t>suis jamais assez satisfaite </a:t>
            </a:r>
            <a:r>
              <a:rPr lang="fr-FR" dirty="0">
                <a:effectLst/>
                <a:ea typeface="+mn-ea"/>
                <a:cs typeface="+mn-cs"/>
              </a:rPr>
              <a:t>de ce que font les élèves d'un point de vue moteur, mais ce qu'ils font d'un point de vue du temps d'engagement moteur, j'ai toujours l'impression qu'ils ne sont pas assez en activité, j'ai du mal à les voir inactifs, même s'ils ont besoin d'avoir des temps de récupération à certains moments. Par exemple en badminton, avec le fait d'enchaîner les matchs, ils ont certainement besoin de temps de récupération, il y en a tellement qui prennent des temps trop longs en récupération, que je ne sais pas à la fin qui en a besoin et qui triche. </a:t>
            </a:r>
            <a:r>
              <a:rPr lang="fr-FR" dirty="0">
                <a:solidFill>
                  <a:srgbClr val="F2D908"/>
                </a:solidFill>
                <a:effectLst/>
                <a:ea typeface="+mn-ea"/>
                <a:cs typeface="+mn-cs"/>
              </a:rPr>
              <a:t>Donc moi dans ma tête, je veux les voir à tout prix en activité</a:t>
            </a:r>
            <a:r>
              <a:rPr lang="fr-FR" dirty="0">
                <a:effectLst/>
                <a:ea typeface="+mn-ea"/>
                <a:cs typeface="+mn-cs"/>
              </a:rPr>
              <a:t>. Ce qui n'est pas forcément une bonne chose, mais c'est un bon indicateur de voir les élèves tourner, de les voir en activité quoi... Je pense que </a:t>
            </a:r>
            <a:r>
              <a:rPr lang="fr-FR" dirty="0">
                <a:solidFill>
                  <a:srgbClr val="F2D908"/>
                </a:solidFill>
                <a:effectLst/>
                <a:ea typeface="+mn-ea"/>
                <a:cs typeface="+mn-cs"/>
              </a:rPr>
              <a:t>mon souci est également là, au niveau du temps d'engagement moteur,</a:t>
            </a:r>
            <a:r>
              <a:rPr lang="fr-FR" dirty="0">
                <a:effectLst/>
                <a:ea typeface="+mn-ea"/>
                <a:cs typeface="+mn-cs"/>
              </a:rPr>
              <a:t> moi, cela a toujours été mon problème depuis le départ. J'en ai déjà parlé à Maryse, le fait de travailler une heure puis une autre heure, avec le fait de mettre en place le matériel puis de le démontrer, je trouve que l'on perd un temps fou, et que... Cela me gêne beaucoup ; c'est ce qui me gêne le plus. Avec cette classe qui est mixte, je vise aussi un peu d'entraide, mais d'un point de vue éducatif, il y a encore beaucoup d'élèves qui sont séparés avec  les filles d'un côté et les garçons de l'autre,. </a:t>
            </a:r>
            <a:r>
              <a:rPr lang="fr-FR" dirty="0">
                <a:solidFill>
                  <a:srgbClr val="F2D908"/>
                </a:solidFill>
                <a:effectLst/>
                <a:ea typeface="+mn-ea"/>
                <a:cs typeface="+mn-cs"/>
              </a:rPr>
              <a:t>Finalement je suis assez satisfaite</a:t>
            </a:r>
            <a:r>
              <a:rPr lang="fr-FR" dirty="0">
                <a:effectLst/>
                <a:ea typeface="+mn-ea"/>
                <a:cs typeface="+mn-cs"/>
              </a:rPr>
              <a:t> parce qu'ils finissent par se regrouper ; aussi les activités s'y prêtent bien avec le badminton et le triple saut ; ce ne sont pas des activités connotées sexuellement, ils se prennent beaucoup en défis, filles et </a:t>
            </a:r>
            <a:r>
              <a:rPr lang="fr-FR" dirty="0" smtClean="0">
                <a:effectLst/>
                <a:ea typeface="+mn-ea"/>
                <a:cs typeface="+mn-cs"/>
              </a:rPr>
              <a:t>garçons. </a:t>
            </a:r>
            <a:r>
              <a:rPr lang="fr-FR" dirty="0">
                <a:effectLst/>
                <a:ea typeface="+mn-ea"/>
                <a:cs typeface="+mn-cs"/>
              </a:rPr>
              <a:t>C'est ce qui me plaît, parce que dans leur scolarité, ils ont souvent été séparés filles et garçons ; et c'est mon axe central éducatif pour cette classe. Voilà, sinon que dire d'autre encore... Mon bilan arrive à son terme. </a:t>
            </a:r>
          </a:p>
          <a:p>
            <a:pPr fontAlgn="auto">
              <a:spcAft>
                <a:spcPts val="0"/>
              </a:spcAft>
              <a:defRPr/>
            </a:pPr>
            <a:r>
              <a:rPr lang="fr-FR" i="1" dirty="0">
                <a:solidFill>
                  <a:srgbClr val="CCFFCC"/>
                </a:solidFill>
                <a:effectLst/>
                <a:ea typeface="+mn-ea"/>
                <a:cs typeface="+mn-cs"/>
              </a:rPr>
              <a:t>Merci beaucoup Laure, pour ce bilan relativement long et bien détaillé. </a:t>
            </a:r>
            <a:endParaRPr lang="fr-FR" dirty="0">
              <a:solidFill>
                <a:srgbClr val="CCFFCC"/>
              </a:solidFill>
              <a:effectLst/>
              <a:ea typeface="+mn-ea"/>
              <a:cs typeface="+mn-cs"/>
            </a:endParaRPr>
          </a:p>
          <a:p>
            <a:pPr fontAlgn="auto">
              <a:spcAft>
                <a:spcPts val="0"/>
              </a:spcAft>
              <a:defRPr/>
            </a:pPr>
            <a:endParaRPr lang="fr-FR" dirty="0">
              <a:solidFill>
                <a:srgbClr val="CCFFCC"/>
              </a:solidFill>
              <a:ea typeface="+mn-ea"/>
              <a:cs typeface="+mn-cs"/>
            </a:endParaRPr>
          </a:p>
        </p:txBody>
      </p:sp>
      <p:sp>
        <p:nvSpPr>
          <p:cNvPr id="4" name="Espace réservé du numéro de diapositive 3"/>
          <p:cNvSpPr>
            <a:spLocks noGrp="1"/>
          </p:cNvSpPr>
          <p:nvPr>
            <p:ph type="sldNum" sz="quarter" idx="12"/>
          </p:nvPr>
        </p:nvSpPr>
        <p:spPr/>
        <p:txBody>
          <a:bodyPr/>
          <a:lstStyle/>
          <a:p>
            <a:pPr>
              <a:defRPr/>
            </a:pPr>
            <a:fld id="{A1B679E4-ED3D-B84B-9F53-E28D6A580A01}" type="slidenum">
              <a:rPr lang="fr-FR"/>
              <a:pPr>
                <a:defRPr/>
              </a:pPr>
              <a:t>20</a:t>
            </a:fld>
            <a:endParaRPr lang="fr-FR"/>
          </a:p>
        </p:txBody>
      </p:sp>
    </p:spTree>
  </p:cSld>
  <p:clrMapOvr>
    <a:masterClrMapping/>
  </p:clrMapOvr>
  <p:transition spd="slow">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33400" y="228600"/>
            <a:ext cx="8229600" cy="838200"/>
          </a:xfrm>
        </p:spPr>
        <p:txBody>
          <a:bodyPr/>
          <a:lstStyle/>
          <a:p>
            <a:pPr fontAlgn="auto">
              <a:spcAft>
                <a:spcPts val="0"/>
              </a:spcAft>
              <a:defRPr/>
            </a:pPr>
            <a:r>
              <a:rPr lang="fr-FR" sz="2800" dirty="0">
                <a:ea typeface="+mj-ea"/>
                <a:cs typeface="+mj-cs"/>
              </a:rPr>
              <a:t> </a:t>
            </a:r>
            <a:r>
              <a:rPr lang="fr-FR" sz="3600" dirty="0">
                <a:ea typeface="+mj-ea"/>
                <a:cs typeface="+mj-cs"/>
              </a:rPr>
              <a:t>La caractérisation du « savoir analyser ».</a:t>
            </a:r>
            <a:endParaRPr lang="fr-FR" sz="6600" dirty="0">
              <a:ea typeface="+mj-ea"/>
              <a:cs typeface="+mj-cs"/>
            </a:endParaRPr>
          </a:p>
        </p:txBody>
      </p:sp>
      <p:sp>
        <p:nvSpPr>
          <p:cNvPr id="5" name="Espace réservé du numéro de diapositive 5"/>
          <p:cNvSpPr>
            <a:spLocks noGrp="1"/>
          </p:cNvSpPr>
          <p:nvPr>
            <p:ph type="sldNum" sz="quarter" idx="12"/>
          </p:nvPr>
        </p:nvSpPr>
        <p:spPr/>
        <p:txBody>
          <a:bodyPr/>
          <a:lstStyle/>
          <a:p>
            <a:pPr>
              <a:defRPr/>
            </a:pPr>
            <a:fld id="{256B5206-709C-174C-8D41-84DCE6BCFF56}" type="slidenum">
              <a:rPr lang="fr-FR"/>
              <a:pPr>
                <a:defRPr/>
              </a:pPr>
              <a:t>21</a:t>
            </a:fld>
            <a:endParaRPr lang="fr-FR"/>
          </a:p>
        </p:txBody>
      </p:sp>
      <p:sp>
        <p:nvSpPr>
          <p:cNvPr id="2" name="Espace réservé du contenu 1"/>
          <p:cNvSpPr>
            <a:spLocks noGrp="1"/>
          </p:cNvSpPr>
          <p:nvPr>
            <p:ph idx="1"/>
          </p:nvPr>
        </p:nvSpPr>
        <p:spPr>
          <a:xfrm>
            <a:off x="684213" y="1628775"/>
            <a:ext cx="7605712" cy="5040313"/>
          </a:xfrm>
        </p:spPr>
        <p:txBody>
          <a:bodyPr>
            <a:normAutofit lnSpcReduction="10000"/>
          </a:bodyPr>
          <a:lstStyle/>
          <a:p>
            <a:pPr fontAlgn="auto">
              <a:spcAft>
                <a:spcPts val="0"/>
              </a:spcAft>
              <a:buFont typeface="Wingdings" charset="0"/>
              <a:buNone/>
              <a:defRPr/>
            </a:pPr>
            <a:r>
              <a:rPr lang="fr-FR" dirty="0" smtClean="0">
                <a:solidFill>
                  <a:schemeClr val="accent5">
                    <a:lumMod val="40000"/>
                    <a:lumOff val="60000"/>
                  </a:schemeClr>
                </a:solidFill>
                <a:ea typeface="+mn-ea"/>
                <a:cs typeface="+mn-cs"/>
              </a:rPr>
              <a:t>GROS GRAIN</a:t>
            </a:r>
            <a:r>
              <a:rPr lang="fr-FR" dirty="0" smtClean="0">
                <a:solidFill>
                  <a:schemeClr val="accent5"/>
                </a:solidFill>
                <a:ea typeface="+mn-ea"/>
                <a:cs typeface="+mn-cs"/>
              </a:rPr>
              <a:t> </a:t>
            </a:r>
            <a:r>
              <a:rPr lang="fr-FR" dirty="0" smtClean="0">
                <a:ea typeface="+mn-ea"/>
                <a:cs typeface="+mn-cs"/>
              </a:rPr>
              <a:t>: Les </a:t>
            </a:r>
            <a:r>
              <a:rPr lang="fr-FR" dirty="0">
                <a:ea typeface="+mn-ea"/>
                <a:cs typeface="+mn-cs"/>
              </a:rPr>
              <a:t>éléments structuraux fondamentaux (ESF) du SA :</a:t>
            </a:r>
          </a:p>
          <a:p>
            <a:pPr fontAlgn="auto">
              <a:spcAft>
                <a:spcPts val="0"/>
              </a:spcAft>
              <a:buFont typeface="Wingdings" charset="0"/>
              <a:buChar char="§"/>
              <a:defRPr/>
            </a:pPr>
            <a:r>
              <a:rPr lang="fr-FR" sz="3000" dirty="0">
                <a:solidFill>
                  <a:schemeClr val="accent1"/>
                </a:solidFill>
                <a:ea typeface="+mn-ea"/>
                <a:cs typeface="+mn-cs"/>
              </a:rPr>
              <a:t>Décrire</a:t>
            </a:r>
            <a:r>
              <a:rPr lang="fr-FR" dirty="0">
                <a:ea typeface="+mn-ea"/>
                <a:cs typeface="+mn-cs"/>
              </a:rPr>
              <a:t> « </a:t>
            </a:r>
            <a:r>
              <a:rPr lang="fr-FR" i="1" dirty="0">
                <a:ea typeface="+mn-ea"/>
                <a:cs typeface="+mn-cs"/>
              </a:rPr>
              <a:t>énoncer, dire des faits, des états, des comportements, des événements de natures diverses en référence à des éléments essentiels (EE)</a:t>
            </a:r>
            <a:r>
              <a:rPr lang="fr-FR" dirty="0">
                <a:ea typeface="+mn-ea"/>
                <a:cs typeface="+mn-cs"/>
              </a:rPr>
              <a:t> ».</a:t>
            </a:r>
          </a:p>
          <a:p>
            <a:pPr fontAlgn="auto">
              <a:spcAft>
                <a:spcPts val="0"/>
              </a:spcAft>
              <a:buFont typeface="Wingdings" charset="0"/>
              <a:buChar char="§"/>
              <a:defRPr/>
            </a:pPr>
            <a:r>
              <a:rPr lang="fr-FR" sz="2800" dirty="0">
                <a:solidFill>
                  <a:srgbClr val="F2D908"/>
                </a:solidFill>
                <a:ea typeface="+mn-ea"/>
                <a:cs typeface="+mn-cs"/>
              </a:rPr>
              <a:t>Expliquer </a:t>
            </a:r>
            <a:r>
              <a:rPr lang="fr-FR" sz="2800" dirty="0">
                <a:ea typeface="+mn-ea"/>
                <a:cs typeface="+mn-cs"/>
              </a:rPr>
              <a:t>« </a:t>
            </a:r>
            <a:r>
              <a:rPr lang="fr-FR" sz="2800" i="1" dirty="0">
                <a:ea typeface="+mn-ea"/>
                <a:cs typeface="+mn-cs"/>
              </a:rPr>
              <a:t>repérer une catégorie de problèmes ; mettre en relation les éléments essentiels </a:t>
            </a:r>
            <a:r>
              <a:rPr lang="fr-FR" sz="2800" dirty="0">
                <a:ea typeface="+mn-ea"/>
                <a:cs typeface="+mn-cs"/>
              </a:rPr>
              <a:t>(EE) »</a:t>
            </a:r>
          </a:p>
          <a:p>
            <a:pPr fontAlgn="auto">
              <a:spcAft>
                <a:spcPts val="0"/>
              </a:spcAft>
              <a:buFont typeface="Wingdings" charset="0"/>
              <a:buChar char="§"/>
              <a:defRPr/>
            </a:pPr>
            <a:r>
              <a:rPr lang="fr-FR" dirty="0">
                <a:solidFill>
                  <a:srgbClr val="F2D908"/>
                </a:solidFill>
                <a:ea typeface="+mn-ea"/>
                <a:cs typeface="+mn-cs"/>
              </a:rPr>
              <a:t>Remédier </a:t>
            </a:r>
            <a:r>
              <a:rPr lang="fr-FR" dirty="0">
                <a:ea typeface="+mn-ea"/>
                <a:cs typeface="+mn-cs"/>
              </a:rPr>
              <a:t>« </a:t>
            </a:r>
            <a:r>
              <a:rPr lang="fr-FR" i="1" dirty="0">
                <a:ea typeface="+mn-ea"/>
                <a:cs typeface="+mn-cs"/>
              </a:rPr>
              <a:t>proposer des actions que le professeur fera après la séance observée, pourra faire ou aurait pu faire </a:t>
            </a:r>
            <a:r>
              <a:rPr lang="fr-FR" dirty="0">
                <a:ea typeface="+mn-ea"/>
                <a:cs typeface="+mn-cs"/>
              </a:rPr>
              <a:t>». </a:t>
            </a:r>
          </a:p>
          <a:p>
            <a:pPr fontAlgn="auto">
              <a:spcAft>
                <a:spcPts val="0"/>
              </a:spcAft>
              <a:defRPr/>
            </a:pPr>
            <a:endParaRPr lang="fr-FR" dirty="0">
              <a:ea typeface="+mn-ea"/>
              <a:cs typeface="+mn-cs"/>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62000" y="228600"/>
            <a:ext cx="7772400" cy="1143000"/>
          </a:xfrm>
        </p:spPr>
        <p:txBody>
          <a:bodyPr/>
          <a:lstStyle/>
          <a:p>
            <a:pPr fontAlgn="auto">
              <a:spcAft>
                <a:spcPts val="0"/>
              </a:spcAft>
              <a:defRPr/>
            </a:pPr>
            <a:r>
              <a:rPr lang="fr-FR">
                <a:solidFill>
                  <a:schemeClr val="hlink"/>
                </a:solidFill>
                <a:ea typeface="+mj-ea"/>
                <a:cs typeface="+mj-cs"/>
              </a:rPr>
              <a:t>Le « savoir analyser »</a:t>
            </a:r>
            <a:endParaRPr lang="fr-FR">
              <a:ea typeface="+mj-ea"/>
              <a:cs typeface="+mj-cs"/>
            </a:endParaRPr>
          </a:p>
        </p:txBody>
      </p:sp>
      <p:sp>
        <p:nvSpPr>
          <p:cNvPr id="8195" name="Rectangle 3"/>
          <p:cNvSpPr>
            <a:spLocks noGrp="1" noChangeArrowheads="1"/>
          </p:cNvSpPr>
          <p:nvPr>
            <p:ph idx="1"/>
          </p:nvPr>
        </p:nvSpPr>
        <p:spPr>
          <a:xfrm>
            <a:off x="762000" y="1295400"/>
            <a:ext cx="7772400" cy="1066800"/>
          </a:xfrm>
        </p:spPr>
        <p:txBody>
          <a:bodyPr/>
          <a:lstStyle/>
          <a:p>
            <a:pPr fontAlgn="auto">
              <a:lnSpc>
                <a:spcPct val="90000"/>
              </a:lnSpc>
              <a:spcAft>
                <a:spcPts val="0"/>
              </a:spcAft>
              <a:defRPr/>
            </a:pPr>
            <a:r>
              <a:rPr lang="fr-FR" dirty="0">
                <a:effectLst>
                  <a:outerShdw blurRad="38100" dist="38100" dir="2700000" algn="tl">
                    <a:srgbClr val="DDDDDD"/>
                  </a:outerShdw>
                </a:effectLst>
                <a:ea typeface="+mn-ea"/>
                <a:cs typeface="+mn-cs"/>
              </a:rPr>
              <a:t>Le niveau moyen</a:t>
            </a:r>
            <a:r>
              <a:rPr lang="fr-FR" dirty="0">
                <a:ea typeface="+mn-ea"/>
                <a:cs typeface="+mn-cs"/>
              </a:rPr>
              <a:t> (</a:t>
            </a:r>
            <a:r>
              <a:rPr lang="fr-FR" dirty="0">
                <a:solidFill>
                  <a:srgbClr val="FBC594"/>
                </a:solidFill>
                <a:ea typeface="+mn-ea"/>
                <a:cs typeface="+mn-cs"/>
              </a:rPr>
              <a:t>grain moyen) </a:t>
            </a:r>
            <a:r>
              <a:rPr lang="fr-FR" dirty="0">
                <a:ea typeface="+mn-ea"/>
                <a:cs typeface="+mn-cs"/>
              </a:rPr>
              <a:t>les ESF et les éléments essentiels (EE) :</a:t>
            </a:r>
          </a:p>
        </p:txBody>
      </p:sp>
      <p:sp>
        <p:nvSpPr>
          <p:cNvPr id="8" name="Espace réservé du numéro de diapositive 5"/>
          <p:cNvSpPr>
            <a:spLocks noGrp="1"/>
          </p:cNvSpPr>
          <p:nvPr>
            <p:ph type="sldNum" sz="quarter" idx="12"/>
          </p:nvPr>
        </p:nvSpPr>
        <p:spPr/>
        <p:txBody>
          <a:bodyPr/>
          <a:lstStyle/>
          <a:p>
            <a:pPr>
              <a:defRPr/>
            </a:pPr>
            <a:fld id="{F4F4ED26-31E6-194F-9F93-6A413C6CCAA1}" type="slidenum">
              <a:rPr lang="fr-FR"/>
              <a:pPr>
                <a:defRPr/>
              </a:pPr>
              <a:t>22</a:t>
            </a:fld>
            <a:endParaRPr lang="fr-FR"/>
          </a:p>
        </p:txBody>
      </p:sp>
      <p:sp>
        <p:nvSpPr>
          <p:cNvPr id="8196" name="Text Box 4"/>
          <p:cNvSpPr txBox="1">
            <a:spLocks noChangeArrowheads="1"/>
          </p:cNvSpPr>
          <p:nvPr/>
        </p:nvSpPr>
        <p:spPr bwMode="auto">
          <a:xfrm>
            <a:off x="228600" y="2667000"/>
            <a:ext cx="4724400" cy="866775"/>
          </a:xfrm>
          <a:prstGeom prst="rect">
            <a:avLst/>
          </a:prstGeom>
          <a:solidFill>
            <a:schemeClr val="accent1"/>
          </a:solidFill>
          <a:ln w="12700">
            <a:solidFill>
              <a:schemeClr val="tx1"/>
            </a:solidFill>
            <a:miter lim="800000"/>
            <a:headEnd/>
            <a:tailEnd/>
          </a:ln>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spcBef>
                <a:spcPct val="50000"/>
              </a:spcBef>
            </a:pPr>
            <a:r>
              <a:rPr lang="fr-FR" sz="2000" b="1">
                <a:solidFill>
                  <a:schemeClr val="bg1"/>
                </a:solidFill>
              </a:rPr>
              <a:t>DÉCRIRE </a:t>
            </a:r>
            <a:r>
              <a:rPr lang="fr-FR" sz="2000">
                <a:solidFill>
                  <a:schemeClr val="bg1"/>
                </a:solidFill>
              </a:rPr>
              <a:t> </a:t>
            </a:r>
          </a:p>
          <a:p>
            <a:pPr algn="ctr">
              <a:spcBef>
                <a:spcPct val="50000"/>
              </a:spcBef>
            </a:pPr>
            <a:r>
              <a:rPr lang="fr-FR" sz="2000">
                <a:solidFill>
                  <a:schemeClr val="bg1"/>
                </a:solidFill>
              </a:rPr>
              <a:t>Professeur. Élèves..Savoir..Contexte</a:t>
            </a:r>
            <a:endParaRPr lang="fr-FR">
              <a:solidFill>
                <a:schemeClr val="bg1"/>
              </a:solidFill>
            </a:endParaRPr>
          </a:p>
        </p:txBody>
      </p:sp>
      <p:sp>
        <p:nvSpPr>
          <p:cNvPr id="8197" name="Text Box 5"/>
          <p:cNvSpPr txBox="1">
            <a:spLocks noChangeArrowheads="1"/>
          </p:cNvSpPr>
          <p:nvPr/>
        </p:nvSpPr>
        <p:spPr bwMode="auto">
          <a:xfrm>
            <a:off x="1905000" y="3962400"/>
            <a:ext cx="4800600" cy="873125"/>
          </a:xfrm>
          <a:prstGeom prst="rect">
            <a:avLst/>
          </a:prstGeom>
          <a:solidFill>
            <a:schemeClr val="accent2"/>
          </a:solidFill>
          <a:ln w="1905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spAutoFit/>
          </a:bodyPr>
          <a:lstStyle/>
          <a:p>
            <a:pPr algn="ctr">
              <a:spcBef>
                <a:spcPct val="50000"/>
              </a:spcBef>
              <a:defRPr/>
            </a:pPr>
            <a:r>
              <a:rPr lang="fr-FR" sz="2000" b="1" dirty="0">
                <a:solidFill>
                  <a:srgbClr val="000000"/>
                </a:solidFill>
              </a:rPr>
              <a:t>EXPLIQUER</a:t>
            </a:r>
          </a:p>
          <a:p>
            <a:pPr algn="ctr">
              <a:spcBef>
                <a:spcPct val="50000"/>
              </a:spcBef>
              <a:defRPr/>
            </a:pPr>
            <a:r>
              <a:rPr lang="fr-FR" sz="2000" dirty="0">
                <a:solidFill>
                  <a:srgbClr val="000000"/>
                </a:solidFill>
              </a:rPr>
              <a:t>Problèmes ..Mises en relation</a:t>
            </a:r>
          </a:p>
        </p:txBody>
      </p:sp>
      <p:sp>
        <p:nvSpPr>
          <p:cNvPr id="8198" name="Text Box 6"/>
          <p:cNvSpPr txBox="1">
            <a:spLocks noChangeArrowheads="1"/>
          </p:cNvSpPr>
          <p:nvPr/>
        </p:nvSpPr>
        <p:spPr bwMode="auto">
          <a:xfrm>
            <a:off x="3581400" y="5410200"/>
            <a:ext cx="4724400" cy="862013"/>
          </a:xfrm>
          <a:prstGeom prst="rect">
            <a:avLst/>
          </a:prstGeom>
          <a:solidFill>
            <a:schemeClr val="folHlink"/>
          </a:solidFill>
          <a:ln w="12700">
            <a:solidFill>
              <a:schemeClr val="tx1"/>
            </a:solidFill>
            <a:miter lim="800000"/>
            <a:headEnd/>
            <a:tailEnd/>
          </a:ln>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spcBef>
                <a:spcPct val="50000"/>
              </a:spcBef>
            </a:pPr>
            <a:r>
              <a:rPr lang="fr-FR" sz="2000" b="1">
                <a:solidFill>
                  <a:srgbClr val="000000"/>
                </a:solidFill>
              </a:rPr>
              <a:t>REMÉDIER</a:t>
            </a:r>
          </a:p>
          <a:p>
            <a:pPr algn="ctr">
              <a:spcBef>
                <a:spcPct val="50000"/>
              </a:spcBef>
            </a:pPr>
            <a:r>
              <a:rPr lang="fr-FR" sz="2000">
                <a:solidFill>
                  <a:srgbClr val="000000"/>
                </a:solidFill>
              </a:rPr>
              <a:t>Son activité (p) …le Savoir (S)…</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p:cTn id="7" dur="1000" fill="hold"/>
                                        <p:tgtEl>
                                          <p:spTgt spid="8196"/>
                                        </p:tgtEl>
                                        <p:attrNameLst>
                                          <p:attrName>ppt_w</p:attrName>
                                        </p:attrNameLst>
                                      </p:cBhvr>
                                      <p:tavLst>
                                        <p:tav tm="0">
                                          <p:val>
                                            <p:strVal val="#ppt_w*0.70"/>
                                          </p:val>
                                        </p:tav>
                                        <p:tav tm="100000">
                                          <p:val>
                                            <p:strVal val="#ppt_w"/>
                                          </p:val>
                                        </p:tav>
                                      </p:tavLst>
                                    </p:anim>
                                    <p:anim calcmode="lin" valueType="num">
                                      <p:cBhvr>
                                        <p:cTn id="8" dur="1000" fill="hold"/>
                                        <p:tgtEl>
                                          <p:spTgt spid="8196"/>
                                        </p:tgtEl>
                                        <p:attrNameLst>
                                          <p:attrName>ppt_h</p:attrName>
                                        </p:attrNameLst>
                                      </p:cBhvr>
                                      <p:tavLst>
                                        <p:tav tm="0">
                                          <p:val>
                                            <p:strVal val="#ppt_h"/>
                                          </p:val>
                                        </p:tav>
                                        <p:tav tm="100000">
                                          <p:val>
                                            <p:strVal val="#ppt_h"/>
                                          </p:val>
                                        </p:tav>
                                      </p:tavLst>
                                    </p:anim>
                                    <p:animEffect transition="in" filter="fade">
                                      <p:cBhvr>
                                        <p:cTn id="9" dur="1000"/>
                                        <p:tgtEl>
                                          <p:spTgt spid="819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197"/>
                                        </p:tgtEl>
                                        <p:attrNameLst>
                                          <p:attrName>style.visibility</p:attrName>
                                        </p:attrNameLst>
                                      </p:cBhvr>
                                      <p:to>
                                        <p:strVal val="visible"/>
                                      </p:to>
                                    </p:set>
                                    <p:anim calcmode="lin" valueType="num">
                                      <p:cBhvr>
                                        <p:cTn id="14" dur="1000" fill="hold"/>
                                        <p:tgtEl>
                                          <p:spTgt spid="8197"/>
                                        </p:tgtEl>
                                        <p:attrNameLst>
                                          <p:attrName>ppt_w</p:attrName>
                                        </p:attrNameLst>
                                      </p:cBhvr>
                                      <p:tavLst>
                                        <p:tav tm="0">
                                          <p:val>
                                            <p:strVal val="#ppt_w*0.70"/>
                                          </p:val>
                                        </p:tav>
                                        <p:tav tm="100000">
                                          <p:val>
                                            <p:strVal val="#ppt_w"/>
                                          </p:val>
                                        </p:tav>
                                      </p:tavLst>
                                    </p:anim>
                                    <p:anim calcmode="lin" valueType="num">
                                      <p:cBhvr>
                                        <p:cTn id="15" dur="1000" fill="hold"/>
                                        <p:tgtEl>
                                          <p:spTgt spid="8197"/>
                                        </p:tgtEl>
                                        <p:attrNameLst>
                                          <p:attrName>ppt_h</p:attrName>
                                        </p:attrNameLst>
                                      </p:cBhvr>
                                      <p:tavLst>
                                        <p:tav tm="0">
                                          <p:val>
                                            <p:strVal val="#ppt_h"/>
                                          </p:val>
                                        </p:tav>
                                        <p:tav tm="100000">
                                          <p:val>
                                            <p:strVal val="#ppt_h"/>
                                          </p:val>
                                        </p:tav>
                                      </p:tavLst>
                                    </p:anim>
                                    <p:animEffect transition="in" filter="fade">
                                      <p:cBhvr>
                                        <p:cTn id="16" dur="1000"/>
                                        <p:tgtEl>
                                          <p:spTgt spid="819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198"/>
                                        </p:tgtEl>
                                        <p:attrNameLst>
                                          <p:attrName>style.visibility</p:attrName>
                                        </p:attrNameLst>
                                      </p:cBhvr>
                                      <p:to>
                                        <p:strVal val="visible"/>
                                      </p:to>
                                    </p:set>
                                    <p:anim calcmode="lin" valueType="num">
                                      <p:cBhvr>
                                        <p:cTn id="21" dur="1000" fill="hold"/>
                                        <p:tgtEl>
                                          <p:spTgt spid="8198"/>
                                        </p:tgtEl>
                                        <p:attrNameLst>
                                          <p:attrName>ppt_w</p:attrName>
                                        </p:attrNameLst>
                                      </p:cBhvr>
                                      <p:tavLst>
                                        <p:tav tm="0">
                                          <p:val>
                                            <p:strVal val="#ppt_w*0.70"/>
                                          </p:val>
                                        </p:tav>
                                        <p:tav tm="100000">
                                          <p:val>
                                            <p:strVal val="#ppt_w"/>
                                          </p:val>
                                        </p:tav>
                                      </p:tavLst>
                                    </p:anim>
                                    <p:anim calcmode="lin" valueType="num">
                                      <p:cBhvr>
                                        <p:cTn id="22" dur="1000" fill="hold"/>
                                        <p:tgtEl>
                                          <p:spTgt spid="8198"/>
                                        </p:tgtEl>
                                        <p:attrNameLst>
                                          <p:attrName>ppt_h</p:attrName>
                                        </p:attrNameLst>
                                      </p:cBhvr>
                                      <p:tavLst>
                                        <p:tav tm="0">
                                          <p:val>
                                            <p:strVal val="#ppt_h"/>
                                          </p:val>
                                        </p:tav>
                                        <p:tav tm="100000">
                                          <p:val>
                                            <p:strVal val="#ppt_h"/>
                                          </p:val>
                                        </p:tav>
                                      </p:tavLst>
                                    </p:anim>
                                    <p:animEffect transition="in" filter="fade">
                                      <p:cBhvr>
                                        <p:cTn id="23" dur="1000"/>
                                        <p:tgtEl>
                                          <p:spTgt spid="8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nimBg="1"/>
      <p:bldP spid="8197" grpId="0" animBg="1"/>
      <p:bldP spid="819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115888"/>
            <a:ext cx="8839200" cy="685800"/>
          </a:xfrm>
        </p:spPr>
        <p:txBody>
          <a:bodyPr/>
          <a:lstStyle/>
          <a:p>
            <a:pPr fontAlgn="auto">
              <a:spcAft>
                <a:spcPts val="0"/>
              </a:spcAft>
              <a:defRPr/>
            </a:pPr>
            <a:r>
              <a:rPr lang="fr-FR" sz="3200" dirty="0">
                <a:solidFill>
                  <a:schemeClr val="accent5">
                    <a:lumMod val="40000"/>
                    <a:lumOff val="60000"/>
                  </a:schemeClr>
                </a:solidFill>
                <a:ea typeface="+mj-ea"/>
                <a:cs typeface="+mj-cs"/>
              </a:rPr>
              <a:t>Le niveau micro </a:t>
            </a:r>
            <a:r>
              <a:rPr lang="fr-FR" sz="3200" dirty="0">
                <a:ea typeface="+mj-ea"/>
                <a:cs typeface="+mj-cs"/>
              </a:rPr>
              <a:t>: les éléments fins (EF)</a:t>
            </a:r>
            <a:endParaRPr lang="fr-FR" dirty="0">
              <a:ea typeface="+mj-ea"/>
              <a:cs typeface="+mj-cs"/>
            </a:endParaRPr>
          </a:p>
        </p:txBody>
      </p:sp>
      <p:sp>
        <p:nvSpPr>
          <p:cNvPr id="6" name="Espace réservé du numéro de diapositive 5"/>
          <p:cNvSpPr>
            <a:spLocks noGrp="1"/>
          </p:cNvSpPr>
          <p:nvPr>
            <p:ph type="sldNum" sz="quarter" idx="12"/>
          </p:nvPr>
        </p:nvSpPr>
        <p:spPr/>
        <p:txBody>
          <a:bodyPr/>
          <a:lstStyle/>
          <a:p>
            <a:pPr>
              <a:defRPr/>
            </a:pPr>
            <a:fld id="{1D4ED26A-5901-E14C-BEA5-52C10E6BF76B}" type="slidenum">
              <a:rPr lang="fr-FR"/>
              <a:pPr>
                <a:defRPr/>
              </a:pPr>
              <a:t>23</a:t>
            </a:fld>
            <a:endParaRPr lang="fr-FR"/>
          </a:p>
        </p:txBody>
      </p:sp>
      <p:graphicFrame>
        <p:nvGraphicFramePr>
          <p:cNvPr id="10306" name="Object 66"/>
          <p:cNvGraphicFramePr>
            <a:graphicFrameLocks noChangeAspect="1"/>
          </p:cNvGraphicFramePr>
          <p:nvPr/>
        </p:nvGraphicFramePr>
        <p:xfrm>
          <a:off x="827088" y="1125538"/>
          <a:ext cx="8153400" cy="4648200"/>
        </p:xfrm>
        <a:graphic>
          <a:graphicData uri="http://schemas.openxmlformats.org/presentationml/2006/ole">
            <mc:AlternateContent xmlns:mc="http://schemas.openxmlformats.org/markup-compatibility/2006">
              <mc:Choice xmlns:v="urn:schemas-microsoft-com:vml" Requires="v">
                <p:oleObj spid="_x0000_s17420" name="Document" r:id="rId4" imgW="6629400" imgH="2235200" progId="Word.Document.8">
                  <p:embed/>
                </p:oleObj>
              </mc:Choice>
              <mc:Fallback>
                <p:oleObj name="Document" r:id="rId4" imgW="6629400" imgH="2235200" progId="Word.Document.8">
                  <p:embed/>
                  <p:pic>
                    <p:nvPicPr>
                      <p:cNvPr id="0" name="Object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088" y="1125538"/>
                        <a:ext cx="8153400" cy="4648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0307" name="Text Box 67"/>
          <p:cNvSpPr txBox="1">
            <a:spLocks noChangeArrowheads="1"/>
          </p:cNvSpPr>
          <p:nvPr/>
        </p:nvSpPr>
        <p:spPr bwMode="auto">
          <a:xfrm>
            <a:off x="457200" y="5867400"/>
            <a:ext cx="8001000" cy="7080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fr-FR" sz="2000" b="1">
                <a:solidFill>
                  <a:schemeClr val="hlink"/>
                </a:solidFill>
              </a:rPr>
              <a:t>La notion de SAVOIR répartie entre les Prof (</a:t>
            </a:r>
            <a:r>
              <a:rPr lang="fr-FR" sz="2000" b="1" i="1">
                <a:solidFill>
                  <a:schemeClr val="hlink"/>
                </a:solidFill>
              </a:rPr>
              <a:t>ce qu’il veut enseigner</a:t>
            </a:r>
            <a:r>
              <a:rPr lang="fr-FR" sz="2000" b="1">
                <a:solidFill>
                  <a:schemeClr val="hlink"/>
                </a:solidFill>
              </a:rPr>
              <a:t>) et les élèves (</a:t>
            </a:r>
            <a:r>
              <a:rPr lang="fr-FR" sz="2000" b="1" i="1">
                <a:solidFill>
                  <a:schemeClr val="hlink"/>
                </a:solidFill>
              </a:rPr>
              <a:t>ce qu’ils apprennent</a:t>
            </a:r>
            <a:r>
              <a:rPr lang="fr-FR" sz="2000" b="1">
                <a:solidFill>
                  <a:schemeClr val="hlink"/>
                </a:solidFill>
              </a:rPr>
              <a:t>)</a:t>
            </a:r>
            <a:endParaRPr lang="fr-FR" sz="2000"/>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30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3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0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228600"/>
            <a:ext cx="8458200" cy="838200"/>
          </a:xfrm>
        </p:spPr>
        <p:txBody>
          <a:bodyPr/>
          <a:lstStyle/>
          <a:p>
            <a:pPr fontAlgn="auto">
              <a:spcAft>
                <a:spcPts val="0"/>
              </a:spcAft>
              <a:defRPr/>
            </a:pPr>
            <a:r>
              <a:rPr lang="fr-FR" sz="3200">
                <a:ea typeface="+mj-ea"/>
                <a:cs typeface="+mj-cs"/>
              </a:rPr>
              <a:t>Le niveau micro : les éléments fins (EF)</a:t>
            </a:r>
          </a:p>
        </p:txBody>
      </p:sp>
      <p:sp>
        <p:nvSpPr>
          <p:cNvPr id="6" name="Espace réservé du numéro de diapositive 5"/>
          <p:cNvSpPr>
            <a:spLocks noGrp="1"/>
          </p:cNvSpPr>
          <p:nvPr>
            <p:ph type="sldNum" sz="quarter" idx="12"/>
          </p:nvPr>
        </p:nvSpPr>
        <p:spPr/>
        <p:txBody>
          <a:bodyPr/>
          <a:lstStyle/>
          <a:p>
            <a:pPr>
              <a:defRPr/>
            </a:pPr>
            <a:fld id="{BB44B595-4D8C-454C-B352-98B13166CFF7}" type="slidenum">
              <a:rPr lang="fr-FR"/>
              <a:pPr>
                <a:defRPr/>
              </a:pPr>
              <a:t>24</a:t>
            </a:fld>
            <a:endParaRPr lang="fr-FR"/>
          </a:p>
        </p:txBody>
      </p:sp>
      <p:graphicFrame>
        <p:nvGraphicFramePr>
          <p:cNvPr id="11270" name="Object 6"/>
          <p:cNvGraphicFramePr>
            <a:graphicFrameLocks noChangeAspect="1"/>
          </p:cNvGraphicFramePr>
          <p:nvPr/>
        </p:nvGraphicFramePr>
        <p:xfrm>
          <a:off x="1066800" y="1295400"/>
          <a:ext cx="8610600" cy="4648200"/>
        </p:xfrm>
        <a:graphic>
          <a:graphicData uri="http://schemas.openxmlformats.org/presentationml/2006/ole">
            <mc:AlternateContent xmlns:mc="http://schemas.openxmlformats.org/markup-compatibility/2006">
              <mc:Choice xmlns:v="urn:schemas-microsoft-com:vml" Requires="v">
                <p:oleObj spid="_x0000_s19468" name="Document" r:id="rId4" imgW="6629400" imgH="1638300" progId="Word.Document.8">
                  <p:embed/>
                </p:oleObj>
              </mc:Choice>
              <mc:Fallback>
                <p:oleObj name="Document" r:id="rId4" imgW="6629400" imgH="1638300" progId="Word.Document.8">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295400"/>
                        <a:ext cx="8610600" cy="46482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1271" name="Text Box 7"/>
          <p:cNvSpPr txBox="1">
            <a:spLocks noChangeArrowheads="1"/>
          </p:cNvSpPr>
          <p:nvPr/>
        </p:nvSpPr>
        <p:spPr bwMode="auto">
          <a:xfrm>
            <a:off x="838200" y="5791200"/>
            <a:ext cx="7772400" cy="83026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fr-FR" b="1">
                <a:solidFill>
                  <a:schemeClr val="hlink"/>
                </a:solidFill>
              </a:rPr>
              <a:t>Des Mises en relation plus pertinentes que d</a:t>
            </a:r>
            <a:r>
              <a:rPr lang="ja-JP" altLang="fr-FR" b="1">
                <a:solidFill>
                  <a:schemeClr val="hlink"/>
                </a:solidFill>
              </a:rPr>
              <a:t>’</a:t>
            </a:r>
            <a:r>
              <a:rPr lang="fr-FR" altLang="ja-JP" b="1">
                <a:solidFill>
                  <a:schemeClr val="hlink"/>
                </a:solidFill>
              </a:rPr>
              <a:t>autres …</a:t>
            </a:r>
            <a:endParaRPr lang="fr-FR" b="1">
              <a:solidFill>
                <a:schemeClr val="hlink"/>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7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04800" y="228600"/>
            <a:ext cx="8534400" cy="762000"/>
          </a:xfrm>
        </p:spPr>
        <p:txBody>
          <a:bodyPr/>
          <a:lstStyle/>
          <a:p>
            <a:pPr fontAlgn="auto">
              <a:spcAft>
                <a:spcPts val="0"/>
              </a:spcAft>
              <a:defRPr/>
            </a:pPr>
            <a:r>
              <a:rPr lang="fr-FR" sz="3200">
                <a:ea typeface="+mj-ea"/>
                <a:cs typeface="+mj-cs"/>
              </a:rPr>
              <a:t>Le niveau micro : les éléments fins (EF)</a:t>
            </a:r>
          </a:p>
        </p:txBody>
      </p:sp>
      <p:sp>
        <p:nvSpPr>
          <p:cNvPr id="7" name="Espace réservé du numéro de diapositive 5"/>
          <p:cNvSpPr>
            <a:spLocks noGrp="1"/>
          </p:cNvSpPr>
          <p:nvPr>
            <p:ph type="sldNum" sz="quarter" idx="12"/>
          </p:nvPr>
        </p:nvSpPr>
        <p:spPr/>
        <p:txBody>
          <a:bodyPr/>
          <a:lstStyle/>
          <a:p>
            <a:pPr>
              <a:defRPr/>
            </a:pPr>
            <a:fld id="{F59C2963-DFC4-8447-A8B4-94BCA9B8827F}" type="slidenum">
              <a:rPr lang="fr-FR"/>
              <a:pPr>
                <a:defRPr/>
              </a:pPr>
              <a:t>25</a:t>
            </a:fld>
            <a:endParaRPr lang="fr-FR"/>
          </a:p>
        </p:txBody>
      </p:sp>
      <p:graphicFrame>
        <p:nvGraphicFramePr>
          <p:cNvPr id="12292" name="Object 4"/>
          <p:cNvGraphicFramePr>
            <a:graphicFrameLocks noChangeAspect="1"/>
          </p:cNvGraphicFramePr>
          <p:nvPr/>
        </p:nvGraphicFramePr>
        <p:xfrm>
          <a:off x="1143000" y="1219200"/>
          <a:ext cx="8153400" cy="3429000"/>
        </p:xfrm>
        <a:graphic>
          <a:graphicData uri="http://schemas.openxmlformats.org/presentationml/2006/ole">
            <mc:AlternateContent xmlns:mc="http://schemas.openxmlformats.org/markup-compatibility/2006">
              <mc:Choice xmlns:v="urn:schemas-microsoft-com:vml" Requires="v">
                <p:oleObj spid="_x0000_s21515" name="Document" r:id="rId4" imgW="5905500" imgH="1638300" progId="Word.Document.8">
                  <p:embed/>
                </p:oleObj>
              </mc:Choice>
              <mc:Fallback>
                <p:oleObj name="Document" r:id="rId4" imgW="5905500" imgH="1638300"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219200"/>
                        <a:ext cx="8153400" cy="3429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755650" y="404813"/>
            <a:ext cx="7581900" cy="1654175"/>
          </a:xfrm>
        </p:spPr>
        <p:txBody>
          <a:bodyPr/>
          <a:lstStyle/>
          <a:p>
            <a:pPr fontAlgn="auto">
              <a:spcAft>
                <a:spcPts val="0"/>
              </a:spcAft>
              <a:defRPr/>
            </a:pPr>
            <a:r>
              <a:rPr lang="fr-FR" dirty="0" smtClean="0">
                <a:solidFill>
                  <a:schemeClr val="hlink"/>
                </a:solidFill>
                <a:ea typeface="+mj-ea"/>
                <a:cs typeface="+mj-cs"/>
              </a:rPr>
              <a:t>QUELQUES RÉSULTATS</a:t>
            </a:r>
            <a:br>
              <a:rPr lang="fr-FR" dirty="0" smtClean="0">
                <a:solidFill>
                  <a:schemeClr val="hlink"/>
                </a:solidFill>
                <a:ea typeface="+mj-ea"/>
                <a:cs typeface="+mj-cs"/>
              </a:rPr>
            </a:br>
            <a:r>
              <a:rPr lang="fr-FR" dirty="0" smtClean="0">
                <a:solidFill>
                  <a:schemeClr val="hlink"/>
                </a:solidFill>
                <a:ea typeface="+mj-ea"/>
                <a:cs typeface="+mj-cs"/>
              </a:rPr>
              <a:t>en EPS</a:t>
            </a:r>
            <a:endParaRPr lang="fr-FR" dirty="0">
              <a:solidFill>
                <a:schemeClr val="hlink"/>
              </a:solidFill>
              <a:ea typeface="+mj-ea"/>
              <a:cs typeface="+mj-cs"/>
            </a:endParaRPr>
          </a:p>
        </p:txBody>
      </p:sp>
      <p:sp>
        <p:nvSpPr>
          <p:cNvPr id="63491" name="Rectangle 3"/>
          <p:cNvSpPr>
            <a:spLocks noGrp="1" noChangeArrowheads="1"/>
          </p:cNvSpPr>
          <p:nvPr>
            <p:ph idx="1"/>
          </p:nvPr>
        </p:nvSpPr>
        <p:spPr>
          <a:xfrm>
            <a:off x="755650" y="2276475"/>
            <a:ext cx="8159750" cy="3889375"/>
          </a:xfrm>
        </p:spPr>
        <p:txBody>
          <a:bodyPr>
            <a:normAutofit fontScale="70000" lnSpcReduction="20000"/>
          </a:bodyPr>
          <a:lstStyle/>
          <a:p>
            <a:pPr eaLnBrk="0" fontAlgn="auto" hangingPunct="0">
              <a:lnSpc>
                <a:spcPct val="90000"/>
              </a:lnSpc>
              <a:spcBef>
                <a:spcPct val="50000"/>
              </a:spcBef>
              <a:spcAft>
                <a:spcPts val="0"/>
              </a:spcAft>
              <a:buFontTx/>
              <a:buNone/>
              <a:defRPr/>
            </a:pPr>
            <a:r>
              <a:rPr lang="fr-FR" sz="3200" dirty="0">
                <a:latin typeface="Arial" charset="0"/>
                <a:ea typeface="+mn-ea"/>
                <a:cs typeface="+mn-cs"/>
              </a:rPr>
              <a:t>Sur </a:t>
            </a:r>
            <a:r>
              <a:rPr lang="fr-FR" sz="3200" dirty="0" smtClean="0">
                <a:latin typeface="Arial" charset="0"/>
                <a:ea typeface="+mn-ea"/>
                <a:cs typeface="+mn-cs"/>
              </a:rPr>
              <a:t>70 </a:t>
            </a:r>
            <a:r>
              <a:rPr lang="fr-FR" sz="3200" dirty="0">
                <a:latin typeface="Arial" charset="0"/>
                <a:ea typeface="+mn-ea"/>
                <a:cs typeface="+mn-cs"/>
              </a:rPr>
              <a:t>stagiaires PLC2 EPS en </a:t>
            </a:r>
            <a:r>
              <a:rPr lang="fr-FR" sz="3200" dirty="0" smtClean="0">
                <a:latin typeface="Arial" charset="0"/>
                <a:ea typeface="+mn-ea"/>
                <a:cs typeface="+mn-cs"/>
              </a:rPr>
              <a:t>fin d’année (visites mars-avril)</a:t>
            </a:r>
          </a:p>
          <a:p>
            <a:pPr eaLnBrk="0" fontAlgn="auto" hangingPunct="0">
              <a:lnSpc>
                <a:spcPct val="90000"/>
              </a:lnSpc>
              <a:spcBef>
                <a:spcPct val="50000"/>
              </a:spcBef>
              <a:spcAft>
                <a:spcPts val="0"/>
              </a:spcAft>
              <a:buFontTx/>
              <a:buNone/>
              <a:defRPr/>
            </a:pPr>
            <a:r>
              <a:rPr lang="fr-FR" sz="3200" dirty="0" smtClean="0">
                <a:latin typeface="Arial" charset="0"/>
                <a:ea typeface="+mn-ea"/>
                <a:cs typeface="+mn-cs"/>
              </a:rPr>
              <a:t>Recueil des données effectué entre 2006 et 2008</a:t>
            </a:r>
            <a:endParaRPr lang="fr-FR" sz="3200" dirty="0">
              <a:latin typeface="Arial" charset="0"/>
              <a:ea typeface="+mn-ea"/>
              <a:cs typeface="+mn-cs"/>
            </a:endParaRPr>
          </a:p>
          <a:p>
            <a:pPr marL="0" indent="0" fontAlgn="auto">
              <a:lnSpc>
                <a:spcPct val="90000"/>
              </a:lnSpc>
              <a:spcAft>
                <a:spcPts val="0"/>
              </a:spcAft>
              <a:buFontTx/>
              <a:buNone/>
              <a:defRPr/>
            </a:pPr>
            <a:endParaRPr lang="fr-FR" sz="4800" dirty="0" smtClean="0">
              <a:ea typeface="+mn-ea"/>
              <a:cs typeface="+mn-cs"/>
            </a:endParaRPr>
          </a:p>
          <a:p>
            <a:pPr marL="0" indent="0" fontAlgn="auto">
              <a:lnSpc>
                <a:spcPct val="90000"/>
              </a:lnSpc>
              <a:spcAft>
                <a:spcPts val="0"/>
              </a:spcAft>
              <a:buFontTx/>
              <a:buNone/>
              <a:defRPr/>
            </a:pPr>
            <a:r>
              <a:rPr lang="fr-FR" sz="4800" dirty="0" smtClean="0">
                <a:ea typeface="+mn-ea"/>
                <a:cs typeface="+mn-cs"/>
              </a:rPr>
              <a:t>Résultat :</a:t>
            </a:r>
          </a:p>
          <a:p>
            <a:pPr marL="0" indent="0" fontAlgn="auto">
              <a:lnSpc>
                <a:spcPct val="90000"/>
              </a:lnSpc>
              <a:spcAft>
                <a:spcPts val="0"/>
              </a:spcAft>
              <a:buFontTx/>
              <a:buNone/>
              <a:defRPr/>
            </a:pPr>
            <a:r>
              <a:rPr lang="fr-FR" sz="4800" dirty="0" smtClean="0">
                <a:ea typeface="+mn-ea"/>
                <a:cs typeface="+mn-cs"/>
              </a:rPr>
              <a:t>Un PLC2 est capable de parler pendant 18 à 20’ en moyenne en 2</a:t>
            </a:r>
            <a:r>
              <a:rPr lang="fr-FR" sz="4800" baseline="30000" dirty="0" smtClean="0">
                <a:ea typeface="+mn-ea"/>
                <a:cs typeface="+mn-cs"/>
              </a:rPr>
              <a:t>e</a:t>
            </a:r>
            <a:r>
              <a:rPr lang="fr-FR" sz="4800" dirty="0" smtClean="0">
                <a:ea typeface="+mn-ea"/>
                <a:cs typeface="+mn-cs"/>
              </a:rPr>
              <a:t> visite.</a:t>
            </a:r>
          </a:p>
          <a:p>
            <a:pPr marL="0" indent="0" fontAlgn="auto">
              <a:lnSpc>
                <a:spcPct val="90000"/>
              </a:lnSpc>
              <a:spcAft>
                <a:spcPts val="0"/>
              </a:spcAft>
              <a:buFontTx/>
              <a:buNone/>
              <a:defRPr/>
            </a:pPr>
            <a:r>
              <a:rPr lang="fr-FR" sz="4800" dirty="0" smtClean="0">
                <a:ea typeface="+mn-ea"/>
                <a:cs typeface="+mn-cs"/>
              </a:rPr>
              <a:t>Début d’année (10 à 12’)</a:t>
            </a:r>
            <a:endParaRPr lang="fr-FR" sz="4800" dirty="0">
              <a:ea typeface="+mn-ea"/>
              <a:cs typeface="+mn-cs"/>
            </a:endParaRPr>
          </a:p>
        </p:txBody>
      </p:sp>
      <p:sp>
        <p:nvSpPr>
          <p:cNvPr id="5" name="Espace réservé du numéro de diapositive 5"/>
          <p:cNvSpPr>
            <a:spLocks noGrp="1"/>
          </p:cNvSpPr>
          <p:nvPr>
            <p:ph type="sldNum" sz="quarter" idx="12"/>
          </p:nvPr>
        </p:nvSpPr>
        <p:spPr/>
        <p:txBody>
          <a:bodyPr/>
          <a:lstStyle/>
          <a:p>
            <a:pPr>
              <a:defRPr/>
            </a:pPr>
            <a:fld id="{FD740A94-AE39-BB48-B0FE-9B4EB36995FF}" type="slidenum">
              <a:rPr lang="fr-FR"/>
              <a:pPr>
                <a:defRPr/>
              </a:pPr>
              <a:t>26</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4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49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349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34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838200" y="228600"/>
            <a:ext cx="7772400" cy="838200"/>
          </a:xfrm>
        </p:spPr>
        <p:txBody>
          <a:bodyPr/>
          <a:lstStyle/>
          <a:p>
            <a:pPr fontAlgn="auto">
              <a:spcAft>
                <a:spcPts val="0"/>
              </a:spcAft>
              <a:defRPr/>
            </a:pPr>
            <a:r>
              <a:rPr lang="fr-FR" sz="4800" dirty="0" smtClean="0">
                <a:solidFill>
                  <a:schemeClr val="hlink"/>
                </a:solidFill>
                <a:ea typeface="+mj-ea"/>
                <a:cs typeface="+mj-cs"/>
              </a:rPr>
              <a:t>Quelques résultats en EPS</a:t>
            </a:r>
            <a:endParaRPr lang="fr-FR" sz="4800" dirty="0">
              <a:ea typeface="+mj-ea"/>
              <a:cs typeface="+mj-cs"/>
            </a:endParaRPr>
          </a:p>
        </p:txBody>
      </p:sp>
      <p:sp>
        <p:nvSpPr>
          <p:cNvPr id="17411" name="Rectangle 3"/>
          <p:cNvSpPr>
            <a:spLocks noGrp="1" noChangeArrowheads="1"/>
          </p:cNvSpPr>
          <p:nvPr>
            <p:ph idx="1"/>
          </p:nvPr>
        </p:nvSpPr>
        <p:spPr>
          <a:xfrm>
            <a:off x="762000" y="5257800"/>
            <a:ext cx="7772400" cy="990600"/>
          </a:xfrm>
        </p:spPr>
        <p:txBody>
          <a:bodyPr/>
          <a:lstStyle/>
          <a:p>
            <a:pPr fontAlgn="auto">
              <a:spcAft>
                <a:spcPts val="0"/>
              </a:spcAft>
              <a:buFont typeface="Wingdings" charset="0"/>
              <a:buNone/>
              <a:defRPr/>
            </a:pPr>
            <a:r>
              <a:rPr lang="fr-FR" dirty="0">
                <a:ea typeface="+mn-ea"/>
                <a:cs typeface="+mn-cs"/>
              </a:rPr>
              <a:t>E</a:t>
            </a:r>
            <a:r>
              <a:rPr lang="fr-FR" dirty="0" smtClean="0">
                <a:ea typeface="+mn-ea"/>
                <a:cs typeface="+mn-cs"/>
              </a:rPr>
              <a:t>ntre 18 et 20’ de discours avec une </a:t>
            </a:r>
            <a:r>
              <a:rPr lang="fr-FR" dirty="0">
                <a:ea typeface="+mn-ea"/>
                <a:cs typeface="+mn-cs"/>
              </a:rPr>
              <a:t>moyenne de 53 EF par stagiaire</a:t>
            </a:r>
          </a:p>
        </p:txBody>
      </p:sp>
      <p:sp>
        <p:nvSpPr>
          <p:cNvPr id="6" name="Espace réservé du numéro de diapositive 5"/>
          <p:cNvSpPr>
            <a:spLocks noGrp="1"/>
          </p:cNvSpPr>
          <p:nvPr>
            <p:ph type="sldNum" sz="quarter" idx="12"/>
          </p:nvPr>
        </p:nvSpPr>
        <p:spPr/>
        <p:txBody>
          <a:bodyPr/>
          <a:lstStyle/>
          <a:p>
            <a:pPr>
              <a:defRPr/>
            </a:pPr>
            <a:fld id="{FADE5CB7-E343-5A43-B200-286CA07E0B6E}" type="slidenum">
              <a:rPr lang="fr-FR"/>
              <a:pPr>
                <a:defRPr/>
              </a:pPr>
              <a:t>27</a:t>
            </a:fld>
            <a:endParaRPr lang="fr-FR"/>
          </a:p>
        </p:txBody>
      </p:sp>
      <p:pic>
        <p:nvPicPr>
          <p:cNvPr id="1741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371600"/>
            <a:ext cx="6629400" cy="3810000"/>
          </a:xfrm>
          <a:prstGeom prst="rect">
            <a:avLst/>
          </a:prstGeom>
          <a:noFill/>
          <a:ln w="127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ox(in)">
                                      <p:cBhvr>
                                        <p:cTn id="7" dur="500"/>
                                        <p:tgtEl>
                                          <p:spTgt spid="174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755650" y="-242888"/>
            <a:ext cx="7772400" cy="1143001"/>
          </a:xfrm>
        </p:spPr>
        <p:txBody>
          <a:bodyPr/>
          <a:lstStyle/>
          <a:p>
            <a:pPr fontAlgn="auto">
              <a:spcAft>
                <a:spcPts val="0"/>
              </a:spcAft>
              <a:defRPr/>
            </a:pPr>
            <a:r>
              <a:rPr lang="fr-FR" dirty="0" smtClean="0">
                <a:solidFill>
                  <a:schemeClr val="hlink"/>
                </a:solidFill>
                <a:ea typeface="+mj-ea"/>
                <a:cs typeface="+mj-cs"/>
              </a:rPr>
              <a:t>RÉSULTATS</a:t>
            </a:r>
            <a:endParaRPr lang="fr-FR" dirty="0">
              <a:ea typeface="+mj-ea"/>
              <a:cs typeface="+mj-cs"/>
            </a:endParaRPr>
          </a:p>
        </p:txBody>
      </p:sp>
      <p:sp>
        <p:nvSpPr>
          <p:cNvPr id="6" name="Espace réservé du numéro de diapositive 5"/>
          <p:cNvSpPr>
            <a:spLocks noGrp="1"/>
          </p:cNvSpPr>
          <p:nvPr>
            <p:ph type="sldNum" sz="quarter" idx="12"/>
          </p:nvPr>
        </p:nvSpPr>
        <p:spPr/>
        <p:txBody>
          <a:bodyPr/>
          <a:lstStyle/>
          <a:p>
            <a:pPr>
              <a:defRPr/>
            </a:pPr>
            <a:fld id="{75E4CF76-6BA8-F342-A80B-6412249FDE75}" type="slidenum">
              <a:rPr lang="fr-FR"/>
              <a:pPr>
                <a:defRPr/>
              </a:pPr>
              <a:t>28</a:t>
            </a:fld>
            <a:endParaRPr lang="fr-FR"/>
          </a:p>
        </p:txBody>
      </p:sp>
      <p:sp>
        <p:nvSpPr>
          <p:cNvPr id="13317" name="Text Box 5"/>
          <p:cNvSpPr txBox="1">
            <a:spLocks noChangeArrowheads="1"/>
          </p:cNvSpPr>
          <p:nvPr/>
        </p:nvSpPr>
        <p:spPr bwMode="auto">
          <a:xfrm>
            <a:off x="914400" y="5410200"/>
            <a:ext cx="7924800" cy="83026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ct val="50000"/>
              </a:spcBef>
            </a:pPr>
            <a:r>
              <a:rPr lang="fr-FR" b="1">
                <a:solidFill>
                  <a:schemeClr val="hlink"/>
                </a:solidFill>
              </a:rPr>
              <a:t>La description porte surtout sur l’activité du professeur</a:t>
            </a:r>
            <a:endParaRPr lang="fr-FR"/>
          </a:p>
        </p:txBody>
      </p:sp>
      <p:pic>
        <p:nvPicPr>
          <p:cNvPr id="27652" name="Imag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00113" y="1052513"/>
            <a:ext cx="6480175" cy="4046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838200" y="0"/>
            <a:ext cx="7772400" cy="914400"/>
          </a:xfrm>
        </p:spPr>
        <p:txBody>
          <a:bodyPr/>
          <a:lstStyle/>
          <a:p>
            <a:pPr fontAlgn="auto">
              <a:spcAft>
                <a:spcPts val="0"/>
              </a:spcAft>
              <a:defRPr/>
            </a:pPr>
            <a:r>
              <a:rPr lang="fr-FR" sz="3600">
                <a:solidFill>
                  <a:schemeClr val="hlink"/>
                </a:solidFill>
                <a:ea typeface="+mj-ea"/>
                <a:cs typeface="+mj-cs"/>
              </a:rPr>
              <a:t>Résultats   par ESF  :</a:t>
            </a:r>
            <a:r>
              <a:rPr lang="fr-FR" sz="4000">
                <a:solidFill>
                  <a:schemeClr val="hlink"/>
                </a:solidFill>
                <a:ea typeface="+mj-ea"/>
                <a:cs typeface="+mj-cs"/>
              </a:rPr>
              <a:t> DÉCRIRE</a:t>
            </a:r>
            <a:endParaRPr lang="fr-FR" sz="4000">
              <a:ea typeface="+mj-ea"/>
              <a:cs typeface="+mj-cs"/>
            </a:endParaRPr>
          </a:p>
        </p:txBody>
      </p:sp>
      <p:sp>
        <p:nvSpPr>
          <p:cNvPr id="21507" name="Rectangle 3"/>
          <p:cNvSpPr>
            <a:spLocks noGrp="1" noChangeArrowheads="1"/>
          </p:cNvSpPr>
          <p:nvPr>
            <p:ph idx="1"/>
          </p:nvPr>
        </p:nvSpPr>
        <p:spPr>
          <a:xfrm>
            <a:off x="381000" y="5029200"/>
            <a:ext cx="8305800" cy="1295400"/>
          </a:xfrm>
        </p:spPr>
        <p:txBody>
          <a:bodyPr/>
          <a:lstStyle/>
          <a:p>
            <a:pPr fontAlgn="auto">
              <a:lnSpc>
                <a:spcPct val="90000"/>
              </a:lnSpc>
              <a:spcAft>
                <a:spcPts val="0"/>
              </a:spcAft>
              <a:buFont typeface="Wingdings" charset="0"/>
              <a:buNone/>
              <a:defRPr/>
            </a:pPr>
            <a:r>
              <a:rPr lang="fr-FR" sz="2800">
                <a:solidFill>
                  <a:schemeClr val="hlink"/>
                </a:solidFill>
                <a:ea typeface="+mn-ea"/>
                <a:cs typeface="+mn-cs"/>
              </a:rPr>
              <a:t>Les éléments PROF sont privilégiées (</a:t>
            </a:r>
            <a:r>
              <a:rPr lang="fr-FR">
                <a:solidFill>
                  <a:schemeClr val="hlink"/>
                </a:solidFill>
                <a:ea typeface="+mn-ea"/>
                <a:cs typeface="+mn-cs"/>
              </a:rPr>
              <a:t>actions, intentions, états</a:t>
            </a:r>
            <a:r>
              <a:rPr lang="fr-FR" sz="2800">
                <a:solidFill>
                  <a:schemeClr val="hlink"/>
                </a:solidFill>
                <a:ea typeface="+mn-ea"/>
                <a:cs typeface="+mn-cs"/>
              </a:rPr>
              <a:t>), puis les actions des élèves de la classe (Eac).</a:t>
            </a:r>
          </a:p>
        </p:txBody>
      </p:sp>
      <p:sp>
        <p:nvSpPr>
          <p:cNvPr id="6" name="Espace réservé du numéro de diapositive 5"/>
          <p:cNvSpPr>
            <a:spLocks noGrp="1"/>
          </p:cNvSpPr>
          <p:nvPr>
            <p:ph type="sldNum" sz="quarter" idx="12"/>
          </p:nvPr>
        </p:nvSpPr>
        <p:spPr/>
        <p:txBody>
          <a:bodyPr/>
          <a:lstStyle/>
          <a:p>
            <a:pPr>
              <a:defRPr/>
            </a:pPr>
            <a:fld id="{B050708E-161E-9441-9880-080731272A6D}" type="slidenum">
              <a:rPr lang="fr-FR"/>
              <a:pPr>
                <a:defRPr/>
              </a:pPr>
              <a:t>29</a:t>
            </a:fld>
            <a:endParaRPr lang="fr-FR"/>
          </a:p>
        </p:txBody>
      </p:sp>
      <p:pic>
        <p:nvPicPr>
          <p:cNvPr id="2151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8888" y="1052513"/>
            <a:ext cx="6553200" cy="3886200"/>
          </a:xfrm>
          <a:prstGeom prst="rect">
            <a:avLst/>
          </a:prstGeom>
          <a:noFill/>
          <a:ln w="127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21507">
                                            <p:txEl>
                                              <p:pRg st="0" end="0"/>
                                            </p:txEl>
                                          </p:spTgt>
                                        </p:tgtEl>
                                        <p:attrNameLst>
                                          <p:attrName>style.visibility</p:attrName>
                                        </p:attrNameLst>
                                      </p:cBhvr>
                                      <p:to>
                                        <p:strVal val="visible"/>
                                      </p:to>
                                    </p:set>
                                    <p:animEffect transition="in" filter="wipe(down)">
                                      <p:cBhvr>
                                        <p:cTn id="11" dur="500"/>
                                        <p:tgtEl>
                                          <p:spTgt spid="215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Vos questions ???</a:t>
            </a:r>
            <a:endParaRPr lang="fr-FR" dirty="0"/>
          </a:p>
        </p:txBody>
      </p:sp>
      <p:sp>
        <p:nvSpPr>
          <p:cNvPr id="3" name="Espace réservé du contenu 2"/>
          <p:cNvSpPr>
            <a:spLocks noGrp="1"/>
          </p:cNvSpPr>
          <p:nvPr>
            <p:ph idx="1"/>
          </p:nvPr>
        </p:nvSpPr>
        <p:spPr/>
        <p:txBody>
          <a:bodyPr>
            <a:normAutofit/>
          </a:bodyPr>
          <a:lstStyle/>
          <a:p>
            <a:r>
              <a:rPr lang="fr-FR" sz="3200" i="1" dirty="0" smtClean="0"/>
              <a:t>Quelles questions vous vous posez sur le « savoir analyser sa pratique »</a:t>
            </a:r>
          </a:p>
          <a:p>
            <a:r>
              <a:rPr lang="fr-FR" sz="3200" i="1" dirty="0" smtClean="0"/>
              <a:t>Quelles autres questions vous vous posez sur votre mission ?</a:t>
            </a:r>
          </a:p>
        </p:txBody>
      </p:sp>
      <p:sp>
        <p:nvSpPr>
          <p:cNvPr id="4" name="Espace réservé du numéro de diapositive 3"/>
          <p:cNvSpPr>
            <a:spLocks noGrp="1"/>
          </p:cNvSpPr>
          <p:nvPr>
            <p:ph type="sldNum" sz="quarter" idx="12"/>
          </p:nvPr>
        </p:nvSpPr>
        <p:spPr/>
        <p:txBody>
          <a:bodyPr/>
          <a:lstStyle/>
          <a:p>
            <a:pPr>
              <a:defRPr/>
            </a:pPr>
            <a:fld id="{C79DBD3C-3D13-BD41-AEB4-9F7792A9AB93}" type="slidenum">
              <a:rPr lang="fr-FR" smtClean="0"/>
              <a:pPr>
                <a:defRPr/>
              </a:pPr>
              <a:t>3</a:t>
            </a:fld>
            <a:endParaRPr lang="fr-FR"/>
          </a:p>
        </p:txBody>
      </p:sp>
    </p:spTree>
    <p:extLst>
      <p:ext uri="{BB962C8B-B14F-4D97-AF65-F5344CB8AC3E}">
        <p14:creationId xmlns:p14="http://schemas.microsoft.com/office/powerpoint/2010/main" val="304385147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228600" y="228600"/>
            <a:ext cx="8229600" cy="838200"/>
          </a:xfrm>
        </p:spPr>
        <p:txBody>
          <a:bodyPr/>
          <a:lstStyle/>
          <a:p>
            <a:pPr fontAlgn="auto">
              <a:spcAft>
                <a:spcPts val="0"/>
              </a:spcAft>
              <a:defRPr/>
            </a:pPr>
            <a:r>
              <a:rPr lang="fr-FR" sz="3600">
                <a:solidFill>
                  <a:schemeClr val="hlink"/>
                </a:solidFill>
                <a:ea typeface="+mj-ea"/>
                <a:cs typeface="+mj-cs"/>
              </a:rPr>
              <a:t>Résultats   par EF  :</a:t>
            </a:r>
            <a:r>
              <a:rPr lang="fr-FR" sz="4000">
                <a:solidFill>
                  <a:schemeClr val="hlink"/>
                </a:solidFill>
                <a:ea typeface="+mj-ea"/>
                <a:cs typeface="+mj-cs"/>
              </a:rPr>
              <a:t> EXPLIQUER</a:t>
            </a:r>
            <a:endParaRPr lang="fr-FR" sz="4000">
              <a:ea typeface="+mj-ea"/>
              <a:cs typeface="+mj-cs"/>
            </a:endParaRPr>
          </a:p>
        </p:txBody>
      </p:sp>
      <p:sp>
        <p:nvSpPr>
          <p:cNvPr id="64515" name="Rectangle 3"/>
          <p:cNvSpPr>
            <a:spLocks noGrp="1" noChangeArrowheads="1"/>
          </p:cNvSpPr>
          <p:nvPr>
            <p:ph idx="1"/>
          </p:nvPr>
        </p:nvSpPr>
        <p:spPr>
          <a:xfrm>
            <a:off x="685800" y="5257800"/>
            <a:ext cx="7772400" cy="838200"/>
          </a:xfrm>
        </p:spPr>
        <p:txBody>
          <a:bodyPr>
            <a:normAutofit fontScale="92500" lnSpcReduction="20000"/>
          </a:bodyPr>
          <a:lstStyle/>
          <a:p>
            <a:pPr fontAlgn="auto">
              <a:lnSpc>
                <a:spcPct val="90000"/>
              </a:lnSpc>
              <a:spcAft>
                <a:spcPts val="0"/>
              </a:spcAft>
              <a:buFont typeface="Wingdings" charset="0"/>
              <a:buNone/>
              <a:defRPr/>
            </a:pPr>
            <a:r>
              <a:rPr lang="fr-FR">
                <a:solidFill>
                  <a:schemeClr val="hlink"/>
                </a:solidFill>
                <a:ea typeface="+mn-ea"/>
                <a:cs typeface="+mn-cs"/>
              </a:rPr>
              <a:t>Sont pris en compte les problèmes de gestion de contenu et de gestion de classe ainsi que les mises en relation autour de P-E et E-Savoir.</a:t>
            </a:r>
          </a:p>
        </p:txBody>
      </p:sp>
      <p:sp>
        <p:nvSpPr>
          <p:cNvPr id="6" name="Espace réservé du numéro de diapositive 5"/>
          <p:cNvSpPr>
            <a:spLocks noGrp="1"/>
          </p:cNvSpPr>
          <p:nvPr>
            <p:ph type="sldNum" sz="quarter" idx="12"/>
          </p:nvPr>
        </p:nvSpPr>
        <p:spPr/>
        <p:txBody>
          <a:bodyPr/>
          <a:lstStyle/>
          <a:p>
            <a:pPr>
              <a:defRPr/>
            </a:pPr>
            <a:fld id="{E7AA7916-4492-D34E-880F-7EACE64B61C0}" type="slidenum">
              <a:rPr lang="fr-FR"/>
              <a:pPr>
                <a:defRPr/>
              </a:pPr>
              <a:t>30</a:t>
            </a:fld>
            <a:endParaRPr lang="fr-FR"/>
          </a:p>
        </p:txBody>
      </p:sp>
      <p:pic>
        <p:nvPicPr>
          <p:cNvPr id="645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3300" y="1295400"/>
            <a:ext cx="6337300" cy="3810000"/>
          </a:xfrm>
          <a:prstGeom prst="rect">
            <a:avLst/>
          </a:prstGeom>
          <a:noFill/>
          <a:ln w="127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45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09600" y="0"/>
            <a:ext cx="8001000" cy="1143000"/>
          </a:xfrm>
        </p:spPr>
        <p:txBody>
          <a:bodyPr/>
          <a:lstStyle/>
          <a:p>
            <a:pPr fontAlgn="auto">
              <a:spcAft>
                <a:spcPts val="0"/>
              </a:spcAft>
              <a:defRPr/>
            </a:pPr>
            <a:r>
              <a:rPr lang="fr-FR" sz="3600">
                <a:solidFill>
                  <a:schemeClr val="hlink"/>
                </a:solidFill>
                <a:ea typeface="+mj-ea"/>
                <a:cs typeface="+mj-cs"/>
              </a:rPr>
              <a:t> Résultats   par ESF  :</a:t>
            </a:r>
            <a:r>
              <a:rPr lang="fr-FR" sz="4000">
                <a:solidFill>
                  <a:schemeClr val="hlink"/>
                </a:solidFill>
                <a:ea typeface="+mj-ea"/>
                <a:cs typeface="+mj-cs"/>
              </a:rPr>
              <a:t> REMÉDIER</a:t>
            </a:r>
            <a:endParaRPr lang="fr-FR" sz="4000">
              <a:ea typeface="+mj-ea"/>
              <a:cs typeface="+mj-cs"/>
            </a:endParaRPr>
          </a:p>
        </p:txBody>
      </p:sp>
      <p:sp>
        <p:nvSpPr>
          <p:cNvPr id="20483" name="Rectangle 3"/>
          <p:cNvSpPr>
            <a:spLocks noGrp="1" noChangeArrowheads="1"/>
          </p:cNvSpPr>
          <p:nvPr>
            <p:ph idx="1"/>
          </p:nvPr>
        </p:nvSpPr>
        <p:spPr>
          <a:xfrm>
            <a:off x="685800" y="5029200"/>
            <a:ext cx="7772400" cy="1066800"/>
          </a:xfrm>
        </p:spPr>
        <p:txBody>
          <a:bodyPr>
            <a:normAutofit fontScale="92500"/>
          </a:bodyPr>
          <a:lstStyle/>
          <a:p>
            <a:pPr fontAlgn="auto">
              <a:lnSpc>
                <a:spcPct val="90000"/>
              </a:lnSpc>
              <a:spcAft>
                <a:spcPts val="0"/>
              </a:spcAft>
              <a:buFont typeface="Wingdings" charset="0"/>
              <a:buNone/>
              <a:defRPr/>
            </a:pPr>
            <a:r>
              <a:rPr lang="fr-FR" sz="2800">
                <a:ea typeface="+mn-ea"/>
                <a:cs typeface="+mn-cs"/>
              </a:rPr>
              <a:t>Pas de remédiation en direction des élèves. Quelques éléments en direction du professeur et du savoir.</a:t>
            </a:r>
          </a:p>
        </p:txBody>
      </p:sp>
      <p:sp>
        <p:nvSpPr>
          <p:cNvPr id="6" name="Espace réservé du numéro de diapositive 5"/>
          <p:cNvSpPr>
            <a:spLocks noGrp="1"/>
          </p:cNvSpPr>
          <p:nvPr>
            <p:ph type="sldNum" sz="quarter" idx="12"/>
          </p:nvPr>
        </p:nvSpPr>
        <p:spPr/>
        <p:txBody>
          <a:bodyPr/>
          <a:lstStyle/>
          <a:p>
            <a:pPr>
              <a:defRPr/>
            </a:pPr>
            <a:fld id="{28A72705-29DE-2B40-97EE-9CB4B38FE464}" type="slidenum">
              <a:rPr lang="fr-FR"/>
              <a:pPr>
                <a:defRPr/>
              </a:pPr>
              <a:t>31</a:t>
            </a:fld>
            <a:endParaRPr lang="fr-FR"/>
          </a:p>
        </p:txBody>
      </p:sp>
      <p:pic>
        <p:nvPicPr>
          <p:cNvPr id="2048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295400"/>
            <a:ext cx="6553200" cy="3568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1" nodeType="clickEffect">
                                  <p:stCondLst>
                                    <p:cond delay="0"/>
                                  </p:stCondLst>
                                  <p:childTnLst>
                                    <p:set>
                                      <p:cBhvr>
                                        <p:cTn id="10" dur="1" fill="hold">
                                          <p:stCondLst>
                                            <p:cond delay="0"/>
                                          </p:stCondLst>
                                        </p:cTn>
                                        <p:tgtEl>
                                          <p:spTgt spid="20483">
                                            <p:txEl>
                                              <p:pRg st="0" end="0"/>
                                            </p:txEl>
                                          </p:spTgt>
                                        </p:tgtEl>
                                        <p:attrNameLst>
                                          <p:attrName>style.visibility</p:attrName>
                                        </p:attrNameLst>
                                      </p:cBhvr>
                                      <p:to>
                                        <p:strVal val="visible"/>
                                      </p:to>
                                    </p:set>
                                    <p:animEffect transition="in" filter="wipe(down)">
                                      <p:cBhvr>
                                        <p:cTn id="11" dur="500"/>
                                        <p:tgtEl>
                                          <p:spTgt spid="2048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20483">
                                            <p:txEl>
                                              <p:pRg st="0" end="0"/>
                                            </p:txEl>
                                          </p:spTgt>
                                        </p:tgtEl>
                                        <p:attrNameLst>
                                          <p:attrName>style.visibility</p:attrName>
                                        </p:attrNameLst>
                                      </p:cBhvr>
                                      <p:to>
                                        <p:strVal val="visible"/>
                                      </p:to>
                                    </p:set>
                                    <p:animEffect transition="in" filter="wipe(down)">
                                      <p:cBhvr>
                                        <p:cTn id="16" dur="500"/>
                                        <p:tgtEl>
                                          <p:spTgt spid="204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P spid="20483" grpI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0"/>
            <a:ext cx="7581900" cy="1304925"/>
          </a:xfrm>
        </p:spPr>
        <p:txBody>
          <a:bodyPr/>
          <a:lstStyle/>
          <a:p>
            <a:pPr fontAlgn="auto">
              <a:spcAft>
                <a:spcPts val="0"/>
              </a:spcAft>
              <a:defRPr/>
            </a:pPr>
            <a:r>
              <a:rPr lang="fr-FR" dirty="0" smtClean="0">
                <a:ea typeface="+mj-ea"/>
                <a:cs typeface="+mj-cs"/>
              </a:rPr>
              <a:t>Bilan des résultats</a:t>
            </a:r>
            <a:endParaRPr lang="fr-FR" dirty="0">
              <a:ea typeface="+mj-ea"/>
              <a:cs typeface="+mj-cs"/>
            </a:endParaRPr>
          </a:p>
        </p:txBody>
      </p:sp>
      <p:sp>
        <p:nvSpPr>
          <p:cNvPr id="3" name="Espace réservé du contenu 2"/>
          <p:cNvSpPr>
            <a:spLocks noGrp="1"/>
          </p:cNvSpPr>
          <p:nvPr>
            <p:ph idx="1"/>
          </p:nvPr>
        </p:nvSpPr>
        <p:spPr>
          <a:xfrm>
            <a:off x="611188" y="2205038"/>
            <a:ext cx="7605712" cy="4351337"/>
          </a:xfrm>
        </p:spPr>
        <p:txBody>
          <a:bodyPr/>
          <a:lstStyle/>
          <a:p>
            <a:pPr fontAlgn="auto">
              <a:spcAft>
                <a:spcPts val="0"/>
              </a:spcAft>
              <a:defRPr/>
            </a:pPr>
            <a:r>
              <a:rPr lang="fr-FR" dirty="0" smtClean="0">
                <a:ea typeface="+mn-ea"/>
                <a:cs typeface="+mn-cs"/>
              </a:rPr>
              <a:t>Un savoir analyser qui évolue entre début d’année (octobre) et fin d’année (2</a:t>
            </a:r>
            <a:r>
              <a:rPr lang="fr-FR" baseline="30000" dirty="0" smtClean="0">
                <a:ea typeface="+mn-ea"/>
                <a:cs typeface="+mn-cs"/>
              </a:rPr>
              <a:t>e</a:t>
            </a:r>
            <a:r>
              <a:rPr lang="fr-FR" dirty="0" smtClean="0">
                <a:ea typeface="+mn-ea"/>
                <a:cs typeface="+mn-cs"/>
              </a:rPr>
              <a:t> visite)</a:t>
            </a:r>
          </a:p>
          <a:p>
            <a:pPr fontAlgn="auto">
              <a:spcAft>
                <a:spcPts val="0"/>
              </a:spcAft>
              <a:defRPr/>
            </a:pPr>
            <a:r>
              <a:rPr lang="fr-FR" dirty="0" smtClean="0">
                <a:ea typeface="+mn-ea"/>
                <a:cs typeface="+mn-cs"/>
              </a:rPr>
              <a:t>Évolution sur :</a:t>
            </a:r>
          </a:p>
          <a:p>
            <a:pPr lvl="1" fontAlgn="auto">
              <a:spcAft>
                <a:spcPts val="0"/>
              </a:spcAft>
              <a:defRPr/>
            </a:pPr>
            <a:r>
              <a:rPr lang="fr-FR" dirty="0" smtClean="0">
                <a:ea typeface="+mn-ea"/>
              </a:rPr>
              <a:t>Durée du discours multipliée presque par 2</a:t>
            </a:r>
          </a:p>
          <a:p>
            <a:pPr lvl="1" fontAlgn="auto">
              <a:spcAft>
                <a:spcPts val="0"/>
              </a:spcAft>
              <a:defRPr/>
            </a:pPr>
            <a:r>
              <a:rPr lang="fr-FR" dirty="0">
                <a:ea typeface="+mn-ea"/>
              </a:rPr>
              <a:t>D</a:t>
            </a:r>
            <a:r>
              <a:rPr lang="fr-FR" dirty="0" smtClean="0">
                <a:ea typeface="+mn-ea"/>
              </a:rPr>
              <a:t>es descriptions plus précises sur l’activité des élèves, des groupes..</a:t>
            </a:r>
          </a:p>
          <a:p>
            <a:pPr lvl="1" fontAlgn="auto">
              <a:spcAft>
                <a:spcPts val="0"/>
              </a:spcAft>
              <a:defRPr/>
            </a:pPr>
            <a:r>
              <a:rPr lang="fr-FR" dirty="0" smtClean="0">
                <a:ea typeface="+mn-ea"/>
              </a:rPr>
              <a:t>Plus de remédiations sur l’activité du professeur.</a:t>
            </a:r>
            <a:endParaRPr lang="fr-FR" dirty="0">
              <a:ea typeface="+mn-ea"/>
            </a:endParaRPr>
          </a:p>
        </p:txBody>
      </p:sp>
      <p:sp>
        <p:nvSpPr>
          <p:cNvPr id="4" name="Espace réservé du numéro de diapositive 3"/>
          <p:cNvSpPr>
            <a:spLocks noGrp="1"/>
          </p:cNvSpPr>
          <p:nvPr>
            <p:ph type="sldNum" sz="quarter" idx="12"/>
          </p:nvPr>
        </p:nvSpPr>
        <p:spPr/>
        <p:txBody>
          <a:bodyPr/>
          <a:lstStyle/>
          <a:p>
            <a:pPr>
              <a:defRPr/>
            </a:pPr>
            <a:fld id="{96319B6E-173B-4E46-9843-1EF99327C1DC}" type="slidenum">
              <a:rPr lang="fr-FR"/>
              <a:pPr>
                <a:defRPr/>
              </a:pPr>
              <a:t>32</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 Les difficultés</a:t>
            </a:r>
            <a:endParaRPr lang="fr-FR" dirty="0"/>
          </a:p>
        </p:txBody>
      </p:sp>
      <p:sp>
        <p:nvSpPr>
          <p:cNvPr id="3" name="Espace réservé du contenu 2"/>
          <p:cNvSpPr>
            <a:spLocks noGrp="1"/>
          </p:cNvSpPr>
          <p:nvPr>
            <p:ph idx="1"/>
          </p:nvPr>
        </p:nvSpPr>
        <p:spPr/>
        <p:txBody>
          <a:bodyPr>
            <a:normAutofit/>
          </a:bodyPr>
          <a:lstStyle/>
          <a:p>
            <a:r>
              <a:rPr lang="fr-FR" sz="4000" i="1" dirty="0" smtClean="0"/>
              <a:t>Pourquoi est-ce si difficile de dire sa propre action ?</a:t>
            </a:r>
          </a:p>
          <a:p>
            <a:r>
              <a:rPr lang="fr-FR" sz="4000" i="1" dirty="0" smtClean="0"/>
              <a:t>Référence à VERMERSCH</a:t>
            </a:r>
            <a:endParaRPr lang="fr-FR" sz="4000" i="1" dirty="0"/>
          </a:p>
        </p:txBody>
      </p:sp>
      <p:sp>
        <p:nvSpPr>
          <p:cNvPr id="4" name="Espace réservé du numéro de diapositive 3"/>
          <p:cNvSpPr>
            <a:spLocks noGrp="1"/>
          </p:cNvSpPr>
          <p:nvPr>
            <p:ph type="sldNum" sz="quarter" idx="12"/>
          </p:nvPr>
        </p:nvSpPr>
        <p:spPr/>
        <p:txBody>
          <a:bodyPr/>
          <a:lstStyle/>
          <a:p>
            <a:pPr>
              <a:defRPr/>
            </a:pPr>
            <a:fld id="{C79DBD3C-3D13-BD41-AEB4-9F7792A9AB93}" type="slidenum">
              <a:rPr lang="fr-FR" smtClean="0"/>
              <a:pPr>
                <a:defRPr/>
              </a:pPr>
              <a:t>33</a:t>
            </a:fld>
            <a:endParaRPr lang="fr-FR"/>
          </a:p>
        </p:txBody>
      </p:sp>
    </p:spTree>
    <p:extLst>
      <p:ext uri="{BB962C8B-B14F-4D97-AF65-F5344CB8AC3E}">
        <p14:creationId xmlns:p14="http://schemas.microsoft.com/office/powerpoint/2010/main" val="2130406385"/>
      </p:ext>
    </p:extLst>
  </p:cSld>
  <p:clrMapOvr>
    <a:masterClrMapping/>
  </p:clrMapOvr>
  <p:transition spd="slow">
    <p:pull/>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L’action…</a:t>
            </a:r>
            <a:endParaRPr lang="fr-FR" dirty="0"/>
          </a:p>
        </p:txBody>
      </p:sp>
      <p:sp>
        <p:nvSpPr>
          <p:cNvPr id="3" name="Espace réservé du contenu 2"/>
          <p:cNvSpPr>
            <a:spLocks noGrp="1"/>
          </p:cNvSpPr>
          <p:nvPr>
            <p:ph idx="1"/>
          </p:nvPr>
        </p:nvSpPr>
        <p:spPr/>
        <p:txBody>
          <a:bodyPr>
            <a:normAutofit/>
          </a:bodyPr>
          <a:lstStyle/>
          <a:p>
            <a:pPr>
              <a:lnSpc>
                <a:spcPct val="80000"/>
              </a:lnSpc>
            </a:pPr>
            <a:r>
              <a:rPr lang="fr-FR" sz="3200" dirty="0" smtClean="0"/>
              <a:t>L</a:t>
            </a:r>
            <a:r>
              <a:rPr lang="ja-JP" altLang="fr-FR" sz="3200" dirty="0" smtClean="0">
                <a:latin typeface="Arial"/>
              </a:rPr>
              <a:t>’</a:t>
            </a:r>
            <a:r>
              <a:rPr lang="fr-FR" sz="3200" dirty="0" smtClean="0"/>
              <a:t>action est une connaissance autonome (opaque, bien souvent, à celui qui la met en œuvre).</a:t>
            </a:r>
          </a:p>
          <a:p>
            <a:pPr>
              <a:lnSpc>
                <a:spcPct val="80000"/>
              </a:lnSpc>
            </a:pPr>
            <a:r>
              <a:rPr lang="fr-FR" sz="3200" dirty="0" smtClean="0"/>
              <a:t>Nous n</a:t>
            </a:r>
            <a:r>
              <a:rPr lang="ja-JP" altLang="fr-FR" sz="3200" dirty="0" smtClean="0">
                <a:latin typeface="Arial"/>
              </a:rPr>
              <a:t>’</a:t>
            </a:r>
            <a:r>
              <a:rPr lang="fr-FR" sz="3200" dirty="0" smtClean="0"/>
              <a:t>avons pas besoin de savoir … que nous savons faire …pour faire (la prise de conscience n</a:t>
            </a:r>
            <a:r>
              <a:rPr lang="ja-JP" altLang="fr-FR" sz="3200" dirty="0" smtClean="0">
                <a:latin typeface="Arial"/>
              </a:rPr>
              <a:t>’</a:t>
            </a:r>
            <a:r>
              <a:rPr lang="fr-FR" sz="3200" dirty="0" smtClean="0"/>
              <a:t>est pas toujours nécessaire).</a:t>
            </a:r>
          </a:p>
        </p:txBody>
      </p:sp>
      <p:sp>
        <p:nvSpPr>
          <p:cNvPr id="4" name="Espace réservé du numéro de diapositive 3"/>
          <p:cNvSpPr>
            <a:spLocks noGrp="1"/>
          </p:cNvSpPr>
          <p:nvPr>
            <p:ph type="sldNum" sz="quarter" idx="12"/>
          </p:nvPr>
        </p:nvSpPr>
        <p:spPr/>
        <p:txBody>
          <a:bodyPr/>
          <a:lstStyle/>
          <a:p>
            <a:pPr>
              <a:defRPr/>
            </a:pPr>
            <a:fld id="{C79DBD3C-3D13-BD41-AEB4-9F7792A9AB93}" type="slidenum">
              <a:rPr lang="fr-FR" smtClean="0"/>
              <a:pPr>
                <a:defRPr/>
              </a:pPr>
              <a:t>34</a:t>
            </a:fld>
            <a:endParaRPr lang="fr-FR"/>
          </a:p>
        </p:txBody>
      </p:sp>
    </p:spTree>
    <p:extLst>
      <p:ext uri="{BB962C8B-B14F-4D97-AF65-F5344CB8AC3E}">
        <p14:creationId xmlns:p14="http://schemas.microsoft.com/office/powerpoint/2010/main" val="377285658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L’action…</a:t>
            </a:r>
            <a:endParaRPr lang="fr-FR" dirty="0"/>
          </a:p>
        </p:txBody>
      </p:sp>
      <p:sp>
        <p:nvSpPr>
          <p:cNvPr id="3" name="Espace réservé du contenu 2"/>
          <p:cNvSpPr>
            <a:spLocks noGrp="1"/>
          </p:cNvSpPr>
          <p:nvPr>
            <p:ph idx="1"/>
          </p:nvPr>
        </p:nvSpPr>
        <p:spPr>
          <a:xfrm>
            <a:off x="779463" y="2420888"/>
            <a:ext cx="7581900" cy="3414762"/>
          </a:xfrm>
        </p:spPr>
        <p:txBody>
          <a:bodyPr/>
          <a:lstStyle/>
          <a:p>
            <a:pPr>
              <a:lnSpc>
                <a:spcPct val="80000"/>
              </a:lnSpc>
            </a:pPr>
            <a:r>
              <a:rPr lang="fr-FR" sz="3200" dirty="0" smtClean="0"/>
              <a:t>Une part seulement de nos actions est conscientisée, réfléchie.</a:t>
            </a:r>
          </a:p>
          <a:p>
            <a:pPr>
              <a:lnSpc>
                <a:spcPct val="80000"/>
              </a:lnSpc>
            </a:pPr>
            <a:r>
              <a:rPr lang="fr-FR" sz="3200" dirty="0" smtClean="0"/>
              <a:t>Il existe toute une part  de micro-opérations qui ne s</a:t>
            </a:r>
            <a:r>
              <a:rPr lang="ja-JP" altLang="fr-FR" sz="3200" dirty="0" smtClean="0">
                <a:latin typeface="Arial"/>
              </a:rPr>
              <a:t>’</a:t>
            </a:r>
            <a:r>
              <a:rPr lang="fr-FR" sz="3200" dirty="0" smtClean="0"/>
              <a:t>enseignent pas et se découvrent dans l</a:t>
            </a:r>
            <a:r>
              <a:rPr lang="ja-JP" altLang="fr-FR" sz="3200" dirty="0" smtClean="0">
                <a:latin typeface="Arial"/>
              </a:rPr>
              <a:t>’</a:t>
            </a:r>
            <a:r>
              <a:rPr lang="fr-FR" sz="3200" dirty="0" smtClean="0"/>
              <a:t>action m</a:t>
            </a:r>
            <a:r>
              <a:rPr lang="fr-FR" altLang="ja-JP" sz="3200" dirty="0" smtClean="0"/>
              <a:t>ême.</a:t>
            </a:r>
          </a:p>
          <a:p>
            <a:pPr>
              <a:lnSpc>
                <a:spcPct val="80000"/>
              </a:lnSpc>
            </a:pPr>
            <a:r>
              <a:rPr lang="fr-FR" sz="3200" dirty="0" smtClean="0"/>
              <a:t>Exemple d’activité </a:t>
            </a:r>
            <a:r>
              <a:rPr lang="fr-FR" sz="3200" dirty="0" err="1" smtClean="0"/>
              <a:t>routinisée</a:t>
            </a:r>
            <a:r>
              <a:rPr lang="fr-FR" sz="3200" dirty="0" smtClean="0"/>
              <a:t> : </a:t>
            </a:r>
            <a:r>
              <a:rPr lang="fr-FR" sz="3200" i="1" dirty="0" smtClean="0">
                <a:solidFill>
                  <a:srgbClr val="F2D908"/>
                </a:solidFill>
              </a:rPr>
              <a:t>conduire sa voiture</a:t>
            </a:r>
          </a:p>
          <a:p>
            <a:endParaRPr lang="fr-FR" dirty="0"/>
          </a:p>
        </p:txBody>
      </p:sp>
      <p:sp>
        <p:nvSpPr>
          <p:cNvPr id="4" name="Espace réservé du numéro de diapositive 3"/>
          <p:cNvSpPr>
            <a:spLocks noGrp="1"/>
          </p:cNvSpPr>
          <p:nvPr>
            <p:ph type="sldNum" sz="quarter" idx="12"/>
          </p:nvPr>
        </p:nvSpPr>
        <p:spPr/>
        <p:txBody>
          <a:bodyPr/>
          <a:lstStyle/>
          <a:p>
            <a:pPr>
              <a:defRPr/>
            </a:pPr>
            <a:fld id="{C79DBD3C-3D13-BD41-AEB4-9F7792A9AB93}" type="slidenum">
              <a:rPr lang="fr-FR" smtClean="0"/>
              <a:pPr>
                <a:defRPr/>
              </a:pPr>
              <a:t>35</a:t>
            </a:fld>
            <a:endParaRPr lang="fr-FR"/>
          </a:p>
        </p:txBody>
      </p:sp>
    </p:spTree>
    <p:extLst>
      <p:ext uri="{BB962C8B-B14F-4D97-AF65-F5344CB8AC3E}">
        <p14:creationId xmlns:p14="http://schemas.microsoft.com/office/powerpoint/2010/main" val="55328080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a:t>
            </a:r>
            <a:endParaRPr lang="fr-FR" dirty="0"/>
          </a:p>
        </p:txBody>
      </p:sp>
      <p:sp>
        <p:nvSpPr>
          <p:cNvPr id="3" name="Espace réservé du contenu 2"/>
          <p:cNvSpPr>
            <a:spLocks noGrp="1"/>
          </p:cNvSpPr>
          <p:nvPr>
            <p:ph idx="1"/>
          </p:nvPr>
        </p:nvSpPr>
        <p:spPr/>
        <p:txBody>
          <a:bodyPr/>
          <a:lstStyle/>
          <a:p>
            <a:r>
              <a:rPr lang="fr-FR" sz="2800" i="1" dirty="0" smtClean="0"/>
              <a:t>Quelles informations vous prenez sur la classe en début de cours (phase d’accueil) ?</a:t>
            </a:r>
          </a:p>
          <a:p>
            <a:r>
              <a:rPr lang="fr-FR" sz="2800" i="1" dirty="0" smtClean="0"/>
              <a:t>Quelle est votre activité pendant que vous êtes en cours ?</a:t>
            </a:r>
          </a:p>
          <a:p>
            <a:endParaRPr lang="fr-FR" dirty="0"/>
          </a:p>
          <a:p>
            <a:r>
              <a:rPr lang="fr-FR" dirty="0" smtClean="0"/>
              <a:t>Différencier ACTIVITÉ  et ACTION</a:t>
            </a:r>
            <a:endParaRPr lang="fr-FR" dirty="0"/>
          </a:p>
        </p:txBody>
      </p:sp>
      <p:sp>
        <p:nvSpPr>
          <p:cNvPr id="4" name="Espace réservé du numéro de diapositive 3"/>
          <p:cNvSpPr>
            <a:spLocks noGrp="1"/>
          </p:cNvSpPr>
          <p:nvPr>
            <p:ph type="sldNum" sz="quarter" idx="12"/>
          </p:nvPr>
        </p:nvSpPr>
        <p:spPr/>
        <p:txBody>
          <a:bodyPr/>
          <a:lstStyle/>
          <a:p>
            <a:pPr>
              <a:defRPr/>
            </a:pPr>
            <a:fld id="{C79DBD3C-3D13-BD41-AEB4-9F7792A9AB93}" type="slidenum">
              <a:rPr lang="fr-FR" smtClean="0"/>
              <a:pPr>
                <a:defRPr/>
              </a:pPr>
              <a:t>36</a:t>
            </a:fld>
            <a:endParaRPr lang="fr-FR"/>
          </a:p>
        </p:txBody>
      </p:sp>
    </p:spTree>
    <p:extLst>
      <p:ext uri="{BB962C8B-B14F-4D97-AF65-F5344CB8AC3E}">
        <p14:creationId xmlns:p14="http://schemas.microsoft.com/office/powerpoint/2010/main" val="205307290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650" y="333375"/>
            <a:ext cx="7581900" cy="1652588"/>
          </a:xfrm>
        </p:spPr>
        <p:txBody>
          <a:bodyPr/>
          <a:lstStyle/>
          <a:p>
            <a:pPr fontAlgn="auto">
              <a:spcAft>
                <a:spcPts val="0"/>
              </a:spcAft>
              <a:defRPr/>
            </a:pPr>
            <a:r>
              <a:rPr lang="fr-FR" sz="4800" dirty="0">
                <a:ea typeface="+mj-ea"/>
                <a:cs typeface="+mj-cs"/>
              </a:rPr>
              <a:t>T</a:t>
            </a:r>
            <a:r>
              <a:rPr lang="fr-FR" sz="4800" dirty="0" smtClean="0">
                <a:ea typeface="+mj-ea"/>
                <a:cs typeface="+mj-cs"/>
              </a:rPr>
              <a:t>roisième partie</a:t>
            </a:r>
            <a:endParaRPr lang="fr-FR" sz="4800" dirty="0">
              <a:ea typeface="+mj-ea"/>
              <a:cs typeface="+mj-cs"/>
            </a:endParaRPr>
          </a:p>
        </p:txBody>
      </p:sp>
      <p:sp>
        <p:nvSpPr>
          <p:cNvPr id="3" name="Espace réservé du contenu 2"/>
          <p:cNvSpPr>
            <a:spLocks noGrp="1"/>
          </p:cNvSpPr>
          <p:nvPr>
            <p:ph idx="1"/>
          </p:nvPr>
        </p:nvSpPr>
        <p:spPr>
          <a:xfrm>
            <a:off x="779463" y="2708275"/>
            <a:ext cx="7581900" cy="3127375"/>
          </a:xfrm>
        </p:spPr>
        <p:txBody>
          <a:bodyPr/>
          <a:lstStyle/>
          <a:p>
            <a:pPr fontAlgn="auto">
              <a:spcAft>
                <a:spcPts val="0"/>
              </a:spcAft>
              <a:defRPr/>
            </a:pPr>
            <a:r>
              <a:rPr lang="fr-FR" sz="2800" dirty="0" smtClean="0">
                <a:effectLst>
                  <a:outerShdw blurRad="38100" dist="38100" dir="2700000" algn="tl">
                    <a:srgbClr val="000000"/>
                  </a:outerShdw>
                </a:effectLst>
                <a:latin typeface="Helvetica Neue" charset="0"/>
                <a:ea typeface="ＭＳ ゴシック" charset="0"/>
                <a:cs typeface="ＭＳ ゴシック" charset="0"/>
              </a:rPr>
              <a:t>OBJECTIF : Vous </a:t>
            </a:r>
            <a:r>
              <a:rPr lang="fr-FR" sz="2800" dirty="0">
                <a:effectLst>
                  <a:outerShdw blurRad="38100" dist="38100" dir="2700000" algn="tl">
                    <a:srgbClr val="000000"/>
                  </a:outerShdw>
                </a:effectLst>
                <a:latin typeface="Helvetica Neue" charset="0"/>
                <a:ea typeface="ＭＳ ゴシック" charset="0"/>
                <a:cs typeface="ＭＳ ゴシック" charset="0"/>
              </a:rPr>
              <a:t>donner quelques moyens de conduire un entretien en réunissant des conditions favorables à la réussite de cet entretien (</a:t>
            </a:r>
            <a:r>
              <a:rPr lang="fr-FR" sz="2800" i="1" dirty="0">
                <a:effectLst>
                  <a:outerShdw blurRad="38100" dist="38100" dir="2700000" algn="tl">
                    <a:srgbClr val="000000"/>
                  </a:outerShdw>
                </a:effectLst>
                <a:latin typeface="Helvetica Neue" charset="0"/>
                <a:ea typeface="ＭＳ ゴシック" charset="0"/>
                <a:cs typeface="ＭＳ ゴシック" charset="0"/>
              </a:rPr>
              <a:t>vers des </a:t>
            </a:r>
            <a:r>
              <a:rPr lang="fr-FR" sz="2800" i="1" dirty="0">
                <a:solidFill>
                  <a:srgbClr val="F2F120"/>
                </a:solidFill>
                <a:effectLst>
                  <a:outerShdw blurRad="38100" dist="38100" dir="2700000" algn="tl">
                    <a:srgbClr val="000000"/>
                  </a:outerShdw>
                </a:effectLst>
                <a:latin typeface="Helvetica Neue" charset="0"/>
                <a:ea typeface="ＭＳ ゴシック" charset="0"/>
                <a:cs typeface="ＭＳ ゴシック" charset="0"/>
              </a:rPr>
              <a:t>Règles </a:t>
            </a:r>
            <a:r>
              <a:rPr lang="fr-FR" sz="2800" i="1" dirty="0" smtClean="0">
                <a:solidFill>
                  <a:srgbClr val="F2F120"/>
                </a:solidFill>
                <a:effectLst>
                  <a:outerShdw blurRad="38100" dist="38100" dir="2700000" algn="tl">
                    <a:srgbClr val="000000"/>
                  </a:outerShdw>
                </a:effectLst>
                <a:latin typeface="Helvetica Neue" charset="0"/>
                <a:ea typeface="ＭＳ ゴシック" charset="0"/>
                <a:cs typeface="ＭＳ ゴシック" charset="0"/>
              </a:rPr>
              <a:t>d’actions </a:t>
            </a:r>
            <a:r>
              <a:rPr lang="fr-FR" sz="2800" i="1" dirty="0">
                <a:solidFill>
                  <a:srgbClr val="F2F120"/>
                </a:solidFill>
                <a:effectLst>
                  <a:outerShdw blurRad="38100" dist="38100" dir="2700000" algn="tl">
                    <a:srgbClr val="000000"/>
                  </a:outerShdw>
                </a:effectLst>
                <a:latin typeface="Helvetica Neue" charset="0"/>
                <a:ea typeface="ＭＳ ゴシック" charset="0"/>
                <a:cs typeface="ＭＳ ゴシック" charset="0"/>
              </a:rPr>
              <a:t>efficaces</a:t>
            </a:r>
            <a:r>
              <a:rPr lang="fr-FR" sz="2800" i="1" dirty="0">
                <a:effectLst>
                  <a:outerShdw blurRad="38100" dist="38100" dir="2700000" algn="tl">
                    <a:srgbClr val="000000"/>
                  </a:outerShdw>
                </a:effectLst>
                <a:latin typeface="Helvetica Neue" charset="0"/>
                <a:ea typeface="ＭＳ ゴシック" charset="0"/>
                <a:cs typeface="ＭＳ ゴシック" charset="0"/>
              </a:rPr>
              <a:t> pour un entretien non agressif</a:t>
            </a:r>
            <a:r>
              <a:rPr lang="fr-FR" sz="2800" i="1" dirty="0" smtClean="0">
                <a:effectLst>
                  <a:outerShdw blurRad="38100" dist="38100" dir="2700000" algn="tl">
                    <a:srgbClr val="000000"/>
                  </a:outerShdw>
                </a:effectLst>
                <a:latin typeface="Helvetica Neue" charset="0"/>
                <a:ea typeface="ＭＳ ゴシック" charset="0"/>
                <a:cs typeface="ＭＳ ゴシック" charset="0"/>
              </a:rPr>
              <a:t>) pour développer la réflexivité.</a:t>
            </a:r>
            <a:endParaRPr lang="fr-FR" sz="2800" dirty="0">
              <a:effectLst>
                <a:outerShdw blurRad="38100" dist="38100" dir="2700000" algn="tl">
                  <a:srgbClr val="000000"/>
                </a:outerShdw>
              </a:effectLst>
              <a:latin typeface="Helvetica Neue" charset="0"/>
              <a:ea typeface="ＭＳ ゴシック" charset="0"/>
              <a:cs typeface="ＭＳ ゴシック" charset="0"/>
            </a:endParaRPr>
          </a:p>
        </p:txBody>
      </p:sp>
      <p:sp>
        <p:nvSpPr>
          <p:cNvPr id="4" name="Espace réservé du numéro de diapositive 3"/>
          <p:cNvSpPr>
            <a:spLocks noGrp="1"/>
          </p:cNvSpPr>
          <p:nvPr>
            <p:ph type="sldNum" sz="quarter" idx="12"/>
          </p:nvPr>
        </p:nvSpPr>
        <p:spPr/>
        <p:txBody>
          <a:bodyPr/>
          <a:lstStyle/>
          <a:p>
            <a:pPr>
              <a:defRPr/>
            </a:pPr>
            <a:fld id="{D8F524ED-AE6C-2A47-91C9-E3FCE318840A}" type="slidenum">
              <a:rPr lang="fr-FR"/>
              <a:pPr>
                <a:defRPr/>
              </a:pPr>
              <a:t>37</a:t>
            </a:fld>
            <a:endParaRPr lang="fr-FR"/>
          </a:p>
        </p:txBody>
      </p:sp>
    </p:spTree>
  </p:cSld>
  <p:clrMapOvr>
    <a:masterClrMapping/>
  </p:clrMapOvr>
  <p:transition spd="slow">
    <p:pull/>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1"/>
            <a:ext cx="7581900" cy="1448842"/>
          </a:xfrm>
        </p:spPr>
        <p:txBody>
          <a:bodyPr/>
          <a:lstStyle/>
          <a:p>
            <a:pPr fontAlgn="auto">
              <a:spcAft>
                <a:spcPts val="0"/>
              </a:spcAft>
              <a:defRPr/>
            </a:pPr>
            <a:r>
              <a:rPr lang="fr-FR" dirty="0">
                <a:ea typeface="+mj-ea"/>
                <a:cs typeface="+mj-cs"/>
              </a:rPr>
              <a:t>3</a:t>
            </a:r>
            <a:r>
              <a:rPr lang="fr-FR" dirty="0" smtClean="0">
                <a:ea typeface="+mj-ea"/>
                <a:cs typeface="+mj-cs"/>
              </a:rPr>
              <a:t>. L’entretien de conseil</a:t>
            </a:r>
            <a:endParaRPr lang="fr-FR" dirty="0">
              <a:ea typeface="+mj-ea"/>
              <a:cs typeface="+mj-cs"/>
            </a:endParaRPr>
          </a:p>
        </p:txBody>
      </p:sp>
      <p:sp>
        <p:nvSpPr>
          <p:cNvPr id="3" name="Espace réservé du contenu 2"/>
          <p:cNvSpPr>
            <a:spLocks noGrp="1"/>
          </p:cNvSpPr>
          <p:nvPr>
            <p:ph idx="1"/>
          </p:nvPr>
        </p:nvSpPr>
        <p:spPr>
          <a:xfrm>
            <a:off x="755650" y="1773238"/>
            <a:ext cx="7581900" cy="4103687"/>
          </a:xfrm>
        </p:spPr>
        <p:txBody>
          <a:bodyPr>
            <a:normAutofit lnSpcReduction="10000"/>
          </a:bodyPr>
          <a:lstStyle/>
          <a:p>
            <a:pPr marL="0" indent="0" fontAlgn="auto">
              <a:spcAft>
                <a:spcPts val="0"/>
              </a:spcAft>
              <a:buFontTx/>
              <a:buNone/>
              <a:defRPr/>
            </a:pPr>
            <a:r>
              <a:rPr lang="fr-FR" dirty="0" smtClean="0">
                <a:ea typeface="+mn-ea"/>
                <a:cs typeface="+mn-cs"/>
              </a:rPr>
              <a:t>QUESTIONS IMPORTANTES </a:t>
            </a:r>
          </a:p>
          <a:p>
            <a:pPr fontAlgn="auto">
              <a:spcAft>
                <a:spcPts val="0"/>
              </a:spcAft>
              <a:defRPr/>
            </a:pPr>
            <a:r>
              <a:rPr lang="fr-FR" sz="3200" i="1" dirty="0" smtClean="0">
                <a:ea typeface="+mn-ea"/>
                <a:cs typeface="+mn-cs"/>
              </a:rPr>
              <a:t>Comment développer </a:t>
            </a:r>
            <a:r>
              <a:rPr lang="fr-FR" sz="3200" i="1" dirty="0">
                <a:ea typeface="+mn-ea"/>
                <a:cs typeface="+mn-cs"/>
              </a:rPr>
              <a:t>cette compétence </a:t>
            </a:r>
            <a:r>
              <a:rPr lang="fr-FR" sz="3200" i="1" dirty="0" smtClean="0">
                <a:ea typeface="+mn-ea"/>
                <a:cs typeface="+mn-cs"/>
              </a:rPr>
              <a:t>particulière lors de la </a:t>
            </a:r>
            <a:r>
              <a:rPr lang="fr-FR" sz="3200" i="1" dirty="0">
                <a:ea typeface="+mn-ea"/>
                <a:cs typeface="+mn-cs"/>
              </a:rPr>
              <a:t>conduite de l’entretien de conseil </a:t>
            </a:r>
            <a:r>
              <a:rPr lang="fr-FR" sz="3200" i="1" dirty="0" smtClean="0">
                <a:ea typeface="+mn-ea"/>
                <a:cs typeface="+mn-cs"/>
              </a:rPr>
              <a:t>?</a:t>
            </a:r>
          </a:p>
          <a:p>
            <a:pPr fontAlgn="auto">
              <a:spcAft>
                <a:spcPts val="0"/>
              </a:spcAft>
              <a:defRPr/>
            </a:pPr>
            <a:endParaRPr lang="fr-FR" sz="3200" i="1" dirty="0">
              <a:ea typeface="+mn-ea"/>
              <a:cs typeface="+mn-cs"/>
            </a:endParaRPr>
          </a:p>
          <a:p>
            <a:pPr fontAlgn="auto">
              <a:spcAft>
                <a:spcPts val="0"/>
              </a:spcAft>
              <a:defRPr/>
            </a:pPr>
            <a:r>
              <a:rPr lang="fr-FR" sz="3200" i="1" dirty="0" smtClean="0">
                <a:solidFill>
                  <a:schemeClr val="accent1"/>
                </a:solidFill>
                <a:effectLst>
                  <a:outerShdw blurRad="38100" dist="38100" dir="2700000" algn="tl">
                    <a:srgbClr val="000000"/>
                  </a:outerShdw>
                </a:effectLst>
                <a:ea typeface="Osaka" charset="0"/>
                <a:cs typeface="Osaka" charset="0"/>
              </a:rPr>
              <a:t>comment </a:t>
            </a:r>
            <a:r>
              <a:rPr lang="fr-FR" sz="3200" i="1" dirty="0">
                <a:solidFill>
                  <a:schemeClr val="accent1"/>
                </a:solidFill>
                <a:effectLst>
                  <a:outerShdw blurRad="38100" dist="38100" dir="2700000" algn="tl">
                    <a:srgbClr val="000000"/>
                  </a:outerShdw>
                </a:effectLst>
                <a:ea typeface="Osaka" charset="0"/>
                <a:cs typeface="Osaka" charset="0"/>
              </a:rPr>
              <a:t>établir une relation non agressive et efficace ?</a:t>
            </a:r>
            <a:endParaRPr lang="fr-FR" sz="3200" i="1" dirty="0">
              <a:solidFill>
                <a:schemeClr val="accent1"/>
              </a:solidFill>
              <a:ea typeface="+mn-ea"/>
              <a:cs typeface="+mn-cs"/>
            </a:endParaRP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0EAFD033-D65C-4340-88EB-E20A44617008}" type="slidenum">
              <a:rPr lang="fr-FR"/>
              <a:pPr>
                <a:defRPr/>
              </a:pPr>
              <a:t>38</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4213" y="260350"/>
            <a:ext cx="7581900" cy="1654175"/>
          </a:xfrm>
        </p:spPr>
        <p:txBody>
          <a:bodyPr/>
          <a:lstStyle/>
          <a:p>
            <a:pPr fontAlgn="auto">
              <a:spcAft>
                <a:spcPts val="0"/>
              </a:spcAft>
              <a:defRPr/>
            </a:pPr>
            <a:r>
              <a:rPr lang="fr-FR" sz="2800" dirty="0">
                <a:effectLst>
                  <a:outerShdw blurRad="38100" dist="38100" dir="2700000" algn="tl">
                    <a:srgbClr val="000000"/>
                  </a:outerShdw>
                </a:effectLst>
                <a:latin typeface="Helvetica Neue" charset="0"/>
                <a:ea typeface="Osaka" charset="0"/>
                <a:cs typeface="Osaka" charset="0"/>
              </a:rPr>
              <a:t>Les compétences nécessaires du </a:t>
            </a:r>
            <a:r>
              <a:rPr lang="fr-FR" sz="2800" dirty="0" smtClean="0">
                <a:effectLst>
                  <a:outerShdw blurRad="38100" dist="38100" dir="2700000" algn="tl">
                    <a:srgbClr val="000000"/>
                  </a:outerShdw>
                </a:effectLst>
                <a:latin typeface="Helvetica Neue" charset="0"/>
                <a:ea typeface="Osaka" charset="0"/>
                <a:cs typeface="Osaka" charset="0"/>
              </a:rPr>
              <a:t>tuteur </a:t>
            </a:r>
            <a:r>
              <a:rPr lang="fr-FR" sz="2800" dirty="0">
                <a:effectLst>
                  <a:outerShdw blurRad="38100" dist="38100" dir="2700000" algn="tl">
                    <a:srgbClr val="000000"/>
                  </a:outerShdw>
                </a:effectLst>
                <a:latin typeface="Helvetica Neue" charset="0"/>
                <a:ea typeface="Osaka" charset="0"/>
                <a:cs typeface="Osaka" charset="0"/>
              </a:rPr>
              <a:t>pour faciliter la conduite de l</a:t>
            </a:r>
            <a:r>
              <a:rPr lang="ja-JP" altLang="fr-FR" sz="2800" dirty="0">
                <a:effectLst>
                  <a:outerShdw blurRad="38100" dist="38100" dir="2700000" algn="tl">
                    <a:srgbClr val="000000"/>
                  </a:outerShdw>
                </a:effectLst>
                <a:latin typeface="Helvetica Neue" charset="0"/>
                <a:ea typeface="Osaka" charset="0"/>
                <a:cs typeface="Osaka" charset="0"/>
              </a:rPr>
              <a:t>’</a:t>
            </a:r>
            <a:r>
              <a:rPr lang="fr-FR" sz="2800" dirty="0">
                <a:effectLst>
                  <a:outerShdw blurRad="38100" dist="38100" dir="2700000" algn="tl">
                    <a:srgbClr val="000000"/>
                  </a:outerShdw>
                </a:effectLst>
                <a:latin typeface="Helvetica Neue" charset="0"/>
                <a:ea typeface="Osaka" charset="0"/>
                <a:cs typeface="Osaka" charset="0"/>
              </a:rPr>
              <a:t>entretien </a:t>
            </a:r>
            <a:r>
              <a:rPr lang="fr-FR" sz="2800" b="0" dirty="0">
                <a:effectLst>
                  <a:outerShdw blurRad="38100" dist="38100" dir="2700000" algn="tl">
                    <a:srgbClr val="000000"/>
                  </a:outerShdw>
                </a:effectLst>
                <a:latin typeface="Helvetica Neue" charset="0"/>
                <a:ea typeface="Osaka" charset="0"/>
                <a:cs typeface="Osaka" charset="0"/>
              </a:rPr>
              <a:t>(</a:t>
            </a:r>
            <a:r>
              <a:rPr lang="fr-FR" sz="2800" b="0" dirty="0" err="1">
                <a:effectLst>
                  <a:outerShdw blurRad="38100" dist="38100" dir="2700000" algn="tl">
                    <a:srgbClr val="000000"/>
                  </a:outerShdw>
                </a:effectLst>
                <a:latin typeface="Helvetica Neue" charset="0"/>
                <a:ea typeface="Osaka" charset="0"/>
                <a:cs typeface="Osaka" charset="0"/>
              </a:rPr>
              <a:t>Wiel</a:t>
            </a:r>
            <a:r>
              <a:rPr lang="fr-FR" sz="2800" b="0" dirty="0">
                <a:effectLst>
                  <a:outerShdw blurRad="38100" dist="38100" dir="2700000" algn="tl">
                    <a:srgbClr val="000000"/>
                  </a:outerShdw>
                </a:effectLst>
                <a:latin typeface="Helvetica Neue" charset="0"/>
                <a:ea typeface="Osaka" charset="0"/>
                <a:cs typeface="Osaka" charset="0"/>
              </a:rPr>
              <a:t>, 1998)</a:t>
            </a:r>
            <a:endParaRPr lang="fr-FR" sz="2800" dirty="0">
              <a:ea typeface="+mj-ea"/>
              <a:cs typeface="+mj-cs"/>
            </a:endParaRPr>
          </a:p>
        </p:txBody>
      </p:sp>
      <p:sp>
        <p:nvSpPr>
          <p:cNvPr id="3" name="Espace réservé du contenu 2"/>
          <p:cNvSpPr>
            <a:spLocks noGrp="1"/>
          </p:cNvSpPr>
          <p:nvPr>
            <p:ph idx="1"/>
          </p:nvPr>
        </p:nvSpPr>
        <p:spPr>
          <a:xfrm>
            <a:off x="539750" y="1989138"/>
            <a:ext cx="7777163" cy="4392612"/>
          </a:xfrm>
        </p:spPr>
        <p:txBody>
          <a:bodyPr>
            <a:normAutofit fontScale="92500"/>
          </a:bodyPr>
          <a:lstStyle/>
          <a:p>
            <a:pPr fontAlgn="auto">
              <a:lnSpc>
                <a:spcPct val="90000"/>
              </a:lnSpc>
              <a:spcAft>
                <a:spcPts val="0"/>
              </a:spcAft>
              <a:defRPr/>
            </a:pPr>
            <a:r>
              <a:rPr lang="fr-FR" altLang="ja-JP" dirty="0">
                <a:effectLst>
                  <a:outerShdw blurRad="38100" dist="38100" dir="2700000" algn="tl">
                    <a:srgbClr val="000000"/>
                  </a:outerShdw>
                </a:effectLst>
                <a:latin typeface="Helvetica Neue" charset="0"/>
                <a:ea typeface="ＭＳ ゴシック" charset="0"/>
                <a:cs typeface="ＭＳ ゴシック" charset="0"/>
              </a:rPr>
              <a:t>Montrer que l’on est attentif (</a:t>
            </a:r>
            <a:r>
              <a:rPr lang="fr-FR" altLang="ja-JP" dirty="0">
                <a:solidFill>
                  <a:schemeClr val="accent1"/>
                </a:solidFill>
                <a:effectLst>
                  <a:outerShdw blurRad="38100" dist="38100" dir="2700000" algn="tl">
                    <a:srgbClr val="000000"/>
                  </a:outerShdw>
                </a:effectLst>
                <a:latin typeface="Helvetica Neue" charset="0"/>
                <a:ea typeface="ＭＳ ゴシック" charset="0"/>
                <a:cs typeface="ＭＳ ゴシック" charset="0"/>
              </a:rPr>
              <a:t>ÉCOUTER</a:t>
            </a:r>
            <a:r>
              <a:rPr lang="fr-FR" altLang="ja-JP" dirty="0">
                <a:effectLst>
                  <a:outerShdw blurRad="38100" dist="38100" dir="2700000" algn="tl">
                    <a:srgbClr val="000000"/>
                  </a:outerShdw>
                </a:effectLst>
                <a:latin typeface="Helvetica Neue" charset="0"/>
                <a:ea typeface="ＭＳ ゴシック" charset="0"/>
                <a:cs typeface="ＭＳ ゴシック" charset="0"/>
              </a:rPr>
              <a:t>).</a:t>
            </a:r>
          </a:p>
          <a:p>
            <a:pPr fontAlgn="auto">
              <a:lnSpc>
                <a:spcPct val="90000"/>
              </a:lnSpc>
              <a:spcAft>
                <a:spcPts val="0"/>
              </a:spcAft>
              <a:defRPr/>
            </a:pPr>
            <a:r>
              <a:rPr lang="fr-FR" dirty="0">
                <a:solidFill>
                  <a:srgbClr val="F2D908"/>
                </a:solidFill>
                <a:effectLst>
                  <a:outerShdw blurRad="38100" dist="38100" dir="2700000" algn="tl">
                    <a:srgbClr val="000000"/>
                  </a:outerShdw>
                </a:effectLst>
                <a:latin typeface="Helvetica Neue" charset="0"/>
                <a:ea typeface="ＭＳ ゴシック" charset="0"/>
                <a:cs typeface="ＭＳ ゴシック" charset="0"/>
              </a:rPr>
              <a:t>QUESTIONNER</a:t>
            </a:r>
            <a:r>
              <a:rPr lang="fr-FR" dirty="0">
                <a:effectLst>
                  <a:outerShdw blurRad="38100" dist="38100" dir="2700000" algn="tl">
                    <a:srgbClr val="000000"/>
                  </a:outerShdw>
                </a:effectLst>
                <a:latin typeface="Helvetica Neue" charset="0"/>
                <a:ea typeface="ＭＳ ゴシック" charset="0"/>
                <a:cs typeface="ＭＳ ゴシック" charset="0"/>
              </a:rPr>
              <a:t>  (Q </a:t>
            </a:r>
            <a:r>
              <a:rPr lang="fr-FR" dirty="0" smtClean="0">
                <a:effectLst>
                  <a:outerShdw blurRad="38100" dist="38100" dir="2700000" algn="tl">
                    <a:srgbClr val="000000"/>
                  </a:outerShdw>
                </a:effectLst>
                <a:latin typeface="Helvetica Neue" charset="0"/>
                <a:ea typeface="ＭＳ ゴシック" charset="0"/>
                <a:cs typeface="ＭＳ ゴシック" charset="0"/>
              </a:rPr>
              <a:t>ouvertes)</a:t>
            </a:r>
            <a:r>
              <a:rPr lang="fr-FR" dirty="0">
                <a:effectLst>
                  <a:outerShdw blurRad="38100" dist="38100" dir="2700000" algn="tl">
                    <a:srgbClr val="000000"/>
                  </a:outerShdw>
                </a:effectLst>
                <a:latin typeface="Helvetica Neue" charset="0"/>
                <a:ea typeface="ＭＳ ゴシック" charset="0"/>
                <a:cs typeface="ＭＳ ゴシック" charset="0"/>
              </a:rPr>
              <a:t>. </a:t>
            </a:r>
          </a:p>
          <a:p>
            <a:pPr fontAlgn="auto">
              <a:lnSpc>
                <a:spcPct val="90000"/>
              </a:lnSpc>
              <a:spcAft>
                <a:spcPts val="0"/>
              </a:spcAft>
              <a:defRPr/>
            </a:pPr>
            <a:r>
              <a:rPr lang="fr-FR" dirty="0">
                <a:solidFill>
                  <a:srgbClr val="F2D908"/>
                </a:solidFill>
                <a:effectLst>
                  <a:outerShdw blurRad="38100" dist="38100" dir="2700000" algn="tl">
                    <a:srgbClr val="000000"/>
                  </a:outerShdw>
                </a:effectLst>
                <a:latin typeface="Helvetica Neue" charset="0"/>
                <a:ea typeface="ＭＳ ゴシック" charset="0"/>
                <a:cs typeface="ＭＳ ゴシック" charset="0"/>
              </a:rPr>
              <a:t>CLARIFIER</a:t>
            </a:r>
            <a:r>
              <a:rPr lang="fr-FR" dirty="0">
                <a:effectLst>
                  <a:outerShdw blurRad="38100" dist="38100" dir="2700000" algn="tl">
                    <a:srgbClr val="000000"/>
                  </a:outerShdw>
                </a:effectLst>
                <a:latin typeface="Helvetica Neue" charset="0"/>
                <a:ea typeface="ＭＳ ゴシック" charset="0"/>
                <a:cs typeface="ＭＳ ゴシック" charset="0"/>
              </a:rPr>
              <a:t> en utilisant des reformulations.</a:t>
            </a:r>
          </a:p>
          <a:p>
            <a:pPr fontAlgn="auto">
              <a:lnSpc>
                <a:spcPct val="90000"/>
              </a:lnSpc>
              <a:spcAft>
                <a:spcPts val="0"/>
              </a:spcAft>
              <a:defRPr/>
            </a:pPr>
            <a:r>
              <a:rPr lang="fr-FR" dirty="0">
                <a:solidFill>
                  <a:srgbClr val="F2D908"/>
                </a:solidFill>
                <a:effectLst>
                  <a:outerShdw blurRad="38100" dist="38100" dir="2700000" algn="tl">
                    <a:srgbClr val="000000"/>
                  </a:outerShdw>
                </a:effectLst>
                <a:latin typeface="Helvetica Neue" charset="0"/>
                <a:ea typeface="ＭＳ ゴシック" charset="0"/>
                <a:cs typeface="ＭＳ ゴシック" charset="0"/>
              </a:rPr>
              <a:t>PROPOSER </a:t>
            </a:r>
            <a:r>
              <a:rPr lang="fr-FR" dirty="0">
                <a:effectLst>
                  <a:outerShdw blurRad="38100" dist="38100" dir="2700000" algn="tl">
                    <a:srgbClr val="000000"/>
                  </a:outerShdw>
                </a:effectLst>
                <a:latin typeface="Helvetica Neue" charset="0"/>
                <a:ea typeface="ＭＳ ゴシック" charset="0"/>
                <a:cs typeface="ＭＳ ゴシック" charset="0"/>
              </a:rPr>
              <a:t>des « possibles » (le St et le CP).</a:t>
            </a:r>
          </a:p>
          <a:p>
            <a:pPr fontAlgn="auto">
              <a:lnSpc>
                <a:spcPct val="90000"/>
              </a:lnSpc>
              <a:spcAft>
                <a:spcPts val="0"/>
              </a:spcAft>
              <a:defRPr/>
            </a:pPr>
            <a:r>
              <a:rPr lang="fr-FR" dirty="0">
                <a:solidFill>
                  <a:srgbClr val="F2D908"/>
                </a:solidFill>
                <a:effectLst>
                  <a:outerShdw blurRad="38100" dist="38100" dir="2700000" algn="tl">
                    <a:srgbClr val="000000"/>
                  </a:outerShdw>
                </a:effectLst>
                <a:latin typeface="Helvetica Neue" charset="0"/>
                <a:ea typeface="ＭＳ ゴシック" charset="0"/>
                <a:cs typeface="ＭＳ ゴシック" charset="0"/>
              </a:rPr>
              <a:t>AIDER À LA DÉCISION </a:t>
            </a:r>
            <a:r>
              <a:rPr lang="fr-FR" dirty="0">
                <a:effectLst>
                  <a:outerShdw blurRad="38100" dist="38100" dir="2700000" algn="tl">
                    <a:srgbClr val="000000"/>
                  </a:outerShdw>
                </a:effectLst>
                <a:latin typeface="Helvetica Neue" charset="0"/>
                <a:ea typeface="ＭＳ ゴシック" charset="0"/>
                <a:cs typeface="ＭＳ ゴシック" charset="0"/>
              </a:rPr>
              <a:t>(</a:t>
            </a:r>
            <a:r>
              <a:rPr lang="fr-FR" i="1" dirty="0">
                <a:effectLst>
                  <a:outerShdw blurRad="38100" dist="38100" dir="2700000" algn="tl">
                    <a:srgbClr val="000000"/>
                  </a:outerShdw>
                </a:effectLst>
                <a:latin typeface="Helvetica Neue" charset="0"/>
                <a:ea typeface="ＭＳ ゴシック" charset="0"/>
                <a:cs typeface="ＭＳ ゴシック" charset="0"/>
              </a:rPr>
              <a:t>que vas-tu choisir de faire ?</a:t>
            </a:r>
            <a:r>
              <a:rPr lang="fr-FR" dirty="0">
                <a:effectLst>
                  <a:outerShdw blurRad="38100" dist="38100" dir="2700000" algn="tl">
                    <a:srgbClr val="000000"/>
                  </a:outerShdw>
                </a:effectLst>
                <a:latin typeface="Helvetica Neue" charset="0"/>
                <a:ea typeface="ＭＳ ゴシック" charset="0"/>
                <a:cs typeface="ＭＳ ゴシック" charset="0"/>
              </a:rPr>
              <a:t>).</a:t>
            </a:r>
          </a:p>
          <a:p>
            <a:pPr fontAlgn="auto">
              <a:lnSpc>
                <a:spcPct val="90000"/>
              </a:lnSpc>
              <a:spcAft>
                <a:spcPts val="0"/>
              </a:spcAft>
              <a:defRPr/>
            </a:pPr>
            <a:endParaRPr lang="fr-FR" dirty="0">
              <a:effectLst>
                <a:outerShdw blurRad="38100" dist="38100" dir="2700000" algn="tl">
                  <a:srgbClr val="000000"/>
                </a:outerShdw>
              </a:effectLst>
              <a:latin typeface="Helvetica Neue" charset="0"/>
              <a:ea typeface="ＭＳ ゴシック" charset="0"/>
              <a:cs typeface="ＭＳ ゴシック" charset="0"/>
            </a:endParaRPr>
          </a:p>
          <a:p>
            <a:pPr fontAlgn="auto">
              <a:lnSpc>
                <a:spcPct val="90000"/>
              </a:lnSpc>
              <a:spcAft>
                <a:spcPts val="0"/>
              </a:spcAft>
              <a:defRPr/>
            </a:pPr>
            <a:r>
              <a:rPr lang="fr-FR" i="1" dirty="0">
                <a:effectLst>
                  <a:outerShdw blurRad="38100" dist="38100" dir="2700000" algn="tl">
                    <a:srgbClr val="000000"/>
                  </a:outerShdw>
                </a:effectLst>
                <a:latin typeface="Helvetica Neue" charset="0"/>
                <a:ea typeface="ＭＳ ゴシック" charset="0"/>
                <a:cs typeface="ＭＳ ゴシック" charset="0"/>
              </a:rPr>
              <a:t>SE RAPPELER : </a:t>
            </a:r>
            <a:r>
              <a:rPr lang="fr-FR" i="1" dirty="0" smtClean="0">
                <a:solidFill>
                  <a:srgbClr val="F2F120"/>
                </a:solidFill>
                <a:effectLst>
                  <a:outerShdw blurRad="38100" dist="38100" dir="2700000" algn="tl">
                    <a:srgbClr val="000000"/>
                  </a:outerShdw>
                </a:effectLst>
                <a:latin typeface="Helvetica Neue" charset="0"/>
                <a:ea typeface="ＭＳ ゴシック" charset="0"/>
                <a:cs typeface="ＭＳ ゴシック" charset="0"/>
              </a:rPr>
              <a:t>c’est l’autre </a:t>
            </a:r>
            <a:r>
              <a:rPr lang="fr-FR" i="1" dirty="0">
                <a:solidFill>
                  <a:srgbClr val="F2F120"/>
                </a:solidFill>
                <a:effectLst>
                  <a:outerShdw blurRad="38100" dist="38100" dir="2700000" algn="tl">
                    <a:srgbClr val="000000"/>
                  </a:outerShdw>
                </a:effectLst>
                <a:latin typeface="Helvetica Neue" charset="0"/>
                <a:ea typeface="ＭＳ ゴシック" charset="0"/>
                <a:cs typeface="ＭＳ ゴシック" charset="0"/>
              </a:rPr>
              <a:t>qui est important</a:t>
            </a:r>
            <a:r>
              <a:rPr lang="fr-FR" i="1" dirty="0">
                <a:effectLst>
                  <a:outerShdw blurRad="38100" dist="38100" dir="2700000" algn="tl">
                    <a:srgbClr val="000000"/>
                  </a:outerShdw>
                </a:effectLst>
                <a:latin typeface="Helvetica Neue" charset="0"/>
                <a:ea typeface="ＭＳ ゴシック" charset="0"/>
                <a:cs typeface="ＭＳ ゴシック" charset="0"/>
              </a:rPr>
              <a:t>  (posture </a:t>
            </a:r>
            <a:r>
              <a:rPr lang="fr-FR" i="1" dirty="0" smtClean="0">
                <a:effectLst>
                  <a:outerShdw blurRad="38100" dist="38100" dir="2700000" algn="tl">
                    <a:srgbClr val="000000"/>
                  </a:outerShdw>
                </a:effectLst>
                <a:latin typeface="Helvetica Neue" charset="0"/>
                <a:ea typeface="ＭＳ ゴシック" charset="0"/>
                <a:cs typeface="ＭＳ ゴシック" charset="0"/>
              </a:rPr>
              <a:t>d’accompagnement)</a:t>
            </a:r>
            <a:r>
              <a:rPr lang="fr-FR" i="1" dirty="0">
                <a:effectLst>
                  <a:outerShdw blurRad="38100" dist="38100" dir="2700000" algn="tl">
                    <a:srgbClr val="000000"/>
                  </a:outerShdw>
                </a:effectLst>
                <a:latin typeface="Helvetica Neue" charset="0"/>
                <a:ea typeface="ＭＳ ゴシック" charset="0"/>
                <a:cs typeface="ＭＳ ゴシック" charset="0"/>
              </a:rPr>
              <a:t>.Il a le droit </a:t>
            </a:r>
            <a:r>
              <a:rPr lang="fr-FR" i="1" dirty="0" smtClean="0">
                <a:effectLst>
                  <a:outerShdw blurRad="38100" dist="38100" dir="2700000" algn="tl">
                    <a:srgbClr val="000000"/>
                  </a:outerShdw>
                </a:effectLst>
                <a:latin typeface="Helvetica Neue" charset="0"/>
                <a:ea typeface="ＭＳ ゴシック" charset="0"/>
                <a:cs typeface="ＭＳ ゴシック" charset="0"/>
              </a:rPr>
              <a:t>d’</a:t>
            </a:r>
            <a:r>
              <a:rPr lang="fr-FR" altLang="ja-JP" i="1" dirty="0" smtClean="0">
                <a:effectLst>
                  <a:outerShdw blurRad="38100" dist="38100" dir="2700000" algn="tl">
                    <a:srgbClr val="000000"/>
                  </a:outerShdw>
                </a:effectLst>
                <a:latin typeface="Helvetica Neue" charset="0"/>
                <a:ea typeface="ＭＳ ゴシック" charset="0"/>
                <a:cs typeface="ＭＳ ゴシック" charset="0"/>
              </a:rPr>
              <a:t>être </a:t>
            </a:r>
            <a:r>
              <a:rPr lang="fr-FR" altLang="ja-JP" i="1" dirty="0">
                <a:effectLst>
                  <a:outerShdw blurRad="38100" dist="38100" dir="2700000" algn="tl">
                    <a:srgbClr val="000000"/>
                  </a:outerShdw>
                </a:effectLst>
                <a:latin typeface="Helvetica Neue" charset="0"/>
                <a:ea typeface="ＭＳ ゴシック" charset="0"/>
                <a:cs typeface="ＭＳ ゴシック" charset="0"/>
              </a:rPr>
              <a:t>différent de moi…</a:t>
            </a:r>
            <a:endParaRPr lang="fr-FR" i="1" dirty="0">
              <a:effectLst>
                <a:outerShdw blurRad="38100" dist="38100" dir="2700000" algn="tl">
                  <a:srgbClr val="000000"/>
                </a:outerShdw>
              </a:effectLst>
              <a:latin typeface="Helvetica Neue" charset="0"/>
              <a:ea typeface="ＭＳ ゴシック" charset="0"/>
              <a:cs typeface="ＭＳ ゴシック" charset="0"/>
            </a:endParaRPr>
          </a:p>
        </p:txBody>
      </p:sp>
      <p:sp>
        <p:nvSpPr>
          <p:cNvPr id="4" name="Espace réservé du numéro de diapositive 3"/>
          <p:cNvSpPr>
            <a:spLocks noGrp="1"/>
          </p:cNvSpPr>
          <p:nvPr>
            <p:ph type="sldNum" sz="quarter" idx="12"/>
          </p:nvPr>
        </p:nvSpPr>
        <p:spPr/>
        <p:txBody>
          <a:bodyPr/>
          <a:lstStyle/>
          <a:p>
            <a:pPr>
              <a:defRPr/>
            </a:pPr>
            <a:fld id="{304BE9BD-0BED-814C-AC0B-5896EFD0961E}" type="slidenum">
              <a:rPr lang="fr-FR"/>
              <a:pPr>
                <a:defRPr/>
              </a:pPr>
              <a:t>39</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1"/>
            <a:ext cx="7581900" cy="1376834"/>
          </a:xfrm>
        </p:spPr>
        <p:txBody>
          <a:bodyPr/>
          <a:lstStyle/>
          <a:p>
            <a:r>
              <a:rPr lang="fr-FR" sz="4000" dirty="0" smtClean="0"/>
              <a:t>Un exemple de début d’analyse de pratique</a:t>
            </a:r>
            <a:endParaRPr lang="fr-FR" sz="4000" dirty="0"/>
          </a:p>
        </p:txBody>
      </p:sp>
      <p:sp>
        <p:nvSpPr>
          <p:cNvPr id="3" name="Espace réservé du contenu 2"/>
          <p:cNvSpPr>
            <a:spLocks noGrp="1"/>
          </p:cNvSpPr>
          <p:nvPr>
            <p:ph idx="1"/>
          </p:nvPr>
        </p:nvSpPr>
        <p:spPr>
          <a:xfrm>
            <a:off x="323528" y="1772816"/>
            <a:ext cx="8280920" cy="4824535"/>
          </a:xfrm>
        </p:spPr>
        <p:txBody>
          <a:bodyPr>
            <a:normAutofit lnSpcReduction="10000"/>
          </a:bodyPr>
          <a:lstStyle/>
          <a:p>
            <a:r>
              <a:rPr lang="fr-FR" i="1" dirty="0">
                <a:solidFill>
                  <a:srgbClr val="F2D908"/>
                </a:solidFill>
                <a:effectLst/>
              </a:rPr>
              <a:t>Élise, je te laisse un temps pour analyser </a:t>
            </a:r>
            <a:r>
              <a:rPr lang="fr-FR" i="1" dirty="0" smtClean="0">
                <a:solidFill>
                  <a:srgbClr val="F2D908"/>
                </a:solidFill>
                <a:effectLst/>
              </a:rPr>
              <a:t>ta séance. (PE électricité CM1)</a:t>
            </a:r>
            <a:endParaRPr lang="fr-FR" dirty="0">
              <a:solidFill>
                <a:srgbClr val="F2D908"/>
              </a:solidFill>
              <a:effectLst/>
            </a:endParaRPr>
          </a:p>
          <a:p>
            <a:r>
              <a:rPr lang="fr-FR" dirty="0">
                <a:effectLst/>
              </a:rPr>
              <a:t>Analyser </a:t>
            </a:r>
            <a:r>
              <a:rPr lang="fr-FR" dirty="0" smtClean="0">
                <a:effectLst/>
              </a:rPr>
              <a:t>ma séance </a:t>
            </a:r>
            <a:r>
              <a:rPr lang="fr-FR" dirty="0">
                <a:effectLst/>
              </a:rPr>
              <a:t>, alors pour commencer, une séance de sciences sur l'électricité. Je pense que ça s'est plutôt bien déroulé, la recherche a été bien menée par les enfants, ils sont bien rentrées dans la tâche, ils sont bien rentrées dans le travail, ils ont cherché à tester les différents matériaux que j'avais mis à leur disposition. La séance a été peut être un peu longue, sur la fin, j'avais l'impression qu'ils commençaient à se lasser. J'ai constaté cela surtout au moment où il a fallu passer à la trace écrite. Cela m'a paru peut être un petit peu lourd pour eux.  Ensuite, qu'est-ce que je pourrais dire ? </a:t>
            </a:r>
            <a:endParaRPr lang="fr-FR" dirty="0"/>
          </a:p>
        </p:txBody>
      </p:sp>
      <p:sp>
        <p:nvSpPr>
          <p:cNvPr id="4" name="Espace réservé du numéro de diapositive 3"/>
          <p:cNvSpPr>
            <a:spLocks noGrp="1"/>
          </p:cNvSpPr>
          <p:nvPr>
            <p:ph type="sldNum" sz="quarter" idx="12"/>
          </p:nvPr>
        </p:nvSpPr>
        <p:spPr/>
        <p:txBody>
          <a:bodyPr/>
          <a:lstStyle/>
          <a:p>
            <a:pPr>
              <a:defRPr/>
            </a:pPr>
            <a:fld id="{C79DBD3C-3D13-BD41-AEB4-9F7792A9AB93}" type="slidenum">
              <a:rPr lang="fr-FR" smtClean="0"/>
              <a:pPr>
                <a:defRPr/>
              </a:pPr>
              <a:t>4</a:t>
            </a:fld>
            <a:endParaRPr lang="fr-FR"/>
          </a:p>
        </p:txBody>
      </p:sp>
    </p:spTree>
    <p:extLst>
      <p:ext uri="{BB962C8B-B14F-4D97-AF65-F5344CB8AC3E}">
        <p14:creationId xmlns:p14="http://schemas.microsoft.com/office/powerpoint/2010/main" val="2676642009"/>
      </p:ext>
    </p:extLst>
  </p:cSld>
  <p:clrMapOvr>
    <a:masterClrMapping/>
  </p:clrMapOvr>
  <p:transition spd="slow">
    <p:pull/>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a:latin typeface="Helvetica Neue" charset="0"/>
                <a:ea typeface="Osaka" charset="0"/>
                <a:cs typeface="Osaka" charset="0"/>
              </a:rPr>
              <a:t>Temporalité de l</a:t>
            </a:r>
            <a:r>
              <a:rPr lang="ja-JP" altLang="fr-FR" dirty="0">
                <a:latin typeface="Helvetica Neue" charset="0"/>
                <a:ea typeface="Osaka" charset="0"/>
                <a:cs typeface="Osaka" charset="0"/>
              </a:rPr>
              <a:t>’</a:t>
            </a:r>
            <a:r>
              <a:rPr lang="fr-FR" altLang="ja-JP" dirty="0">
                <a:latin typeface="Helvetica Neue" charset="0"/>
                <a:ea typeface="Osaka" charset="0"/>
                <a:cs typeface="Osaka" charset="0"/>
              </a:rPr>
              <a:t>action de conseil</a:t>
            </a:r>
            <a:endParaRPr lang="fr-FR" dirty="0">
              <a:ea typeface="+mj-ea"/>
              <a:cs typeface="+mj-cs"/>
            </a:endParaRPr>
          </a:p>
        </p:txBody>
      </p:sp>
      <p:sp>
        <p:nvSpPr>
          <p:cNvPr id="3" name="Espace réservé du contenu 2"/>
          <p:cNvSpPr>
            <a:spLocks noGrp="1"/>
          </p:cNvSpPr>
          <p:nvPr>
            <p:ph idx="1"/>
          </p:nvPr>
        </p:nvSpPr>
        <p:spPr>
          <a:xfrm>
            <a:off x="779463" y="2276475"/>
            <a:ext cx="7581900" cy="3559175"/>
          </a:xfrm>
        </p:spPr>
        <p:txBody>
          <a:bodyPr/>
          <a:lstStyle/>
          <a:p>
            <a:pPr fontAlgn="auto">
              <a:spcAft>
                <a:spcPts val="0"/>
              </a:spcAft>
              <a:defRPr/>
            </a:pPr>
            <a:r>
              <a:rPr lang="fr-FR" i="1" dirty="0" smtClean="0">
                <a:solidFill>
                  <a:srgbClr val="F2D908"/>
                </a:solidFill>
                <a:latin typeface="Helvetica Neue" charset="0"/>
                <a:ea typeface="ＭＳ ゴシック" charset="0"/>
                <a:cs typeface="ＭＳ ゴシック" charset="0"/>
              </a:rPr>
              <a:t>Temps 1</a:t>
            </a:r>
            <a:r>
              <a:rPr lang="fr-FR" i="1" dirty="0" smtClean="0">
                <a:latin typeface="Helvetica Neue" charset="0"/>
                <a:ea typeface="ＭＳ ゴシック" charset="0"/>
                <a:cs typeface="ＭＳ ゴシック" charset="0"/>
              </a:rPr>
              <a:t> : en </a:t>
            </a:r>
            <a:r>
              <a:rPr lang="fr-FR" i="1" dirty="0">
                <a:latin typeface="Helvetica Neue" charset="0"/>
                <a:ea typeface="ＭＳ ゴシック" charset="0"/>
                <a:cs typeface="ＭＳ ゴシック" charset="0"/>
              </a:rPr>
              <a:t>amont</a:t>
            </a:r>
            <a:r>
              <a:rPr lang="fr-FR" dirty="0">
                <a:latin typeface="Helvetica Neue" charset="0"/>
                <a:ea typeface="ＭＳ ゴシック" charset="0"/>
                <a:cs typeface="ＭＳ ゴシック" charset="0"/>
              </a:rPr>
              <a:t>, des conseils pour créer un climat de confiance.</a:t>
            </a:r>
          </a:p>
          <a:p>
            <a:pPr fontAlgn="auto">
              <a:spcAft>
                <a:spcPts val="0"/>
              </a:spcAft>
              <a:defRPr/>
            </a:pPr>
            <a:r>
              <a:rPr lang="fr-FR" i="1" dirty="0" smtClean="0">
                <a:solidFill>
                  <a:srgbClr val="F2D908"/>
                </a:solidFill>
                <a:latin typeface="Helvetica Neue" charset="0"/>
                <a:ea typeface="ＭＳ ゴシック" charset="0"/>
                <a:cs typeface="ＭＳ ゴシック" charset="0"/>
              </a:rPr>
              <a:t>Temps 2</a:t>
            </a:r>
            <a:r>
              <a:rPr lang="fr-FR" i="1" dirty="0" smtClean="0">
                <a:latin typeface="Helvetica Neue" charset="0"/>
                <a:ea typeface="ＭＳ ゴシック" charset="0"/>
                <a:cs typeface="ＭＳ ゴシック" charset="0"/>
              </a:rPr>
              <a:t> : pendant l’</a:t>
            </a:r>
            <a:r>
              <a:rPr lang="fr-FR" altLang="ja-JP" i="1" dirty="0" smtClean="0">
                <a:latin typeface="Helvetica Neue" charset="0"/>
                <a:ea typeface="ＭＳ ゴシック" charset="0"/>
                <a:cs typeface="ＭＳ ゴシック" charset="0"/>
              </a:rPr>
              <a:t>entretien</a:t>
            </a:r>
            <a:r>
              <a:rPr lang="fr-FR" altLang="ja-JP" dirty="0">
                <a:latin typeface="Helvetica Neue" charset="0"/>
                <a:ea typeface="ＭＳ ゴシック" charset="0"/>
                <a:cs typeface="ＭＳ ゴシック" charset="0"/>
              </a:rPr>
              <a:t>, des conseils pour maintenir la relation didactique professionnelle.</a:t>
            </a:r>
          </a:p>
          <a:p>
            <a:pPr fontAlgn="auto">
              <a:spcAft>
                <a:spcPts val="0"/>
              </a:spcAft>
              <a:defRPr/>
            </a:pPr>
            <a:r>
              <a:rPr lang="fr-FR" i="1" dirty="0" smtClean="0">
                <a:solidFill>
                  <a:srgbClr val="F2D908"/>
                </a:solidFill>
                <a:latin typeface="Helvetica Neue" charset="0"/>
                <a:ea typeface="ＭＳ ゴシック" charset="0"/>
                <a:cs typeface="ＭＳ ゴシック" charset="0"/>
              </a:rPr>
              <a:t>Temps 3</a:t>
            </a:r>
            <a:r>
              <a:rPr lang="fr-FR" i="1" dirty="0" smtClean="0">
                <a:latin typeface="Helvetica Neue" charset="0"/>
                <a:ea typeface="ＭＳ ゴシック" charset="0"/>
                <a:cs typeface="ＭＳ ゴシック" charset="0"/>
              </a:rPr>
              <a:t> : en </a:t>
            </a:r>
            <a:r>
              <a:rPr lang="fr-FR" i="1" dirty="0">
                <a:latin typeface="Helvetica Neue" charset="0"/>
                <a:ea typeface="ＭＳ ゴシック" charset="0"/>
                <a:cs typeface="ＭＳ ゴシック" charset="0"/>
              </a:rPr>
              <a:t>aval</a:t>
            </a:r>
            <a:r>
              <a:rPr lang="fr-FR" dirty="0">
                <a:latin typeface="Helvetica Neue" charset="0"/>
                <a:ea typeface="ＭＳ ゴシック" charset="0"/>
                <a:cs typeface="ＭＳ ゴシック" charset="0"/>
              </a:rPr>
              <a:t>, des conseils pour poursuivre la réflexivité</a:t>
            </a:r>
            <a:r>
              <a:rPr lang="fr-FR" dirty="0" smtClean="0">
                <a:latin typeface="Helvetica Neue" charset="0"/>
                <a:ea typeface="ＭＳ ゴシック" charset="0"/>
                <a:cs typeface="ＭＳ ゴシック" charset="0"/>
              </a:rPr>
              <a:t>.</a:t>
            </a:r>
            <a:endParaRPr lang="fr-FR" dirty="0">
              <a:latin typeface="Helvetica Neue" charset="0"/>
              <a:ea typeface="ＭＳ ゴシック" charset="0"/>
              <a:cs typeface="ＭＳ ゴシック" charset="0"/>
            </a:endParaRPr>
          </a:p>
        </p:txBody>
      </p:sp>
      <p:sp>
        <p:nvSpPr>
          <p:cNvPr id="4" name="Espace réservé du numéro de diapositive 3"/>
          <p:cNvSpPr>
            <a:spLocks noGrp="1"/>
          </p:cNvSpPr>
          <p:nvPr>
            <p:ph type="sldNum" sz="quarter" idx="12"/>
          </p:nvPr>
        </p:nvSpPr>
        <p:spPr/>
        <p:txBody>
          <a:bodyPr/>
          <a:lstStyle/>
          <a:p>
            <a:pPr>
              <a:defRPr/>
            </a:pPr>
            <a:fld id="{742D775A-7493-AB46-83E4-23485419A860}" type="slidenum">
              <a:rPr lang="fr-FR"/>
              <a:pPr>
                <a:defRPr/>
              </a:pPr>
              <a:t>40</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333375"/>
            <a:ext cx="7581900" cy="1428750"/>
          </a:xfrm>
        </p:spPr>
        <p:txBody>
          <a:bodyPr/>
          <a:lstStyle/>
          <a:p>
            <a:pPr fontAlgn="auto">
              <a:spcAft>
                <a:spcPts val="0"/>
              </a:spcAft>
              <a:defRPr/>
            </a:pPr>
            <a:r>
              <a:rPr lang="fr-FR" sz="4400" dirty="0">
                <a:latin typeface="Helvetica Neue" charset="0"/>
                <a:ea typeface="Osaka" charset="0"/>
                <a:cs typeface="Osaka" charset="0"/>
              </a:rPr>
              <a:t>Un temps en amont</a:t>
            </a:r>
            <a:br>
              <a:rPr lang="fr-FR" sz="4400" dirty="0">
                <a:latin typeface="Helvetica Neue" charset="0"/>
                <a:ea typeface="Osaka" charset="0"/>
                <a:cs typeface="Osaka" charset="0"/>
              </a:rPr>
            </a:br>
            <a:r>
              <a:rPr lang="fr-FR" sz="4400" dirty="0">
                <a:latin typeface="Helvetica Neue" charset="0"/>
                <a:ea typeface="Osaka" charset="0"/>
                <a:cs typeface="Osaka" charset="0"/>
              </a:rPr>
              <a:t>Des conseils pour créer un climat de confiance</a:t>
            </a:r>
            <a:endParaRPr lang="fr-FR" sz="4400" dirty="0">
              <a:ea typeface="+mj-ea"/>
              <a:cs typeface="+mj-cs"/>
            </a:endParaRPr>
          </a:p>
        </p:txBody>
      </p:sp>
      <p:sp>
        <p:nvSpPr>
          <p:cNvPr id="3" name="Espace réservé du contenu 2"/>
          <p:cNvSpPr>
            <a:spLocks noGrp="1"/>
          </p:cNvSpPr>
          <p:nvPr>
            <p:ph idx="1"/>
          </p:nvPr>
        </p:nvSpPr>
        <p:spPr>
          <a:xfrm>
            <a:off x="395288" y="2349500"/>
            <a:ext cx="8280400" cy="4032250"/>
          </a:xfrm>
        </p:spPr>
        <p:txBody>
          <a:bodyPr wrap="square" numCol="1" anchor="t" anchorCtr="0" compatLnSpc="1">
            <a:prstTxWarp prst="textNoShape">
              <a:avLst/>
            </a:prstTxWarp>
          </a:bodyPr>
          <a:lstStyle/>
          <a:p>
            <a:pPr>
              <a:lnSpc>
                <a:spcPct val="90000"/>
              </a:lnSpc>
              <a:buFontTx/>
              <a:buNone/>
            </a:pPr>
            <a:r>
              <a:rPr lang="fr-FR" sz="2200" dirty="0" smtClean="0">
                <a:effectLst>
                  <a:outerShdw blurRad="38100" dist="38100" dir="2700000" algn="tl">
                    <a:srgbClr val="7C9BA5"/>
                  </a:outerShdw>
                </a:effectLst>
                <a:latin typeface="Helvetica Neue" charset="0"/>
                <a:ea typeface="ＭＳ ゴシック" charset="0"/>
                <a:cs typeface="ＭＳ ゴシック" charset="0"/>
              </a:rPr>
              <a:t>Avant la visite :</a:t>
            </a:r>
            <a:endParaRPr lang="fr-FR" sz="2200" dirty="0">
              <a:effectLst>
                <a:outerShdw blurRad="38100" dist="38100" dir="2700000" algn="tl">
                  <a:srgbClr val="7C9BA5"/>
                </a:outerShdw>
              </a:effectLst>
              <a:latin typeface="Helvetica Neue" charset="0"/>
              <a:ea typeface="ＭＳ ゴシック" charset="0"/>
              <a:cs typeface="ＭＳ ゴシック" charset="0"/>
            </a:endParaRPr>
          </a:p>
          <a:p>
            <a:pPr>
              <a:lnSpc>
                <a:spcPct val="90000"/>
              </a:lnSpc>
            </a:pPr>
            <a:r>
              <a:rPr lang="fr-FR" sz="2200" dirty="0" smtClean="0">
                <a:solidFill>
                  <a:srgbClr val="FBC594"/>
                </a:solidFill>
                <a:effectLst>
                  <a:outerShdw blurRad="38100" dist="38100" dir="2700000" algn="tl">
                    <a:srgbClr val="FFFFFF"/>
                  </a:outerShdw>
                </a:effectLst>
                <a:latin typeface="Helvetica Neue" charset="0"/>
                <a:ea typeface="ＭＳ ゴシック" charset="0"/>
                <a:cs typeface="ＭＳ ゴシック" charset="0"/>
              </a:rPr>
              <a:t>Expliquer  </a:t>
            </a:r>
            <a:r>
              <a:rPr lang="fr-FR" sz="2200" dirty="0">
                <a:solidFill>
                  <a:srgbClr val="FBC594"/>
                </a:solidFill>
                <a:effectLst>
                  <a:outerShdw blurRad="38100" dist="38100" dir="2700000" algn="tl">
                    <a:srgbClr val="FFFFFF"/>
                  </a:outerShdw>
                </a:effectLst>
                <a:latin typeface="Helvetica Neue" charset="0"/>
                <a:ea typeface="ＭＳ ゴシック" charset="0"/>
                <a:cs typeface="ＭＳ ゴシック" charset="0"/>
              </a:rPr>
              <a:t>les procédures qui vont </a:t>
            </a:r>
            <a:r>
              <a:rPr lang="fr-FR" altLang="ja-JP" sz="2200" dirty="0">
                <a:solidFill>
                  <a:srgbClr val="FBC594"/>
                </a:solidFill>
                <a:effectLst>
                  <a:outerShdw blurRad="38100" dist="38100" dir="2700000" algn="tl">
                    <a:srgbClr val="FFFFFF"/>
                  </a:outerShdw>
                </a:effectLst>
                <a:latin typeface="Helvetica Neue" charset="0"/>
                <a:ea typeface="ＭＳ ゴシック" charset="0"/>
                <a:cs typeface="ＭＳ ゴシック" charset="0"/>
              </a:rPr>
              <a:t>être utilisées lors de l’entretien (LE DÉROULEMENT).</a:t>
            </a:r>
            <a:br>
              <a:rPr lang="fr-FR" altLang="ja-JP" sz="2200" dirty="0">
                <a:solidFill>
                  <a:srgbClr val="FBC594"/>
                </a:solidFill>
                <a:effectLst>
                  <a:outerShdw blurRad="38100" dist="38100" dir="2700000" algn="tl">
                    <a:srgbClr val="FFFFFF"/>
                  </a:outerShdw>
                </a:effectLst>
                <a:latin typeface="Helvetica Neue" charset="0"/>
                <a:ea typeface="ＭＳ ゴシック" charset="0"/>
                <a:cs typeface="ＭＳ ゴシック" charset="0"/>
              </a:rPr>
            </a:br>
            <a:r>
              <a:rPr lang="fr-FR" altLang="ja-JP" sz="2200" dirty="0">
                <a:effectLst>
                  <a:outerShdw blurRad="38100" dist="38100" dir="2700000" algn="tl">
                    <a:srgbClr val="7C9BA5"/>
                  </a:outerShdw>
                </a:effectLst>
                <a:latin typeface="Helvetica Neue" charset="0"/>
                <a:ea typeface="ＭＳ ゴシック" charset="0"/>
                <a:cs typeface="ＭＳ ゴシック" charset="0"/>
              </a:rPr>
              <a:t>Répondre aux questions…</a:t>
            </a:r>
          </a:p>
          <a:p>
            <a:pPr>
              <a:lnSpc>
                <a:spcPct val="90000"/>
              </a:lnSpc>
            </a:pPr>
            <a:r>
              <a:rPr lang="fr-FR" sz="2200" dirty="0">
                <a:effectLst>
                  <a:outerShdw blurRad="38100" dist="38100" dir="2700000" algn="tl">
                    <a:srgbClr val="7C9BA5"/>
                  </a:outerShdw>
                </a:effectLst>
                <a:latin typeface="Helvetica Neue" charset="0"/>
                <a:ea typeface="ＭＳ ゴシック" charset="0"/>
                <a:cs typeface="ＭＳ ゴシック" charset="0"/>
              </a:rPr>
              <a:t>Établir un premier </a:t>
            </a:r>
            <a:r>
              <a:rPr lang="fr-FR" sz="2200" dirty="0">
                <a:solidFill>
                  <a:srgbClr val="F2F120"/>
                </a:solidFill>
                <a:effectLst>
                  <a:outerShdw blurRad="38100" dist="38100" dir="2700000" algn="tl">
                    <a:srgbClr val="FFFFFF"/>
                  </a:outerShdw>
                </a:effectLst>
                <a:latin typeface="Helvetica Neue" charset="0"/>
                <a:ea typeface="ＭＳ ゴシック" charset="0"/>
                <a:cs typeface="ＭＳ ゴシック" charset="0"/>
              </a:rPr>
              <a:t>contrat de communication</a:t>
            </a:r>
            <a:r>
              <a:rPr lang="fr-FR" sz="2200" dirty="0">
                <a:effectLst>
                  <a:outerShdw blurRad="38100" dist="38100" dir="2700000" algn="tl">
                    <a:srgbClr val="7C9BA5"/>
                  </a:outerShdw>
                </a:effectLst>
                <a:latin typeface="Helvetica Neue" charset="0"/>
                <a:ea typeface="ＭＳ ゴシック" charset="0"/>
                <a:cs typeface="ＭＳ ゴシック" charset="0"/>
              </a:rPr>
              <a:t>/ thème d’observation de la leçon (</a:t>
            </a:r>
            <a:r>
              <a:rPr lang="fr-FR" sz="2200" i="1" dirty="0">
                <a:solidFill>
                  <a:srgbClr val="FBC594"/>
                </a:solidFill>
                <a:effectLst>
                  <a:outerShdw blurRad="38100" dist="38100" dir="2700000" algn="tl">
                    <a:srgbClr val="FFFFFF"/>
                  </a:outerShdw>
                </a:effectLst>
                <a:latin typeface="Helvetica Neue" charset="0"/>
                <a:ea typeface="ＭＳ ゴシック" charset="0"/>
                <a:cs typeface="ＭＳ ゴシック" charset="0"/>
              </a:rPr>
              <a:t>focaliser le regard et l’analyse</a:t>
            </a:r>
            <a:r>
              <a:rPr lang="fr-FR" sz="2200" dirty="0">
                <a:effectLst>
                  <a:outerShdw blurRad="38100" dist="38100" dir="2700000" algn="tl">
                    <a:srgbClr val="7C9BA5"/>
                  </a:outerShdw>
                </a:effectLst>
                <a:latin typeface="Helvetica Neue" charset="0"/>
                <a:ea typeface="ＭＳ ゴシック" charset="0"/>
                <a:cs typeface="ＭＳ ゴシック" charset="0"/>
              </a:rPr>
              <a:t>).</a:t>
            </a:r>
          </a:p>
          <a:p>
            <a:pPr>
              <a:lnSpc>
                <a:spcPct val="90000"/>
              </a:lnSpc>
            </a:pPr>
            <a:r>
              <a:rPr lang="fr-FR" sz="2200" dirty="0">
                <a:effectLst>
                  <a:outerShdw blurRad="38100" dist="38100" dir="2700000" algn="tl">
                    <a:srgbClr val="7C9BA5"/>
                  </a:outerShdw>
                </a:effectLst>
                <a:latin typeface="Helvetica Neue" charset="0"/>
                <a:ea typeface="ＭＳ ゴシック" charset="0"/>
                <a:cs typeface="ＭＳ ゴシック" charset="0"/>
              </a:rPr>
              <a:t>BUT : Diminuer l’anxiété de l’étudiant (</a:t>
            </a:r>
            <a:r>
              <a:rPr lang="fr-FR" sz="2200" i="1" dirty="0">
                <a:effectLst>
                  <a:outerShdw blurRad="38100" dist="38100" dir="2700000" algn="tl">
                    <a:srgbClr val="7C9BA5"/>
                  </a:outerShdw>
                </a:effectLst>
                <a:latin typeface="Helvetica Neue" charset="0"/>
                <a:ea typeface="ＭＳ ゴシック" charset="0"/>
                <a:cs typeface="ＭＳ ゴシック" charset="0"/>
              </a:rPr>
              <a:t>transparence).</a:t>
            </a:r>
            <a:endParaRPr lang="fr-FR" sz="2200" dirty="0">
              <a:effectLst>
                <a:outerShdw blurRad="38100" dist="38100" dir="2700000" algn="tl">
                  <a:srgbClr val="7C9BA5"/>
                </a:outerShdw>
              </a:effectLst>
              <a:latin typeface="Candara" charset="0"/>
            </a:endParaRPr>
          </a:p>
        </p:txBody>
      </p:sp>
      <p:sp>
        <p:nvSpPr>
          <p:cNvPr id="4" name="Espace réservé du numéro de diapositive 3"/>
          <p:cNvSpPr>
            <a:spLocks noGrp="1"/>
          </p:cNvSpPr>
          <p:nvPr>
            <p:ph type="sldNum" sz="quarter" idx="12"/>
          </p:nvPr>
        </p:nvSpPr>
        <p:spPr/>
        <p:txBody>
          <a:bodyPr/>
          <a:lstStyle/>
          <a:p>
            <a:pPr>
              <a:defRPr/>
            </a:pPr>
            <a:fld id="{BA002AA3-B8F6-CF47-B439-F49068BECA2E}" type="slidenum">
              <a:rPr lang="fr-FR"/>
              <a:pPr>
                <a:defRPr/>
              </a:pPr>
              <a:t>41</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a:latin typeface="Helvetica Neue" charset="0"/>
                <a:ea typeface="Osaka" charset="0"/>
                <a:cs typeface="Osaka" charset="0"/>
              </a:rPr>
              <a:t>Pendant  le temps de l</a:t>
            </a:r>
            <a:r>
              <a:rPr lang="ja-JP" altLang="fr-FR" dirty="0">
                <a:latin typeface="Helvetica Neue" charset="0"/>
                <a:ea typeface="Osaka" charset="0"/>
                <a:cs typeface="Osaka" charset="0"/>
              </a:rPr>
              <a:t>’</a:t>
            </a:r>
            <a:r>
              <a:rPr lang="fr-FR" altLang="ja-JP" dirty="0">
                <a:latin typeface="Helvetica Neue" charset="0"/>
                <a:ea typeface="Osaka" charset="0"/>
                <a:cs typeface="Osaka" charset="0"/>
              </a:rPr>
              <a:t>entretien…</a:t>
            </a:r>
            <a:endParaRPr lang="fr-FR" dirty="0">
              <a:ea typeface="+mj-ea"/>
              <a:cs typeface="+mj-cs"/>
            </a:endParaRPr>
          </a:p>
        </p:txBody>
      </p:sp>
      <p:sp>
        <p:nvSpPr>
          <p:cNvPr id="3" name="Espace réservé du contenu 2"/>
          <p:cNvSpPr>
            <a:spLocks noGrp="1"/>
          </p:cNvSpPr>
          <p:nvPr>
            <p:ph idx="1"/>
          </p:nvPr>
        </p:nvSpPr>
        <p:spPr>
          <a:xfrm>
            <a:off x="755650" y="2205038"/>
            <a:ext cx="7581900" cy="3952875"/>
          </a:xfrm>
        </p:spPr>
        <p:txBody>
          <a:bodyPr/>
          <a:lstStyle/>
          <a:p>
            <a:pPr fontAlgn="auto">
              <a:spcAft>
                <a:spcPts val="0"/>
              </a:spcAft>
              <a:buFontTx/>
              <a:buNone/>
              <a:defRPr/>
            </a:pPr>
            <a:r>
              <a:rPr lang="fr-FR" dirty="0" smtClean="0">
                <a:solidFill>
                  <a:srgbClr val="FBC594"/>
                </a:solidFill>
                <a:latin typeface="Helvetica Neue" charset="0"/>
                <a:ea typeface="ＭＳ ゴシック" charset="0"/>
                <a:cs typeface="ＭＳ ゴシック" charset="0"/>
              </a:rPr>
              <a:t>R1</a:t>
            </a:r>
            <a:r>
              <a:rPr lang="fr-FR" dirty="0">
                <a:solidFill>
                  <a:srgbClr val="FBC594"/>
                </a:solidFill>
                <a:latin typeface="Helvetica Neue" charset="0"/>
                <a:ea typeface="ＭＳ ゴシック" charset="0"/>
                <a:cs typeface="ＭＳ ゴシック" charset="0"/>
              </a:rPr>
              <a:t>. La position spatiale du formateur et du </a:t>
            </a:r>
            <a:r>
              <a:rPr lang="fr-FR" dirty="0" smtClean="0">
                <a:solidFill>
                  <a:srgbClr val="FBC594"/>
                </a:solidFill>
                <a:latin typeface="Helvetica Neue" charset="0"/>
                <a:ea typeface="ＭＳ ゴシック" charset="0"/>
                <a:cs typeface="ＭＳ ゴシック" charset="0"/>
              </a:rPr>
              <a:t>ST</a:t>
            </a:r>
            <a:endParaRPr lang="fr-FR" dirty="0">
              <a:solidFill>
                <a:srgbClr val="FBC594"/>
              </a:solidFill>
              <a:latin typeface="Helvetica Neue" charset="0"/>
              <a:ea typeface="ＭＳ ゴシック" charset="0"/>
              <a:cs typeface="ＭＳ ゴシック" charset="0"/>
            </a:endParaRPr>
          </a:p>
          <a:p>
            <a:pPr fontAlgn="auto">
              <a:spcAft>
                <a:spcPts val="0"/>
              </a:spcAft>
              <a:defRPr/>
            </a:pPr>
            <a:r>
              <a:rPr lang="fr-FR" dirty="0">
                <a:latin typeface="Helvetica Neue" charset="0"/>
                <a:ea typeface="ＭＳ ゴシック" charset="0"/>
                <a:cs typeface="ＭＳ ゴシック" charset="0"/>
              </a:rPr>
              <a:t> </a:t>
            </a:r>
            <a:r>
              <a:rPr lang="fr-FR" sz="3200" dirty="0">
                <a:solidFill>
                  <a:srgbClr val="FFFF00"/>
                </a:solidFill>
                <a:latin typeface="Helvetica Neue" charset="0"/>
                <a:ea typeface="ＭＳ ゴシック" charset="0"/>
                <a:cs typeface="ＭＳ ゴシック" charset="0"/>
              </a:rPr>
              <a:t>En côte à côte </a:t>
            </a:r>
            <a:r>
              <a:rPr lang="fr-FR" dirty="0">
                <a:solidFill>
                  <a:schemeClr val="tx2"/>
                </a:solidFill>
                <a:latin typeface="Helvetica Neue" charset="0"/>
                <a:ea typeface="ＭＳ ゴシック" charset="0"/>
                <a:cs typeface="ＭＳ ゴシック" charset="0"/>
              </a:rPr>
              <a:t>(position </a:t>
            </a:r>
            <a:r>
              <a:rPr lang="fr-FR" dirty="0" smtClean="0">
                <a:solidFill>
                  <a:schemeClr val="tx2"/>
                </a:solidFill>
                <a:latin typeface="Helvetica Neue" charset="0"/>
                <a:ea typeface="ＭＳ ゴシック" charset="0"/>
                <a:cs typeface="ＭＳ ゴシック" charset="0"/>
              </a:rPr>
              <a:t>d’</a:t>
            </a:r>
            <a:r>
              <a:rPr lang="fr-FR" altLang="ja-JP" dirty="0" smtClean="0">
                <a:solidFill>
                  <a:schemeClr val="tx2"/>
                </a:solidFill>
                <a:latin typeface="Helvetica Neue" charset="0"/>
                <a:ea typeface="ＭＳ ゴシック" charset="0"/>
                <a:cs typeface="ＭＳ ゴシック" charset="0"/>
              </a:rPr>
              <a:t>accompagnement</a:t>
            </a:r>
            <a:r>
              <a:rPr lang="fr-FR" altLang="ja-JP" dirty="0">
                <a:solidFill>
                  <a:schemeClr val="tx2"/>
                </a:solidFill>
                <a:latin typeface="Helvetica Neue" charset="0"/>
                <a:ea typeface="ＭＳ ゴシック" charset="0"/>
                <a:cs typeface="ＭＳ ゴシック" charset="0"/>
              </a:rPr>
              <a:t>)</a:t>
            </a:r>
          </a:p>
          <a:p>
            <a:pPr fontAlgn="auto">
              <a:spcAft>
                <a:spcPts val="0"/>
              </a:spcAft>
              <a:defRPr/>
            </a:pPr>
            <a:r>
              <a:rPr lang="fr-FR" sz="3200" dirty="0" smtClean="0">
                <a:latin typeface="Helvetica Neue" charset="0"/>
                <a:ea typeface="ＭＳ ゴシック" charset="0"/>
                <a:cs typeface="ＭＳ ゴシック" charset="0"/>
              </a:rPr>
              <a:t>Éviter le </a:t>
            </a:r>
            <a:r>
              <a:rPr lang="fr-FR" sz="3200" dirty="0">
                <a:latin typeface="Helvetica Neue" charset="0"/>
                <a:ea typeface="ＭＳ ゴシック" charset="0"/>
                <a:cs typeface="ＭＳ ゴシック" charset="0"/>
              </a:rPr>
              <a:t>face à face.</a:t>
            </a:r>
          </a:p>
          <a:p>
            <a:pPr fontAlgn="auto">
              <a:spcAft>
                <a:spcPts val="0"/>
              </a:spcAft>
              <a:defRPr/>
            </a:pPr>
            <a:r>
              <a:rPr lang="fr-FR" sz="3200" dirty="0">
                <a:latin typeface="Helvetica Neue" charset="0"/>
                <a:ea typeface="ＭＳ ゴシック" charset="0"/>
                <a:cs typeface="ＭＳ ゴシック" charset="0"/>
              </a:rPr>
              <a:t>Interroger la dimension symbolique de la relation (rapport de force)</a:t>
            </a:r>
            <a:r>
              <a:rPr lang="fr-FR" sz="3200" dirty="0" smtClean="0">
                <a:latin typeface="Helvetica Neue" charset="0"/>
                <a:ea typeface="ＭＳ ゴシック" charset="0"/>
                <a:cs typeface="ＭＳ ゴシック" charset="0"/>
              </a:rPr>
              <a:t>.</a:t>
            </a:r>
            <a:endParaRPr lang="fr-FR" sz="3200" dirty="0">
              <a:latin typeface="Helvetica Neue" charset="0"/>
              <a:ea typeface="ＭＳ ゴシック" charset="0"/>
              <a:cs typeface="ＭＳ ゴシック" charset="0"/>
            </a:endParaRPr>
          </a:p>
        </p:txBody>
      </p:sp>
      <p:sp>
        <p:nvSpPr>
          <p:cNvPr id="4" name="Espace réservé du numéro de diapositive 3"/>
          <p:cNvSpPr>
            <a:spLocks noGrp="1"/>
          </p:cNvSpPr>
          <p:nvPr>
            <p:ph type="sldNum" sz="quarter" idx="12"/>
          </p:nvPr>
        </p:nvSpPr>
        <p:spPr/>
        <p:txBody>
          <a:bodyPr/>
          <a:lstStyle/>
          <a:p>
            <a:pPr>
              <a:defRPr/>
            </a:pPr>
            <a:fld id="{61CD280F-1972-DC4F-BE52-5951BE9B9D5A}" type="slidenum">
              <a:rPr lang="fr-FR"/>
              <a:pPr>
                <a:defRPr/>
              </a:pPr>
              <a:t>42</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404813"/>
            <a:ext cx="7581900" cy="1357312"/>
          </a:xfrm>
        </p:spPr>
        <p:txBody>
          <a:bodyPr/>
          <a:lstStyle/>
          <a:p>
            <a:pPr fontAlgn="auto">
              <a:spcAft>
                <a:spcPts val="0"/>
              </a:spcAft>
              <a:defRPr/>
            </a:pPr>
            <a:r>
              <a:rPr lang="fr-FR" sz="6000" dirty="0">
                <a:latin typeface="Helvetica Neue" charset="0"/>
                <a:ea typeface="ＭＳ ゴシック" charset="0"/>
                <a:cs typeface="ＭＳ ゴシック" charset="0"/>
              </a:rPr>
              <a:t>Début de </a:t>
            </a:r>
            <a:r>
              <a:rPr lang="fr-FR" sz="6000" dirty="0" smtClean="0">
                <a:latin typeface="Helvetica Neue" charset="0"/>
                <a:ea typeface="ＭＳ ゴシック" charset="0"/>
                <a:cs typeface="ＭＳ ゴシック" charset="0"/>
              </a:rPr>
              <a:t>l’entretien</a:t>
            </a:r>
            <a:r>
              <a:rPr lang="fr-FR" sz="6000" dirty="0">
                <a:latin typeface="Helvetica Neue" charset="0"/>
                <a:ea typeface="ＭＳ ゴシック" charset="0"/>
                <a:cs typeface="ＭＳ ゴシック" charset="0"/>
              </a:rPr>
              <a:t>.</a:t>
            </a:r>
            <a:br>
              <a:rPr lang="fr-FR" sz="6000" dirty="0">
                <a:latin typeface="Helvetica Neue" charset="0"/>
                <a:ea typeface="ＭＳ ゴシック" charset="0"/>
                <a:cs typeface="ＭＳ ゴシック" charset="0"/>
              </a:rPr>
            </a:br>
            <a:endParaRPr lang="fr-FR" dirty="0">
              <a:ea typeface="+mj-ea"/>
              <a:cs typeface="+mj-cs"/>
            </a:endParaRPr>
          </a:p>
        </p:txBody>
      </p:sp>
      <p:sp>
        <p:nvSpPr>
          <p:cNvPr id="3" name="Espace réservé du contenu 2"/>
          <p:cNvSpPr>
            <a:spLocks noGrp="1"/>
          </p:cNvSpPr>
          <p:nvPr>
            <p:ph idx="1"/>
          </p:nvPr>
        </p:nvSpPr>
        <p:spPr>
          <a:xfrm>
            <a:off x="827583" y="1628800"/>
            <a:ext cx="7533779" cy="4536503"/>
          </a:xfrm>
        </p:spPr>
        <p:txBody>
          <a:bodyPr wrap="square" numCol="1" anchor="t" anchorCtr="0" compatLnSpc="1">
            <a:prstTxWarp prst="textNoShape">
              <a:avLst/>
            </a:prstTxWarp>
          </a:bodyPr>
          <a:lstStyle/>
          <a:p>
            <a:pPr>
              <a:lnSpc>
                <a:spcPct val="80000"/>
              </a:lnSpc>
              <a:buFontTx/>
              <a:buNone/>
            </a:pPr>
            <a:r>
              <a:rPr lang="fr-FR" u="sng" dirty="0">
                <a:solidFill>
                  <a:srgbClr val="FBC594"/>
                </a:solidFill>
                <a:effectLst/>
                <a:latin typeface="Helvetica Neue" charset="0"/>
                <a:ea typeface="ＭＳ ゴシック" charset="0"/>
                <a:cs typeface="ＭＳ ゴシック" charset="0"/>
              </a:rPr>
              <a:t>R2. Le TEMPS D’ANALYSE de sa pratique professionnelle par l’étudiant </a:t>
            </a:r>
            <a:endParaRPr lang="fr-FR" dirty="0">
              <a:effectLst/>
              <a:latin typeface="Helvetica Neue" charset="0"/>
              <a:ea typeface="ＭＳ ゴシック" charset="0"/>
              <a:cs typeface="ＭＳ ゴシック" charset="0"/>
            </a:endParaRPr>
          </a:p>
          <a:p>
            <a:pPr>
              <a:lnSpc>
                <a:spcPct val="80000"/>
              </a:lnSpc>
            </a:pPr>
            <a:r>
              <a:rPr lang="fr-FR" dirty="0">
                <a:effectLst/>
                <a:latin typeface="Helvetica Neue" charset="0"/>
                <a:ea typeface="ＭＳ ゴシック" charset="0"/>
                <a:cs typeface="ＭＳ ゴシック" charset="0"/>
              </a:rPr>
              <a:t>Un  « lanceur » : « </a:t>
            </a:r>
            <a:r>
              <a:rPr lang="fr-FR" i="1" dirty="0">
                <a:solidFill>
                  <a:srgbClr val="F2F120"/>
                </a:solidFill>
                <a:effectLst/>
                <a:latin typeface="Helvetica Neue" charset="0"/>
                <a:ea typeface="ＭＳ ゴシック" charset="0"/>
                <a:cs typeface="ＭＳ ゴシック" charset="0"/>
              </a:rPr>
              <a:t>je te laisse un temps pour analyser ta pratique</a:t>
            </a:r>
            <a:r>
              <a:rPr lang="fr-FR" dirty="0">
                <a:effectLst/>
                <a:latin typeface="Helvetica Neue" charset="0"/>
                <a:ea typeface="ＭＳ ゴシック" charset="0"/>
                <a:cs typeface="ＭＳ ゴシック" charset="0"/>
              </a:rPr>
              <a:t> ».</a:t>
            </a:r>
          </a:p>
          <a:p>
            <a:pPr>
              <a:lnSpc>
                <a:spcPct val="80000"/>
              </a:lnSpc>
            </a:pPr>
            <a:r>
              <a:rPr lang="fr-FR" dirty="0">
                <a:effectLst/>
                <a:latin typeface="Helvetica Neue" charset="0"/>
                <a:ea typeface="ＭＳ ゴシック" charset="0"/>
                <a:cs typeface="ＭＳ ゴシック" charset="0"/>
              </a:rPr>
              <a:t>Temps qui peut durer de 5’ à 35</a:t>
            </a:r>
            <a:r>
              <a:rPr lang="fr-FR" dirty="0" smtClean="0">
                <a:effectLst/>
                <a:latin typeface="Helvetica Neue" charset="0"/>
                <a:ea typeface="ＭＳ ゴシック" charset="0"/>
                <a:cs typeface="ＭＳ ゴシック" charset="0"/>
              </a:rPr>
              <a:t>’...</a:t>
            </a:r>
            <a:endParaRPr lang="fr-FR" dirty="0">
              <a:effectLst/>
              <a:latin typeface="Helvetica Neue" charset="0"/>
              <a:ea typeface="ＭＳ ゴシック" charset="0"/>
              <a:cs typeface="ＭＳ ゴシック" charset="0"/>
            </a:endParaRPr>
          </a:p>
          <a:p>
            <a:pPr>
              <a:lnSpc>
                <a:spcPct val="80000"/>
              </a:lnSpc>
            </a:pPr>
            <a:r>
              <a:rPr lang="fr-FR" dirty="0">
                <a:effectLst/>
                <a:latin typeface="Helvetica Neue" charset="0"/>
                <a:ea typeface="ＭＳ ゴシック" charset="0"/>
                <a:cs typeface="ＭＳ ゴシック" charset="0"/>
              </a:rPr>
              <a:t>Prise de notes du référent avec repérage ESF (</a:t>
            </a:r>
            <a:r>
              <a:rPr lang="fr-FR" dirty="0">
                <a:solidFill>
                  <a:schemeClr val="hlink"/>
                </a:solidFill>
                <a:effectLst/>
                <a:latin typeface="Helvetica Neue" charset="0"/>
                <a:ea typeface="ＭＳ ゴシック" charset="0"/>
                <a:cs typeface="ＭＳ ゴシック" charset="0"/>
              </a:rPr>
              <a:t>Décrire, Expliquer, Remédier</a:t>
            </a:r>
            <a:r>
              <a:rPr lang="fr-FR" dirty="0">
                <a:effectLst/>
                <a:latin typeface="Helvetica Neue" charset="0"/>
                <a:ea typeface="ＭＳ ゴシック" charset="0"/>
                <a:cs typeface="ＭＳ ゴシック" charset="0"/>
              </a:rPr>
              <a:t>).</a:t>
            </a:r>
          </a:p>
          <a:p>
            <a:pPr>
              <a:lnSpc>
                <a:spcPct val="80000"/>
              </a:lnSpc>
            </a:pPr>
            <a:r>
              <a:rPr lang="fr-FR" dirty="0">
                <a:effectLst/>
                <a:latin typeface="Helvetica Neue" charset="0"/>
                <a:ea typeface="ＭＳ ゴシック" charset="0"/>
                <a:cs typeface="ＭＳ ゴシック" charset="0"/>
              </a:rPr>
              <a:t>Un temps sans intervention du </a:t>
            </a:r>
            <a:r>
              <a:rPr lang="fr-FR" dirty="0" smtClean="0">
                <a:effectLst/>
                <a:latin typeface="Helvetica Neue" charset="0"/>
                <a:ea typeface="ＭＳ ゴシック" charset="0"/>
                <a:cs typeface="ＭＳ ゴシック" charset="0"/>
              </a:rPr>
              <a:t>tuteur </a:t>
            </a:r>
            <a:r>
              <a:rPr lang="fr-FR" sz="2000" dirty="0">
                <a:effectLst/>
                <a:latin typeface="Helvetica Neue" charset="0"/>
                <a:ea typeface="ＭＳ ゴシック" charset="0"/>
                <a:cs typeface="ＭＳ ゴシック" charset="0"/>
              </a:rPr>
              <a:t>(pas de « parasitage »).</a:t>
            </a:r>
          </a:p>
          <a:p>
            <a:pPr>
              <a:lnSpc>
                <a:spcPct val="90000"/>
              </a:lnSpc>
            </a:pPr>
            <a:endParaRPr lang="fr-FR" dirty="0">
              <a:effectLst>
                <a:outerShdw blurRad="38100" dist="38100" dir="2700000" algn="tl">
                  <a:srgbClr val="7C9BA5"/>
                </a:outerShdw>
              </a:effectLst>
              <a:latin typeface="Candara" charset="0"/>
            </a:endParaRPr>
          </a:p>
        </p:txBody>
      </p:sp>
      <p:sp>
        <p:nvSpPr>
          <p:cNvPr id="4" name="Espace réservé du numéro de diapositive 3"/>
          <p:cNvSpPr>
            <a:spLocks noGrp="1"/>
          </p:cNvSpPr>
          <p:nvPr>
            <p:ph type="sldNum" sz="quarter" idx="12"/>
          </p:nvPr>
        </p:nvSpPr>
        <p:spPr/>
        <p:txBody>
          <a:bodyPr/>
          <a:lstStyle/>
          <a:p>
            <a:pPr>
              <a:defRPr/>
            </a:pPr>
            <a:fld id="{2FFAC52C-8EEC-5545-86C4-F31D9B9CD722}" type="slidenum">
              <a:rPr lang="fr-FR"/>
              <a:pPr>
                <a:defRPr/>
              </a:pPr>
              <a:t>43</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Après le temps d’analyse</a:t>
            </a:r>
            <a:endParaRPr lang="fr-FR" dirty="0">
              <a:ea typeface="+mj-ea"/>
              <a:cs typeface="+mj-cs"/>
            </a:endParaRPr>
          </a:p>
        </p:txBody>
      </p:sp>
      <p:sp>
        <p:nvSpPr>
          <p:cNvPr id="3" name="Espace réservé du contenu 2"/>
          <p:cNvSpPr>
            <a:spLocks noGrp="1"/>
          </p:cNvSpPr>
          <p:nvPr>
            <p:ph idx="1"/>
          </p:nvPr>
        </p:nvSpPr>
        <p:spPr>
          <a:xfrm>
            <a:off x="755650" y="1989138"/>
            <a:ext cx="7581900" cy="3952875"/>
          </a:xfrm>
        </p:spPr>
        <p:txBody>
          <a:bodyPr>
            <a:normAutofit fontScale="92500" lnSpcReduction="10000"/>
          </a:bodyPr>
          <a:lstStyle/>
          <a:p>
            <a:pPr fontAlgn="auto">
              <a:spcAft>
                <a:spcPts val="0"/>
              </a:spcAft>
              <a:buFontTx/>
              <a:buNone/>
              <a:defRPr/>
            </a:pPr>
            <a:r>
              <a:rPr lang="fr-FR" dirty="0" smtClean="0">
                <a:solidFill>
                  <a:srgbClr val="FBC594"/>
                </a:solidFill>
                <a:latin typeface="Helvetica Neue" charset="0"/>
                <a:ea typeface="ＭＳ ゴシック" charset="0"/>
                <a:cs typeface="ＭＳ ゴシック" charset="0"/>
              </a:rPr>
              <a:t>R3</a:t>
            </a:r>
            <a:r>
              <a:rPr lang="fr-FR" dirty="0">
                <a:solidFill>
                  <a:srgbClr val="FBC594"/>
                </a:solidFill>
                <a:latin typeface="Helvetica Neue" charset="0"/>
                <a:ea typeface="ＭＳ ゴシック" charset="0"/>
                <a:cs typeface="ＭＳ ゴシック" charset="0"/>
              </a:rPr>
              <a:t>. Poser des contrats de communication</a:t>
            </a:r>
            <a:r>
              <a:rPr lang="fr-FR" dirty="0">
                <a:solidFill>
                  <a:srgbClr val="F2F120"/>
                </a:solidFill>
                <a:latin typeface="Helvetica Neue" charset="0"/>
                <a:ea typeface="ＭＳ ゴシック" charset="0"/>
                <a:cs typeface="ＭＳ ゴシック" charset="0"/>
              </a:rPr>
              <a:t>.</a:t>
            </a:r>
          </a:p>
          <a:p>
            <a:pPr fontAlgn="auto">
              <a:spcAft>
                <a:spcPts val="0"/>
              </a:spcAft>
              <a:defRPr/>
            </a:pPr>
            <a:r>
              <a:rPr lang="fr-FR" sz="4800" dirty="0">
                <a:latin typeface="Helvetica Neue" charset="0"/>
                <a:ea typeface="ＭＳ ゴシック" charset="0"/>
                <a:cs typeface="ＭＳ ゴシック" charset="0"/>
              </a:rPr>
              <a:t>Mettre les « formes » pour ne pas agresser</a:t>
            </a:r>
            <a:r>
              <a:rPr lang="fr-FR" dirty="0">
                <a:latin typeface="Helvetica Neue" charset="0"/>
                <a:ea typeface="ＭＳ ゴシック" charset="0"/>
                <a:cs typeface="ＭＳ ゴシック" charset="0"/>
              </a:rPr>
              <a:t>.</a:t>
            </a:r>
          </a:p>
          <a:p>
            <a:pPr fontAlgn="auto">
              <a:spcAft>
                <a:spcPts val="0"/>
              </a:spcAft>
              <a:defRPr/>
            </a:pPr>
            <a:r>
              <a:rPr lang="fr-FR" dirty="0">
                <a:latin typeface="Helvetica Neue" charset="0"/>
                <a:ea typeface="ＭＳ ゴシック" charset="0"/>
                <a:cs typeface="ＭＳ ゴシック" charset="0"/>
              </a:rPr>
              <a:t>Donner à </a:t>
            </a:r>
            <a:r>
              <a:rPr lang="fr-FR" dirty="0" smtClean="0">
                <a:latin typeface="Helvetica Neue" charset="0"/>
                <a:ea typeface="ＭＳ ゴシック" charset="0"/>
                <a:cs typeface="ＭＳ ゴシック" charset="0"/>
              </a:rPr>
              <a:t>l’</a:t>
            </a:r>
            <a:r>
              <a:rPr lang="fr-FR" altLang="ja-JP" dirty="0" smtClean="0">
                <a:latin typeface="Helvetica Neue" charset="0"/>
                <a:ea typeface="ＭＳ ゴシック" charset="0"/>
                <a:cs typeface="ＭＳ ゴシック" charset="0"/>
              </a:rPr>
              <a:t>autre la </a:t>
            </a:r>
            <a:r>
              <a:rPr lang="fr-FR" altLang="ja-JP" dirty="0">
                <a:latin typeface="Helvetica Neue" charset="0"/>
                <a:ea typeface="ＭＳ ゴシック" charset="0"/>
                <a:cs typeface="ＭＳ ゴシック" charset="0"/>
              </a:rPr>
              <a:t>possibilité de refuser (un DROIT accordé)</a:t>
            </a:r>
          </a:p>
          <a:p>
            <a:pPr fontAlgn="auto">
              <a:spcAft>
                <a:spcPts val="0"/>
              </a:spcAft>
              <a:defRPr/>
            </a:pPr>
            <a:r>
              <a:rPr lang="fr-FR" dirty="0">
                <a:latin typeface="Helvetica Neue" charset="0"/>
                <a:ea typeface="ＭＳ ゴシック" charset="0"/>
                <a:cs typeface="ＭＳ ゴシック" charset="0"/>
              </a:rPr>
              <a:t>EX : « </a:t>
            </a:r>
            <a:r>
              <a:rPr lang="fr-FR" i="1" dirty="0">
                <a:solidFill>
                  <a:srgbClr val="FFFF00"/>
                </a:solidFill>
                <a:latin typeface="Helvetica Neue" charset="0"/>
                <a:ea typeface="ＭＳ ゴシック" charset="0"/>
                <a:cs typeface="ＭＳ ゴシック" charset="0"/>
              </a:rPr>
              <a:t>si tu en es </a:t>
            </a:r>
            <a:r>
              <a:rPr lang="fr-FR" i="1" dirty="0" smtClean="0">
                <a:solidFill>
                  <a:srgbClr val="FFFF00"/>
                </a:solidFill>
                <a:latin typeface="Helvetica Neue" charset="0"/>
                <a:ea typeface="ＭＳ ゴシック" charset="0"/>
                <a:cs typeface="ＭＳ ゴシック" charset="0"/>
              </a:rPr>
              <a:t>d’</a:t>
            </a:r>
            <a:r>
              <a:rPr lang="fr-FR" altLang="ja-JP" i="1" dirty="0" smtClean="0">
                <a:solidFill>
                  <a:srgbClr val="FFFF00"/>
                </a:solidFill>
                <a:latin typeface="Helvetica Neue" charset="0"/>
                <a:ea typeface="ＭＳ ゴシック" charset="0"/>
                <a:cs typeface="ＭＳ ゴシック" charset="0"/>
              </a:rPr>
              <a:t>accord</a:t>
            </a:r>
            <a:r>
              <a:rPr lang="fr-FR" altLang="ja-JP" i="1" dirty="0">
                <a:solidFill>
                  <a:srgbClr val="FFFF00"/>
                </a:solidFill>
                <a:latin typeface="Helvetica Neue" charset="0"/>
                <a:ea typeface="ＭＳ ゴシック" charset="0"/>
                <a:cs typeface="ＭＳ ゴシック" charset="0"/>
              </a:rPr>
              <a:t>, </a:t>
            </a:r>
            <a:r>
              <a:rPr lang="fr-FR" altLang="ja-JP" i="1" dirty="0" smtClean="0">
                <a:solidFill>
                  <a:srgbClr val="FFFF00"/>
                </a:solidFill>
                <a:latin typeface="Helvetica Neue" charset="0"/>
                <a:ea typeface="ＭＳ ゴシック" charset="0"/>
                <a:cs typeface="ＭＳ ゴシック" charset="0"/>
              </a:rPr>
              <a:t>j’aimerais </a:t>
            </a:r>
            <a:r>
              <a:rPr lang="fr-FR" altLang="ja-JP" i="1" dirty="0">
                <a:solidFill>
                  <a:srgbClr val="FFFF00"/>
                </a:solidFill>
                <a:latin typeface="Helvetica Neue" charset="0"/>
                <a:ea typeface="ＭＳ ゴシック" charset="0"/>
                <a:cs typeface="ＭＳ ゴシック" charset="0"/>
              </a:rPr>
              <a:t>dans un premier temps </a:t>
            </a:r>
            <a:r>
              <a:rPr lang="fr-FR" altLang="ja-JP" i="1" dirty="0">
                <a:latin typeface="Helvetica Neue" charset="0"/>
                <a:ea typeface="ＭＳ ゴシック" charset="0"/>
                <a:cs typeface="ＭＳ ゴシック" charset="0"/>
              </a:rPr>
              <a:t> </a:t>
            </a:r>
            <a:r>
              <a:rPr lang="fr-FR" altLang="ja-JP" dirty="0">
                <a:latin typeface="Helvetica Neue" charset="0"/>
                <a:ea typeface="ＭＳ ゴシック" charset="0"/>
                <a:cs typeface="ＭＳ ゴシック" charset="0"/>
              </a:rPr>
              <a:t>» ou encore, « </a:t>
            </a:r>
            <a:r>
              <a:rPr lang="fr-FR" altLang="ja-JP" i="1" dirty="0">
                <a:solidFill>
                  <a:srgbClr val="FFFF00"/>
                </a:solidFill>
                <a:latin typeface="Helvetica Neue" charset="0"/>
                <a:ea typeface="ＭＳ ゴシック" charset="0"/>
                <a:cs typeface="ＭＳ ゴシック" charset="0"/>
              </a:rPr>
              <a:t>si tu le veux bien, </a:t>
            </a:r>
            <a:r>
              <a:rPr lang="fr-FR" altLang="ja-JP" i="1" dirty="0" smtClean="0">
                <a:solidFill>
                  <a:srgbClr val="FFFF00"/>
                </a:solidFill>
                <a:latin typeface="Helvetica Neue" charset="0"/>
                <a:ea typeface="ＭＳ ゴシック" charset="0"/>
                <a:cs typeface="ＭＳ ゴシック" charset="0"/>
              </a:rPr>
              <a:t>j’aimerais </a:t>
            </a:r>
            <a:r>
              <a:rPr lang="fr-FR" altLang="ja-JP" dirty="0">
                <a:solidFill>
                  <a:srgbClr val="FFFF00"/>
                </a:solidFill>
                <a:latin typeface="Helvetica Neue" charset="0"/>
                <a:ea typeface="ＭＳ ゴシック" charset="0"/>
                <a:cs typeface="ＭＳ ゴシック" charset="0"/>
              </a:rPr>
              <a:t>… </a:t>
            </a:r>
            <a:r>
              <a:rPr lang="fr-FR" altLang="ja-JP" dirty="0">
                <a:latin typeface="Helvetica Neue" charset="0"/>
                <a:ea typeface="ＭＳ ゴシック" charset="0"/>
                <a:cs typeface="ＭＳ ゴシック" charset="0"/>
              </a:rPr>
              <a:t>». </a:t>
            </a:r>
            <a:endParaRPr lang="fr-FR" dirty="0">
              <a:latin typeface="Helvetica Neue" charset="0"/>
              <a:ea typeface="ＭＳ ゴシック" charset="0"/>
              <a:cs typeface="ＭＳ ゴシック" charset="0"/>
            </a:endParaRP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2825DBA5-E797-1443-815C-A74271DF9152}" type="slidenum">
              <a:rPr lang="fr-FR"/>
              <a:pPr>
                <a:defRPr/>
              </a:pPr>
              <a:t>44</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0"/>
            <a:ext cx="7581900" cy="1089025"/>
          </a:xfrm>
        </p:spPr>
        <p:txBody>
          <a:bodyPr/>
          <a:lstStyle/>
          <a:p>
            <a:pPr fontAlgn="auto">
              <a:spcAft>
                <a:spcPts val="0"/>
              </a:spcAft>
              <a:defRPr/>
            </a:pPr>
            <a:r>
              <a:rPr lang="fr-FR" dirty="0" smtClean="0">
                <a:ea typeface="+mj-ea"/>
                <a:cs typeface="+mj-cs"/>
              </a:rPr>
              <a:t>Les questions</a:t>
            </a:r>
            <a:endParaRPr lang="fr-FR" dirty="0">
              <a:ea typeface="+mj-ea"/>
              <a:cs typeface="+mj-cs"/>
            </a:endParaRPr>
          </a:p>
        </p:txBody>
      </p:sp>
      <p:sp>
        <p:nvSpPr>
          <p:cNvPr id="3" name="Espace réservé du contenu 2"/>
          <p:cNvSpPr>
            <a:spLocks noGrp="1"/>
          </p:cNvSpPr>
          <p:nvPr>
            <p:ph idx="1"/>
          </p:nvPr>
        </p:nvSpPr>
        <p:spPr>
          <a:xfrm>
            <a:off x="611188" y="1412875"/>
            <a:ext cx="7750175" cy="4968875"/>
          </a:xfrm>
        </p:spPr>
        <p:txBody>
          <a:bodyPr>
            <a:normAutofit fontScale="92500" lnSpcReduction="10000"/>
          </a:bodyPr>
          <a:lstStyle/>
          <a:p>
            <a:pPr fontAlgn="auto">
              <a:spcAft>
                <a:spcPts val="0"/>
              </a:spcAft>
              <a:buFontTx/>
              <a:buNone/>
              <a:defRPr/>
            </a:pPr>
            <a:r>
              <a:rPr lang="fr-FR" dirty="0" smtClean="0">
                <a:solidFill>
                  <a:srgbClr val="FBC594"/>
                </a:solidFill>
                <a:latin typeface="Helvetica Neue" charset="0"/>
                <a:ea typeface="ＭＳ ゴシック" charset="0"/>
                <a:cs typeface="ＭＳ ゴシック" charset="0"/>
              </a:rPr>
              <a:t>R4 </a:t>
            </a:r>
            <a:r>
              <a:rPr lang="fr-FR" dirty="0">
                <a:solidFill>
                  <a:srgbClr val="FBC594"/>
                </a:solidFill>
                <a:latin typeface="Helvetica Neue" charset="0"/>
                <a:ea typeface="ＭＳ ゴシック" charset="0"/>
                <a:cs typeface="ＭＳ ゴシック" charset="0"/>
              </a:rPr>
              <a:t>: </a:t>
            </a:r>
            <a:r>
              <a:rPr lang="fr-FR" sz="4100" dirty="0">
                <a:solidFill>
                  <a:srgbClr val="FBC594"/>
                </a:solidFill>
                <a:latin typeface="Helvetica Neue" charset="0"/>
                <a:ea typeface="ＭＳ ゴシック" charset="0"/>
                <a:cs typeface="ＭＳ ゴシック" charset="0"/>
              </a:rPr>
              <a:t>des questions « ouvertes ».</a:t>
            </a:r>
          </a:p>
          <a:p>
            <a:pPr fontAlgn="auto">
              <a:spcAft>
                <a:spcPts val="0"/>
              </a:spcAft>
              <a:defRPr/>
            </a:pPr>
            <a:r>
              <a:rPr lang="fr-FR" dirty="0">
                <a:latin typeface="Helvetica Neue" charset="0"/>
                <a:ea typeface="ＭＳ ゴシック" charset="0"/>
                <a:cs typeface="ＭＳ ゴシック" charset="0"/>
              </a:rPr>
              <a:t>Pour avoir les véritables réponses de </a:t>
            </a:r>
            <a:r>
              <a:rPr lang="fr-FR" dirty="0" smtClean="0">
                <a:latin typeface="Helvetica Neue" charset="0"/>
                <a:ea typeface="ＭＳ ゴシック" charset="0"/>
                <a:cs typeface="ＭＳ ゴシック" charset="0"/>
              </a:rPr>
              <a:t>l’</a:t>
            </a:r>
            <a:r>
              <a:rPr lang="fr-FR" altLang="ja-JP" dirty="0" smtClean="0">
                <a:latin typeface="Helvetica Neue" charset="0"/>
                <a:ea typeface="ＭＳ ゴシック" charset="0"/>
                <a:cs typeface="ＭＳ ゴシック" charset="0"/>
              </a:rPr>
              <a:t>étudiant </a:t>
            </a:r>
            <a:r>
              <a:rPr lang="fr-FR" altLang="ja-JP" dirty="0">
                <a:latin typeface="Helvetica Neue" charset="0"/>
                <a:ea typeface="ＭＳ ゴシック" charset="0"/>
                <a:cs typeface="ＭＳ ゴシック" charset="0"/>
              </a:rPr>
              <a:t>et pas les vôtres.</a:t>
            </a:r>
          </a:p>
          <a:p>
            <a:pPr fontAlgn="auto">
              <a:spcAft>
                <a:spcPts val="0"/>
              </a:spcAft>
              <a:defRPr/>
            </a:pPr>
            <a:r>
              <a:rPr lang="fr-FR" dirty="0">
                <a:latin typeface="Helvetica Neue" charset="0"/>
                <a:ea typeface="ＭＳ ゴシック" charset="0"/>
                <a:cs typeface="ＭＳ ゴシック" charset="0"/>
              </a:rPr>
              <a:t>Évite « </a:t>
            </a:r>
            <a:r>
              <a:rPr lang="fr-FR" dirty="0" smtClean="0">
                <a:latin typeface="Helvetica Neue" charset="0"/>
                <a:ea typeface="ＭＳ ゴシック" charset="0"/>
                <a:cs typeface="ＭＳ ゴシック" charset="0"/>
              </a:rPr>
              <a:t>l’</a:t>
            </a:r>
            <a:r>
              <a:rPr lang="fr-FR" altLang="ja-JP" dirty="0" smtClean="0">
                <a:latin typeface="Helvetica Neue" charset="0"/>
                <a:ea typeface="ＭＳ ゴシック" charset="0"/>
                <a:cs typeface="ＭＳ ゴシック" charset="0"/>
              </a:rPr>
              <a:t>entonnoir</a:t>
            </a:r>
            <a:r>
              <a:rPr lang="fr-FR" altLang="ja-JP" dirty="0">
                <a:latin typeface="Helvetica Neue" charset="0"/>
                <a:ea typeface="ＭＳ ゴシック" charset="0"/>
                <a:cs typeface="ＭＳ ゴシック" charset="0"/>
              </a:rPr>
              <a:t> » habituel du type : « </a:t>
            </a:r>
            <a:r>
              <a:rPr lang="fr-FR" altLang="ja-JP" i="1" dirty="0">
                <a:latin typeface="Helvetica Neue" charset="0"/>
                <a:ea typeface="ＭＳ ゴシック" charset="0"/>
                <a:cs typeface="ＭＳ ゴシック" charset="0"/>
              </a:rPr>
              <a:t>tu ne penses pas que  les élèves… </a:t>
            </a:r>
            <a:r>
              <a:rPr lang="fr-FR" altLang="ja-JP" dirty="0">
                <a:latin typeface="Helvetica Neue" charset="0"/>
                <a:ea typeface="ＭＳ ゴシック" charset="0"/>
                <a:cs typeface="ＭＳ ゴシック" charset="0"/>
              </a:rPr>
              <a:t>» ou bien « </a:t>
            </a:r>
            <a:r>
              <a:rPr lang="fr-FR" altLang="ja-JP" i="1" dirty="0">
                <a:latin typeface="Helvetica Neue" charset="0"/>
                <a:ea typeface="ＭＳ ゴシック" charset="0"/>
                <a:cs typeface="ＭＳ ゴシック" charset="0"/>
              </a:rPr>
              <a:t>tu ne crois pas que tu aurais pu</a:t>
            </a:r>
            <a:r>
              <a:rPr lang="fr-FR" altLang="ja-JP" dirty="0">
                <a:latin typeface="Helvetica Neue" charset="0"/>
                <a:ea typeface="ＭＳ ゴシック" charset="0"/>
                <a:cs typeface="ＭＳ ゴシック" charset="0"/>
              </a:rPr>
              <a:t>… ».</a:t>
            </a:r>
          </a:p>
          <a:p>
            <a:pPr fontAlgn="auto">
              <a:spcAft>
                <a:spcPts val="0"/>
              </a:spcAft>
              <a:defRPr/>
            </a:pPr>
            <a:r>
              <a:rPr lang="fr-FR" dirty="0">
                <a:latin typeface="Helvetica Neue" charset="0"/>
                <a:ea typeface="ＭＳ ゴシック" charset="0"/>
                <a:cs typeface="ＭＳ ゴシック" charset="0"/>
              </a:rPr>
              <a:t>Favorise </a:t>
            </a:r>
            <a:r>
              <a:rPr lang="fr-FR" dirty="0" smtClean="0">
                <a:latin typeface="Helvetica Neue" charset="0"/>
                <a:ea typeface="ＭＳ ゴシック" charset="0"/>
                <a:cs typeface="ＭＳ ゴシック" charset="0"/>
              </a:rPr>
              <a:t>l’</a:t>
            </a:r>
            <a:r>
              <a:rPr lang="fr-FR" altLang="ja-JP" dirty="0" smtClean="0">
                <a:latin typeface="Helvetica Neue" charset="0"/>
                <a:ea typeface="ＭＳ ゴシック" charset="0"/>
                <a:cs typeface="ＭＳ ゴシック" charset="0"/>
              </a:rPr>
              <a:t>expression </a:t>
            </a:r>
            <a:r>
              <a:rPr lang="fr-FR" altLang="ja-JP" dirty="0">
                <a:latin typeface="Helvetica Neue" charset="0"/>
                <a:ea typeface="ＭＳ ゴシック" charset="0"/>
                <a:cs typeface="ＭＳ ゴシック" charset="0"/>
              </a:rPr>
              <a:t>et évite les pièges : </a:t>
            </a:r>
            <a:r>
              <a:rPr lang="fr-FR" altLang="ja-JP" dirty="0">
                <a:solidFill>
                  <a:srgbClr val="FFFF00"/>
                </a:solidFill>
                <a:latin typeface="Helvetica Neue" charset="0"/>
                <a:ea typeface="ＭＳ ゴシック" charset="0"/>
                <a:cs typeface="ＭＳ ゴシック" charset="0"/>
              </a:rPr>
              <a:t>pas de question inductive :</a:t>
            </a:r>
          </a:p>
          <a:p>
            <a:pPr fontAlgn="auto">
              <a:spcAft>
                <a:spcPts val="0"/>
              </a:spcAft>
              <a:buFontTx/>
              <a:buNone/>
              <a:defRPr/>
            </a:pPr>
            <a:r>
              <a:rPr lang="fr-FR" i="1" dirty="0">
                <a:latin typeface="Helvetica Neue" charset="0"/>
                <a:ea typeface="ＭＳ ゴシック" charset="0"/>
                <a:cs typeface="ＭＳ ゴシック" charset="0"/>
              </a:rPr>
              <a:t>« </a:t>
            </a:r>
            <a:r>
              <a:rPr lang="fr-FR" i="1" dirty="0">
                <a:solidFill>
                  <a:schemeClr val="accent1"/>
                </a:solidFill>
                <a:latin typeface="Helvetica Neue" charset="0"/>
                <a:ea typeface="ＭＳ ゴシック" charset="0"/>
                <a:cs typeface="ＭＳ ゴシック" charset="0"/>
              </a:rPr>
              <a:t>Quand tu interviens à </a:t>
            </a:r>
            <a:r>
              <a:rPr lang="fr-FR" i="1" dirty="0" smtClean="0">
                <a:solidFill>
                  <a:schemeClr val="accent1"/>
                </a:solidFill>
                <a:latin typeface="Helvetica Neue" charset="0"/>
                <a:ea typeface="ＭＳ ゴシック" charset="0"/>
                <a:cs typeface="ＭＳ ゴシック" charset="0"/>
              </a:rPr>
              <a:t>ce moment là, </a:t>
            </a:r>
            <a:r>
              <a:rPr lang="fr-FR" i="1" dirty="0">
                <a:solidFill>
                  <a:schemeClr val="accent1"/>
                </a:solidFill>
                <a:latin typeface="Helvetica Neue" charset="0"/>
                <a:ea typeface="ＭＳ ゴシック" charset="0"/>
                <a:cs typeface="ＭＳ ゴシック" charset="0"/>
              </a:rPr>
              <a:t>c'est pour intervenir de quelle manière ? Pour conseiller les élèves dans quoi ? dans le choix des éléments ?</a:t>
            </a:r>
            <a:r>
              <a:rPr lang="fr-FR" i="1" dirty="0">
                <a:latin typeface="Helvetica Neue" charset="0"/>
                <a:ea typeface="ＭＳ ゴシック" charset="0"/>
                <a:cs typeface="ＭＳ ゴシック" charset="0"/>
              </a:rPr>
              <a:t> ». </a:t>
            </a:r>
            <a:endParaRPr lang="en-GB" dirty="0">
              <a:latin typeface="Helvetica Neue" charset="0"/>
              <a:ea typeface="ＭＳ ゴシック" charset="0"/>
              <a:cs typeface="ＭＳ ゴシック" charset="0"/>
            </a:endParaRP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ED6F4C3C-FA2D-B848-BAE6-86E7C6BB1C8C}" type="slidenum">
              <a:rPr lang="fr-FR"/>
              <a:pPr>
                <a:defRPr/>
              </a:pPr>
              <a:t>45</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0"/>
            <a:ext cx="7581900" cy="1089025"/>
          </a:xfrm>
        </p:spPr>
        <p:txBody>
          <a:bodyPr/>
          <a:lstStyle/>
          <a:p>
            <a:pPr fontAlgn="auto">
              <a:spcAft>
                <a:spcPts val="0"/>
              </a:spcAft>
              <a:defRPr/>
            </a:pPr>
            <a:r>
              <a:rPr lang="fr-FR" dirty="0" smtClean="0">
                <a:ea typeface="+mj-ea"/>
                <a:cs typeface="+mj-cs"/>
              </a:rPr>
              <a:t>Les questions</a:t>
            </a:r>
            <a:endParaRPr lang="fr-FR" dirty="0">
              <a:ea typeface="+mj-ea"/>
              <a:cs typeface="+mj-cs"/>
            </a:endParaRPr>
          </a:p>
        </p:txBody>
      </p:sp>
      <p:sp>
        <p:nvSpPr>
          <p:cNvPr id="3" name="Espace réservé du contenu 2"/>
          <p:cNvSpPr>
            <a:spLocks noGrp="1"/>
          </p:cNvSpPr>
          <p:nvPr>
            <p:ph idx="1"/>
          </p:nvPr>
        </p:nvSpPr>
        <p:spPr>
          <a:xfrm>
            <a:off x="755650" y="1557338"/>
            <a:ext cx="7920038" cy="4967287"/>
          </a:xfrm>
        </p:spPr>
        <p:txBody>
          <a:bodyPr>
            <a:normAutofit fontScale="92500"/>
          </a:bodyPr>
          <a:lstStyle/>
          <a:p>
            <a:pPr fontAlgn="auto">
              <a:spcAft>
                <a:spcPts val="0"/>
              </a:spcAft>
              <a:buFontTx/>
              <a:buNone/>
              <a:defRPr/>
            </a:pPr>
            <a:r>
              <a:rPr lang="fr-FR" sz="3300" dirty="0" smtClean="0">
                <a:solidFill>
                  <a:srgbClr val="FBC594"/>
                </a:solidFill>
                <a:latin typeface="Helvetica Neue" charset="0"/>
                <a:ea typeface="ＭＳ ゴシック" charset="0"/>
                <a:cs typeface="ＭＳ ゴシック" charset="0"/>
              </a:rPr>
              <a:t>R5</a:t>
            </a:r>
            <a:r>
              <a:rPr lang="fr-FR" dirty="0" smtClean="0">
                <a:solidFill>
                  <a:srgbClr val="FBC594"/>
                </a:solidFill>
                <a:latin typeface="Helvetica Neue" charset="0"/>
                <a:ea typeface="ＭＳ ゴシック" charset="0"/>
                <a:cs typeface="ＭＳ ゴシック" charset="0"/>
              </a:rPr>
              <a:t>. </a:t>
            </a:r>
            <a:r>
              <a:rPr lang="fr-FR" sz="4800" dirty="0">
                <a:solidFill>
                  <a:srgbClr val="FBC594"/>
                </a:solidFill>
                <a:latin typeface="Helvetica Neue" charset="0"/>
                <a:ea typeface="ＭＳ ゴシック" charset="0"/>
                <a:cs typeface="ＭＳ ゴシック" charset="0"/>
              </a:rPr>
              <a:t>Pas de « POURQUOI »</a:t>
            </a:r>
          </a:p>
          <a:p>
            <a:pPr fontAlgn="auto">
              <a:spcAft>
                <a:spcPts val="0"/>
              </a:spcAft>
              <a:defRPr/>
            </a:pPr>
            <a:r>
              <a:rPr lang="fr-FR" dirty="0">
                <a:latin typeface="Helvetica Neue" charset="0"/>
                <a:ea typeface="ＭＳ ゴシック" charset="0"/>
                <a:cs typeface="ＭＳ ゴシック" charset="0"/>
              </a:rPr>
              <a:t>Le « pourquoi » bloque la relation.</a:t>
            </a:r>
          </a:p>
          <a:p>
            <a:pPr fontAlgn="auto">
              <a:spcAft>
                <a:spcPts val="0"/>
              </a:spcAft>
              <a:defRPr/>
            </a:pPr>
            <a:r>
              <a:rPr lang="fr-FR" dirty="0">
                <a:latin typeface="Helvetica Neue" charset="0"/>
                <a:ea typeface="ＭＳ ゴシック" charset="0"/>
                <a:cs typeface="ＭＳ ゴシック" charset="0"/>
              </a:rPr>
              <a:t>Éviter la demande de justification…</a:t>
            </a:r>
          </a:p>
          <a:p>
            <a:pPr fontAlgn="auto">
              <a:spcAft>
                <a:spcPts val="0"/>
              </a:spcAft>
              <a:defRPr/>
            </a:pPr>
            <a:r>
              <a:rPr lang="fr-FR" dirty="0">
                <a:latin typeface="Helvetica Neue" charset="0"/>
                <a:ea typeface="ＭＳ ゴシック" charset="0"/>
                <a:cs typeface="ＭＳ ゴシック" charset="0"/>
              </a:rPr>
              <a:t>Devient vitre très agressif quand il est utilisé souvent.</a:t>
            </a:r>
          </a:p>
          <a:p>
            <a:pPr fontAlgn="auto">
              <a:spcAft>
                <a:spcPts val="0"/>
              </a:spcAft>
              <a:defRPr/>
            </a:pPr>
            <a:r>
              <a:rPr lang="fr-FR" dirty="0">
                <a:latin typeface="Helvetica Neue" charset="0"/>
                <a:ea typeface="ＭＳ ゴシック" charset="0"/>
                <a:cs typeface="ＭＳ ゴシック" charset="0"/>
              </a:rPr>
              <a:t>Position </a:t>
            </a:r>
            <a:r>
              <a:rPr lang="fr-FR" dirty="0" smtClean="0">
                <a:latin typeface="Helvetica Neue" charset="0"/>
                <a:ea typeface="ＭＳ ゴシック" charset="0"/>
                <a:cs typeface="ＭＳ ゴシック" charset="0"/>
              </a:rPr>
              <a:t>d’</a:t>
            </a:r>
            <a:r>
              <a:rPr lang="fr-FR" altLang="ja-JP" dirty="0" smtClean="0">
                <a:latin typeface="Helvetica Neue" charset="0"/>
                <a:ea typeface="ＭＳ ゴシック" charset="0"/>
                <a:cs typeface="ＭＳ ゴシック" charset="0"/>
              </a:rPr>
              <a:t>étudiant</a:t>
            </a:r>
            <a:r>
              <a:rPr lang="fr-FR" altLang="ja-JP" dirty="0">
                <a:latin typeface="Helvetica Neue" charset="0"/>
                <a:ea typeface="ＭＳ ゴシック" charset="0"/>
                <a:cs typeface="ＭＳ ゴシック" charset="0"/>
              </a:rPr>
              <a:t>, </a:t>
            </a:r>
            <a:r>
              <a:rPr lang="fr-FR" altLang="ja-JP" dirty="0" smtClean="0">
                <a:latin typeface="Helvetica Neue" charset="0"/>
                <a:ea typeface="ＭＳ ゴシック" charset="0"/>
                <a:cs typeface="ＭＳ ゴシック" charset="0"/>
              </a:rPr>
              <a:t>d’élève</a:t>
            </a:r>
            <a:r>
              <a:rPr lang="fr-FR" altLang="ja-JP" dirty="0">
                <a:latin typeface="Helvetica Neue" charset="0"/>
                <a:ea typeface="ＭＳ ゴシック" charset="0"/>
                <a:cs typeface="ＭＳ ゴシック" charset="0"/>
              </a:rPr>
              <a:t>, </a:t>
            </a:r>
            <a:r>
              <a:rPr lang="fr-FR" altLang="ja-JP" dirty="0" smtClean="0">
                <a:latin typeface="Helvetica Neue" charset="0"/>
                <a:ea typeface="ＭＳ ゴシック" charset="0"/>
                <a:cs typeface="ＭＳ ゴシック" charset="0"/>
              </a:rPr>
              <a:t>situation d’examen</a:t>
            </a:r>
            <a:r>
              <a:rPr lang="fr-FR" altLang="ja-JP" dirty="0">
                <a:latin typeface="Helvetica Neue" charset="0"/>
                <a:ea typeface="ＭＳ ゴシック" charset="0"/>
                <a:cs typeface="ＭＳ ゴシック" charset="0"/>
              </a:rPr>
              <a:t>.</a:t>
            </a:r>
          </a:p>
          <a:p>
            <a:pPr fontAlgn="auto">
              <a:spcAft>
                <a:spcPts val="0"/>
              </a:spcAft>
              <a:defRPr/>
            </a:pPr>
            <a:r>
              <a:rPr lang="fr-FR" i="1" dirty="0">
                <a:latin typeface="Helvetica Neue" charset="0"/>
                <a:ea typeface="ＭＳ ゴシック" charset="0"/>
                <a:cs typeface="ＭＳ ゴシック" charset="0"/>
              </a:rPr>
              <a:t>EX : « </a:t>
            </a:r>
            <a:r>
              <a:rPr lang="fr-FR" i="1" dirty="0">
                <a:solidFill>
                  <a:srgbClr val="FFFF00"/>
                </a:solidFill>
                <a:latin typeface="Helvetica Neue" charset="0"/>
                <a:ea typeface="ＭＳ ゴシック" charset="0"/>
                <a:cs typeface="ＭＳ ゴシック" charset="0"/>
              </a:rPr>
              <a:t>Pourquoi ce choix d'autant d'éléments ? Pourquoi ne pas avoir essayé de simplifier ? Faire moins de choses pour avoir plus de temps pour répéter</a:t>
            </a:r>
            <a:r>
              <a:rPr lang="fr-FR" i="1" dirty="0">
                <a:latin typeface="Helvetica Neue" charset="0"/>
                <a:ea typeface="ＭＳ ゴシック" charset="0"/>
                <a:cs typeface="ＭＳ ゴシック" charset="0"/>
              </a:rPr>
              <a:t>… ». </a:t>
            </a:r>
            <a:endParaRPr lang="en-GB" dirty="0">
              <a:latin typeface="Helvetica Neue" charset="0"/>
              <a:ea typeface="ＭＳ ゴシック" charset="0"/>
              <a:cs typeface="ＭＳ ゴシック" charset="0"/>
            </a:endParaRP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129856C3-F185-644D-8A95-3BB6C43370B7}" type="slidenum">
              <a:rPr lang="fr-FR"/>
              <a:pPr>
                <a:defRPr/>
              </a:pPr>
              <a:t>46</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Les questions</a:t>
            </a:r>
            <a:endParaRPr lang="fr-FR" dirty="0">
              <a:ea typeface="+mj-ea"/>
              <a:cs typeface="+mj-cs"/>
            </a:endParaRPr>
          </a:p>
        </p:txBody>
      </p:sp>
      <p:sp>
        <p:nvSpPr>
          <p:cNvPr id="3" name="Espace réservé du contenu 2"/>
          <p:cNvSpPr>
            <a:spLocks noGrp="1"/>
          </p:cNvSpPr>
          <p:nvPr>
            <p:ph idx="1"/>
          </p:nvPr>
        </p:nvSpPr>
        <p:spPr/>
        <p:txBody>
          <a:bodyPr>
            <a:normAutofit lnSpcReduction="10000"/>
          </a:bodyPr>
          <a:lstStyle/>
          <a:p>
            <a:pPr fontAlgn="auto">
              <a:spcAft>
                <a:spcPts val="0"/>
              </a:spcAft>
              <a:buFontTx/>
              <a:buNone/>
              <a:defRPr/>
            </a:pPr>
            <a:r>
              <a:rPr lang="fr-FR" sz="3200" dirty="0" smtClean="0">
                <a:solidFill>
                  <a:schemeClr val="accent5">
                    <a:lumMod val="40000"/>
                    <a:lumOff val="60000"/>
                  </a:schemeClr>
                </a:solidFill>
                <a:latin typeface="Helvetica Neue" charset="0"/>
                <a:ea typeface="ＭＳ ゴシック" charset="0"/>
                <a:cs typeface="ＭＳ ゴシック" charset="0"/>
              </a:rPr>
              <a:t>R6. </a:t>
            </a:r>
            <a:r>
              <a:rPr lang="fr-FR" sz="3200" dirty="0">
                <a:solidFill>
                  <a:schemeClr val="accent5">
                    <a:lumMod val="40000"/>
                    <a:lumOff val="60000"/>
                  </a:schemeClr>
                </a:solidFill>
                <a:latin typeface="Helvetica Neue" charset="0"/>
                <a:ea typeface="ＭＳ ゴシック" charset="0"/>
                <a:cs typeface="ＭＳ ゴシック" charset="0"/>
              </a:rPr>
              <a:t>Des questions en « COMMENT »</a:t>
            </a:r>
          </a:p>
          <a:p>
            <a:pPr fontAlgn="auto">
              <a:spcAft>
                <a:spcPts val="0"/>
              </a:spcAft>
              <a:defRPr/>
            </a:pPr>
            <a:r>
              <a:rPr lang="fr-FR" dirty="0">
                <a:latin typeface="Helvetica Neue" charset="0"/>
                <a:ea typeface="ＭＳ ゴシック" charset="0"/>
                <a:cs typeface="ＭＳ ゴシック" charset="0"/>
              </a:rPr>
              <a:t>On a les réponses (buts, intentions)  grâce aux satellites de </a:t>
            </a:r>
            <a:r>
              <a:rPr lang="fr-FR" dirty="0" smtClean="0">
                <a:latin typeface="Helvetica Neue" charset="0"/>
                <a:ea typeface="ＭＳ ゴシック" charset="0"/>
                <a:cs typeface="ＭＳ ゴシック" charset="0"/>
              </a:rPr>
              <a:t>l’action</a:t>
            </a:r>
            <a:r>
              <a:rPr lang="fr-FR" dirty="0">
                <a:latin typeface="Helvetica Neue" charset="0"/>
                <a:ea typeface="ＭＳ ゴシック" charset="0"/>
                <a:cs typeface="ＭＳ ゴシック" charset="0"/>
              </a:rPr>
              <a:t>.</a:t>
            </a:r>
          </a:p>
          <a:p>
            <a:pPr fontAlgn="auto">
              <a:spcAft>
                <a:spcPts val="0"/>
              </a:spcAft>
              <a:defRPr/>
            </a:pPr>
            <a:r>
              <a:rPr lang="fr-FR" dirty="0">
                <a:latin typeface="Helvetica Neue" charset="0"/>
                <a:ea typeface="ＭＳ ゴシック" charset="0"/>
                <a:cs typeface="ＭＳ ゴシック" charset="0"/>
              </a:rPr>
              <a:t>Accès aux procédures « </a:t>
            </a:r>
            <a:r>
              <a:rPr lang="fr-FR" dirty="0" err="1">
                <a:latin typeface="Helvetica Neue" charset="0"/>
                <a:ea typeface="ＭＳ ゴシック" charset="0"/>
                <a:cs typeface="ＭＳ ゴシック" charset="0"/>
              </a:rPr>
              <a:t>routinisées</a:t>
            </a:r>
            <a:r>
              <a:rPr lang="fr-FR" dirty="0">
                <a:latin typeface="Helvetica Neue" charset="0"/>
                <a:ea typeface="ＭＳ ゴシック" charset="0"/>
                <a:cs typeface="ＭＳ ゴシック" charset="0"/>
              </a:rPr>
              <a:t> » (savoir </a:t>
            </a:r>
            <a:r>
              <a:rPr lang="fr-FR" dirty="0" smtClean="0">
                <a:latin typeface="Helvetica Neue" charset="0"/>
                <a:ea typeface="ＭＳ ゴシック" charset="0"/>
                <a:cs typeface="ＭＳ ゴシック" charset="0"/>
              </a:rPr>
              <a:t>d’expérience</a:t>
            </a:r>
            <a:r>
              <a:rPr lang="fr-FR" dirty="0">
                <a:latin typeface="Helvetica Neue" charset="0"/>
                <a:ea typeface="ＭＳ ゴシック" charset="0"/>
                <a:cs typeface="ＭＳ ゴシック" charset="0"/>
              </a:rPr>
              <a:t>).</a:t>
            </a:r>
          </a:p>
          <a:p>
            <a:pPr fontAlgn="auto">
              <a:spcAft>
                <a:spcPts val="0"/>
              </a:spcAft>
              <a:defRPr/>
            </a:pPr>
            <a:r>
              <a:rPr lang="fr-FR" dirty="0">
                <a:latin typeface="Helvetica Neue" charset="0"/>
                <a:ea typeface="ＭＳ ゴシック" charset="0"/>
                <a:cs typeface="ＭＳ ゴシック" charset="0"/>
              </a:rPr>
              <a:t>Accès aussi aux jugements et croyances. </a:t>
            </a:r>
          </a:p>
          <a:p>
            <a:pPr fontAlgn="auto">
              <a:spcAft>
                <a:spcPts val="0"/>
              </a:spcAft>
              <a:defRPr/>
            </a:pPr>
            <a:r>
              <a:rPr lang="fr-FR" dirty="0">
                <a:effectLst>
                  <a:outerShdw blurRad="38100" dist="38100" dir="2700000" algn="tl">
                    <a:srgbClr val="000000"/>
                  </a:outerShdw>
                </a:effectLst>
                <a:latin typeface="Helvetica Neue" charset="0"/>
                <a:ea typeface="ＭＳ ゴシック" charset="0"/>
                <a:cs typeface="ＭＳ ゴシック" charset="0"/>
              </a:rPr>
              <a:t>EX : « </a:t>
            </a:r>
            <a:r>
              <a:rPr lang="fr-FR" i="1" dirty="0">
                <a:solidFill>
                  <a:srgbClr val="F2D908"/>
                </a:solidFill>
                <a:effectLst>
                  <a:outerShdw blurRad="38100" dist="38100" dir="2700000" algn="tl">
                    <a:srgbClr val="000000"/>
                  </a:outerShdw>
                </a:effectLst>
                <a:latin typeface="Helvetica Neue" charset="0"/>
                <a:ea typeface="ＭＳ ゴシック" charset="0"/>
                <a:cs typeface="ＭＳ ゴシック" charset="0"/>
              </a:rPr>
              <a:t>comment as-tu commencé ta leçon ? </a:t>
            </a:r>
            <a:r>
              <a:rPr lang="fr-FR" dirty="0">
                <a:solidFill>
                  <a:srgbClr val="F2D908"/>
                </a:solidFill>
                <a:effectLst>
                  <a:outerShdw blurRad="38100" dist="38100" dir="2700000" algn="tl">
                    <a:srgbClr val="000000"/>
                  </a:outerShdw>
                </a:effectLst>
                <a:latin typeface="Helvetica Neue" charset="0"/>
                <a:ea typeface="ＭＳ ゴシック" charset="0"/>
                <a:cs typeface="ＭＳ ゴシック" charset="0"/>
              </a:rPr>
              <a:t>» ou bien « </a:t>
            </a:r>
            <a:r>
              <a:rPr lang="fr-FR" i="1" dirty="0">
                <a:solidFill>
                  <a:srgbClr val="F2D908"/>
                </a:solidFill>
                <a:effectLst>
                  <a:outerShdw blurRad="38100" dist="38100" dir="2700000" algn="tl">
                    <a:srgbClr val="000000"/>
                  </a:outerShdw>
                </a:effectLst>
                <a:latin typeface="Helvetica Neue" charset="0"/>
                <a:ea typeface="ＭＳ ゴシック" charset="0"/>
                <a:cs typeface="ＭＳ ゴシック" charset="0"/>
              </a:rPr>
              <a:t>comment </a:t>
            </a:r>
            <a:r>
              <a:rPr lang="fr-FR" i="1" dirty="0" smtClean="0">
                <a:solidFill>
                  <a:srgbClr val="F2D908"/>
                </a:solidFill>
                <a:effectLst>
                  <a:outerShdw blurRad="38100" dist="38100" dir="2700000" algn="tl">
                    <a:srgbClr val="000000"/>
                  </a:outerShdw>
                </a:effectLst>
                <a:latin typeface="Helvetica Neue" charset="0"/>
                <a:ea typeface="ＭＳ ゴシック" charset="0"/>
                <a:cs typeface="ＭＳ ゴシック" charset="0"/>
              </a:rPr>
              <a:t>t’y </a:t>
            </a:r>
            <a:r>
              <a:rPr lang="fr-FR" i="1" dirty="0">
                <a:solidFill>
                  <a:srgbClr val="F2D908"/>
                </a:solidFill>
                <a:effectLst>
                  <a:outerShdw blurRad="38100" dist="38100" dir="2700000" algn="tl">
                    <a:srgbClr val="000000"/>
                  </a:outerShdw>
                </a:effectLst>
                <a:latin typeface="Helvetica Neue" charset="0"/>
                <a:ea typeface="ＭＳ ゴシック" charset="0"/>
                <a:cs typeface="ＭＳ ゴシック" charset="0"/>
              </a:rPr>
              <a:t>es-tu pris pour … ?</a:t>
            </a:r>
            <a:r>
              <a:rPr lang="fr-FR" i="1" dirty="0">
                <a:effectLst>
                  <a:outerShdw blurRad="38100" dist="38100" dir="2700000" algn="tl">
                    <a:srgbClr val="000000"/>
                  </a:outerShdw>
                </a:effectLst>
                <a:latin typeface="Helvetica Neue" charset="0"/>
                <a:ea typeface="ＭＳ ゴシック" charset="0"/>
                <a:cs typeface="ＭＳ ゴシック" charset="0"/>
              </a:rPr>
              <a:t> </a:t>
            </a:r>
            <a:r>
              <a:rPr lang="fr-FR" dirty="0">
                <a:effectLst>
                  <a:outerShdw blurRad="38100" dist="38100" dir="2700000" algn="tl">
                    <a:srgbClr val="000000"/>
                  </a:outerShdw>
                </a:effectLst>
                <a:latin typeface="Helvetica Neue" charset="0"/>
                <a:ea typeface="ＭＳ ゴシック" charset="0"/>
                <a:cs typeface="ＭＳ ゴシック" charset="0"/>
              </a:rPr>
              <a:t>».</a:t>
            </a:r>
            <a:r>
              <a:rPr lang="en-GB" dirty="0">
                <a:effectLst>
                  <a:outerShdw blurRad="38100" dist="38100" dir="2700000" algn="tl">
                    <a:srgbClr val="000000"/>
                  </a:outerShdw>
                </a:effectLst>
                <a:latin typeface="Helvetica Neue" charset="0"/>
                <a:ea typeface="ＭＳ ゴシック" charset="0"/>
                <a:cs typeface="ＭＳ ゴシック" charset="0"/>
              </a:rPr>
              <a:t> </a:t>
            </a:r>
            <a:endParaRPr lang="fr-FR" dirty="0">
              <a:effectLst>
                <a:outerShdw blurRad="38100" dist="38100" dir="2700000" algn="tl">
                  <a:srgbClr val="000000"/>
                </a:outerShdw>
              </a:effectLst>
              <a:latin typeface="Helvetica Neue" charset="0"/>
              <a:ea typeface="ＭＳ ゴシック" charset="0"/>
              <a:cs typeface="ＭＳ ゴシック" charset="0"/>
            </a:endParaRP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86FE3AB3-E8F6-B24D-8C66-5AF27F88813E}" type="slidenum">
              <a:rPr lang="fr-FR"/>
              <a:pPr>
                <a:defRPr/>
              </a:pPr>
              <a:t>47</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L’entretien</a:t>
            </a:r>
            <a:endParaRPr lang="fr-FR" dirty="0">
              <a:ea typeface="+mj-ea"/>
              <a:cs typeface="+mj-cs"/>
            </a:endParaRPr>
          </a:p>
        </p:txBody>
      </p:sp>
      <p:sp>
        <p:nvSpPr>
          <p:cNvPr id="3" name="Espace réservé du contenu 2"/>
          <p:cNvSpPr>
            <a:spLocks noGrp="1"/>
          </p:cNvSpPr>
          <p:nvPr>
            <p:ph idx="1"/>
          </p:nvPr>
        </p:nvSpPr>
        <p:spPr/>
        <p:txBody>
          <a:bodyPr/>
          <a:lstStyle/>
          <a:p>
            <a:pPr fontAlgn="auto">
              <a:spcAft>
                <a:spcPts val="0"/>
              </a:spcAft>
              <a:buFontTx/>
              <a:buNone/>
              <a:defRPr/>
            </a:pPr>
            <a:r>
              <a:rPr lang="fr-FR" sz="2800" dirty="0" smtClean="0">
                <a:solidFill>
                  <a:srgbClr val="FBC594"/>
                </a:solidFill>
                <a:latin typeface="Helvetica Neue" charset="0"/>
                <a:ea typeface="ＭＳ ゴシック" charset="0"/>
                <a:cs typeface="ＭＳ ゴシック" charset="0"/>
              </a:rPr>
              <a:t>R7</a:t>
            </a:r>
            <a:r>
              <a:rPr lang="fr-FR" sz="2800" dirty="0">
                <a:solidFill>
                  <a:srgbClr val="FBC594"/>
                </a:solidFill>
                <a:latin typeface="Helvetica Neue" charset="0"/>
                <a:ea typeface="ＭＳ ゴシック" charset="0"/>
                <a:cs typeface="ＭＳ ゴシック" charset="0"/>
              </a:rPr>
              <a:t>: </a:t>
            </a:r>
            <a:r>
              <a:rPr lang="fr-FR" sz="3600" dirty="0">
                <a:solidFill>
                  <a:srgbClr val="FBC594"/>
                </a:solidFill>
                <a:latin typeface="Helvetica Neue" charset="0"/>
                <a:ea typeface="ＭＳ ゴシック" charset="0"/>
                <a:cs typeface="ＭＳ ゴシック" charset="0"/>
              </a:rPr>
              <a:t>Focaliser </a:t>
            </a:r>
            <a:r>
              <a:rPr lang="fr-FR" sz="3600" dirty="0" smtClean="0">
                <a:solidFill>
                  <a:srgbClr val="FBC594"/>
                </a:solidFill>
                <a:latin typeface="Helvetica Neue" charset="0"/>
                <a:ea typeface="ＭＳ ゴシック" charset="0"/>
                <a:cs typeface="ＭＳ ゴシック" charset="0"/>
              </a:rPr>
              <a:t>l’</a:t>
            </a:r>
            <a:r>
              <a:rPr lang="fr-FR" altLang="ja-JP" sz="3600" dirty="0" smtClean="0">
                <a:solidFill>
                  <a:srgbClr val="FBC594"/>
                </a:solidFill>
                <a:latin typeface="Helvetica Neue" charset="0"/>
                <a:ea typeface="ＭＳ ゴシック" charset="0"/>
                <a:cs typeface="ＭＳ ゴシック" charset="0"/>
              </a:rPr>
              <a:t>entretien </a:t>
            </a:r>
            <a:r>
              <a:rPr lang="fr-FR" altLang="ja-JP" sz="3200" dirty="0">
                <a:solidFill>
                  <a:srgbClr val="FBC594"/>
                </a:solidFill>
                <a:latin typeface="Helvetica Neue" charset="0"/>
                <a:ea typeface="ＭＳ ゴシック" charset="0"/>
                <a:cs typeface="ＭＳ ゴシック" charset="0"/>
              </a:rPr>
              <a:t>sur 2 à 3 points maximum.</a:t>
            </a:r>
          </a:p>
          <a:p>
            <a:pPr fontAlgn="auto">
              <a:spcAft>
                <a:spcPts val="0"/>
              </a:spcAft>
              <a:defRPr/>
            </a:pPr>
            <a:r>
              <a:rPr lang="fr-FR" dirty="0">
                <a:latin typeface="Helvetica Neue" charset="0"/>
                <a:ea typeface="ＭＳ ゴシック" charset="0"/>
                <a:cs typeface="ＭＳ ゴシック" charset="0"/>
              </a:rPr>
              <a:t>Cela suppose la hiérarchisation des points à aborder.</a:t>
            </a:r>
          </a:p>
          <a:p>
            <a:pPr fontAlgn="auto">
              <a:spcAft>
                <a:spcPts val="0"/>
              </a:spcAft>
              <a:defRPr/>
            </a:pPr>
            <a:r>
              <a:rPr lang="fr-FR" dirty="0" smtClean="0">
                <a:latin typeface="Helvetica Neue" charset="0"/>
                <a:ea typeface="ＭＳ ゴシック" charset="0"/>
                <a:cs typeface="ＭＳ ゴシック" charset="0"/>
              </a:rPr>
              <a:t>Qu’</a:t>
            </a:r>
            <a:r>
              <a:rPr lang="fr-FR" altLang="ja-JP" dirty="0" smtClean="0">
                <a:latin typeface="Helvetica Neue" charset="0"/>
                <a:ea typeface="ＭＳ ゴシック" charset="0"/>
                <a:cs typeface="ＭＳ ゴシック" charset="0"/>
              </a:rPr>
              <a:t>est</a:t>
            </a:r>
            <a:r>
              <a:rPr lang="fr-FR" altLang="ja-JP" dirty="0">
                <a:latin typeface="Helvetica Neue" charset="0"/>
                <a:ea typeface="ＭＳ ゴシック" charset="0"/>
                <a:cs typeface="ＭＳ ゴシック" charset="0"/>
              </a:rPr>
              <a:t>-ce qui est important pour lui à ce moment de </a:t>
            </a:r>
            <a:r>
              <a:rPr lang="fr-FR" altLang="ja-JP" dirty="0" smtClean="0">
                <a:latin typeface="Helvetica Neue" charset="0"/>
                <a:ea typeface="ＭＳ ゴシック" charset="0"/>
                <a:cs typeface="ＭＳ ゴシック" charset="0"/>
              </a:rPr>
              <a:t>l’année </a:t>
            </a:r>
            <a:r>
              <a:rPr lang="fr-FR" altLang="ja-JP" dirty="0">
                <a:latin typeface="Helvetica Neue" charset="0"/>
                <a:ea typeface="ＭＳ ゴシック" charset="0"/>
                <a:cs typeface="ＭＳ ゴシック" charset="0"/>
              </a:rPr>
              <a:t>? (ses préoccupations)</a:t>
            </a:r>
          </a:p>
          <a:p>
            <a:pPr fontAlgn="auto">
              <a:spcAft>
                <a:spcPts val="0"/>
              </a:spcAft>
              <a:defRPr/>
            </a:pPr>
            <a:r>
              <a:rPr lang="fr-FR" dirty="0">
                <a:latin typeface="Helvetica Neue" charset="0"/>
                <a:ea typeface="ＭＳ ゴシック" charset="0"/>
                <a:cs typeface="ＭＳ ゴシック" charset="0"/>
              </a:rPr>
              <a:t>On va au fond de la discussion.</a:t>
            </a: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B86B25D7-E297-DF45-9119-57E35354190F}" type="slidenum">
              <a:rPr lang="fr-FR"/>
              <a:pPr>
                <a:defRPr/>
              </a:pPr>
              <a:t>48</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Exemple de réaction du stagiaire</a:t>
            </a:r>
            <a:endParaRPr lang="fr-FR" dirty="0">
              <a:ea typeface="+mj-ea"/>
              <a:cs typeface="+mj-cs"/>
            </a:endParaRPr>
          </a:p>
        </p:txBody>
      </p:sp>
      <p:sp>
        <p:nvSpPr>
          <p:cNvPr id="3" name="Espace réservé du contenu 2"/>
          <p:cNvSpPr>
            <a:spLocks noGrp="1"/>
          </p:cNvSpPr>
          <p:nvPr>
            <p:ph idx="1"/>
          </p:nvPr>
        </p:nvSpPr>
        <p:spPr>
          <a:xfrm>
            <a:off x="755650" y="2060575"/>
            <a:ext cx="7581900" cy="3954463"/>
          </a:xfrm>
        </p:spPr>
        <p:txBody>
          <a:bodyPr/>
          <a:lstStyle/>
          <a:p>
            <a:pPr fontAlgn="auto">
              <a:spcAft>
                <a:spcPts val="0"/>
              </a:spcAft>
              <a:buFontTx/>
              <a:buNone/>
              <a:defRPr/>
            </a:pPr>
            <a:r>
              <a:rPr lang="fr-FR" dirty="0">
                <a:latin typeface="Helvetica Neue" charset="0"/>
                <a:ea typeface="ＭＳ ゴシック" charset="0"/>
                <a:cs typeface="ＭＳ ゴシック" charset="0"/>
              </a:rPr>
              <a:t>Extrait de G. Serres (2008) </a:t>
            </a:r>
            <a:r>
              <a:rPr lang="fr-FR" dirty="0" smtClean="0">
                <a:latin typeface="Helvetica Neue" charset="0"/>
                <a:ea typeface="ＭＳ ゴシック" charset="0"/>
                <a:cs typeface="ＭＳ ゴシック" charset="0"/>
              </a:rPr>
              <a:t>: </a:t>
            </a:r>
            <a:r>
              <a:rPr lang="fr-FR" dirty="0" err="1" smtClean="0">
                <a:latin typeface="Helvetica Neue" charset="0"/>
                <a:ea typeface="ＭＳ ゴシック" charset="0"/>
                <a:cs typeface="ＭＳ ゴシック" charset="0"/>
              </a:rPr>
              <a:t>autoconfrontation</a:t>
            </a:r>
            <a:endParaRPr lang="en-GB" dirty="0">
              <a:latin typeface="Helvetica Neue" charset="0"/>
              <a:ea typeface="ＭＳ ゴシック" charset="0"/>
              <a:cs typeface="ＭＳ ゴシック" charset="0"/>
            </a:endParaRPr>
          </a:p>
          <a:p>
            <a:pPr fontAlgn="auto">
              <a:spcAft>
                <a:spcPts val="0"/>
              </a:spcAft>
              <a:defRPr/>
            </a:pPr>
            <a:r>
              <a:rPr lang="fr-FR" dirty="0">
                <a:latin typeface="Helvetica Neue" charset="0"/>
                <a:ea typeface="ＭＳ ゴシック" charset="0"/>
                <a:cs typeface="ＭＳ ゴシック" charset="0"/>
              </a:rPr>
              <a:t>Cette tendance à </a:t>
            </a:r>
            <a:r>
              <a:rPr lang="fr-FR" dirty="0" smtClean="0">
                <a:latin typeface="Helvetica Neue" charset="0"/>
                <a:ea typeface="ＭＳ ゴシック" charset="0"/>
                <a:cs typeface="ＭＳ ゴシック" charset="0"/>
              </a:rPr>
              <a:t>l’</a:t>
            </a:r>
            <a:r>
              <a:rPr lang="fr-FR" altLang="ja-JP" dirty="0" smtClean="0">
                <a:latin typeface="Helvetica Neue" charset="0"/>
                <a:ea typeface="ＭＳ ゴシック" charset="0"/>
                <a:cs typeface="ＭＳ ゴシック" charset="0"/>
              </a:rPr>
              <a:t>exhaustivité </a:t>
            </a:r>
            <a:r>
              <a:rPr lang="fr-FR" altLang="ja-JP" dirty="0">
                <a:latin typeface="Helvetica Neue" charset="0"/>
                <a:ea typeface="ＭＳ ゴシック" charset="0"/>
                <a:cs typeface="ＭＳ ゴシック" charset="0"/>
              </a:rPr>
              <a:t>peut conduire à une forte déstabilisation des stagiaires et à une réaction de protection : </a:t>
            </a:r>
            <a:r>
              <a:rPr lang="fr-FR" altLang="ja-JP" i="1" dirty="0">
                <a:latin typeface="Helvetica Neue" charset="0"/>
                <a:ea typeface="ＭＳ ゴシック" charset="0"/>
                <a:cs typeface="ＭＳ ゴシック" charset="0"/>
              </a:rPr>
              <a:t>« </a:t>
            </a:r>
            <a:r>
              <a:rPr lang="fr-FR" altLang="ja-JP" i="1" dirty="0">
                <a:solidFill>
                  <a:srgbClr val="FFFF00"/>
                </a:solidFill>
                <a:latin typeface="Helvetica Neue" charset="0"/>
                <a:ea typeface="ＭＳ ゴシック" charset="0"/>
                <a:cs typeface="ＭＳ ゴシック" charset="0"/>
              </a:rPr>
              <a:t>Là, je </a:t>
            </a:r>
            <a:r>
              <a:rPr lang="fr-FR" altLang="ja-JP" i="1" dirty="0" smtClean="0">
                <a:solidFill>
                  <a:srgbClr val="FFFF00"/>
                </a:solidFill>
                <a:latin typeface="Helvetica Neue" charset="0"/>
                <a:ea typeface="ＭＳ ゴシック" charset="0"/>
                <a:cs typeface="ＭＳ ゴシック" charset="0"/>
              </a:rPr>
              <a:t>n’écoute </a:t>
            </a:r>
            <a:r>
              <a:rPr lang="fr-FR" altLang="ja-JP" i="1" dirty="0">
                <a:solidFill>
                  <a:srgbClr val="FFFF00"/>
                </a:solidFill>
                <a:latin typeface="Helvetica Neue" charset="0"/>
                <a:ea typeface="ＭＳ ゴシック" charset="0"/>
                <a:cs typeface="ＭＳ ゴシック" charset="0"/>
              </a:rPr>
              <a:t>plus, je </a:t>
            </a:r>
            <a:r>
              <a:rPr lang="fr-FR" altLang="ja-JP" i="1" dirty="0" smtClean="0">
                <a:solidFill>
                  <a:srgbClr val="FFFF00"/>
                </a:solidFill>
                <a:latin typeface="Helvetica Neue" charset="0"/>
                <a:ea typeface="ＭＳ ゴシック" charset="0"/>
                <a:cs typeface="ＭＳ ゴシック" charset="0"/>
              </a:rPr>
              <a:t>n’ai </a:t>
            </a:r>
            <a:r>
              <a:rPr lang="fr-FR" altLang="ja-JP" i="1" dirty="0">
                <a:solidFill>
                  <a:srgbClr val="FFFF00"/>
                </a:solidFill>
                <a:latin typeface="Helvetica Neue" charset="0"/>
                <a:ea typeface="ＭＳ ゴシック" charset="0"/>
                <a:cs typeface="ＭＳ ゴシック" charset="0"/>
              </a:rPr>
              <a:t>pas le temps de réfléchir à ce premier </a:t>
            </a:r>
            <a:r>
              <a:rPr lang="fr-FR" altLang="ja-JP" i="1" dirty="0" smtClean="0">
                <a:solidFill>
                  <a:srgbClr val="FFFF00"/>
                </a:solidFill>
                <a:latin typeface="Helvetica Neue" charset="0"/>
                <a:ea typeface="ＭＳ ゴシック" charset="0"/>
                <a:cs typeface="ＭＳ ゴシック" charset="0"/>
              </a:rPr>
              <a:t>point</a:t>
            </a:r>
            <a:r>
              <a:rPr lang="fr-FR" altLang="ja-JP" i="1" dirty="0">
                <a:solidFill>
                  <a:srgbClr val="FFFF00"/>
                </a:solidFill>
                <a:latin typeface="Helvetica Neue" charset="0"/>
                <a:ea typeface="ＭＳ ゴシック" charset="0"/>
                <a:cs typeface="ＭＳ ゴシック" charset="0"/>
              </a:rPr>
              <a:t> </a:t>
            </a:r>
            <a:r>
              <a:rPr lang="fr-FR" altLang="ja-JP" i="1" dirty="0" smtClean="0">
                <a:solidFill>
                  <a:srgbClr val="FFFF00"/>
                </a:solidFill>
                <a:latin typeface="Helvetica Neue" charset="0"/>
                <a:ea typeface="ＭＳ ゴシック" charset="0"/>
                <a:cs typeface="ＭＳ ゴシック" charset="0"/>
              </a:rPr>
              <a:t>qu’elle </a:t>
            </a:r>
            <a:r>
              <a:rPr lang="fr-FR" altLang="ja-JP" i="1" dirty="0">
                <a:solidFill>
                  <a:srgbClr val="FFFF00"/>
                </a:solidFill>
                <a:latin typeface="Helvetica Neue" charset="0"/>
                <a:ea typeface="ＭＳ ゴシック" charset="0"/>
                <a:cs typeface="ＭＳ ゴシック" charset="0"/>
              </a:rPr>
              <a:t>est déjà sur autre chose, je fais OUI de la tête mais je </a:t>
            </a:r>
            <a:r>
              <a:rPr lang="fr-FR" altLang="ja-JP" i="1" dirty="0" smtClean="0">
                <a:solidFill>
                  <a:srgbClr val="FFFF00"/>
                </a:solidFill>
                <a:latin typeface="Helvetica Neue" charset="0"/>
                <a:ea typeface="ＭＳ ゴシック" charset="0"/>
                <a:cs typeface="ＭＳ ゴシック" charset="0"/>
              </a:rPr>
              <a:t>n’écoute </a:t>
            </a:r>
            <a:r>
              <a:rPr lang="fr-FR" altLang="ja-JP" i="1" dirty="0">
                <a:solidFill>
                  <a:srgbClr val="FFFF00"/>
                </a:solidFill>
                <a:latin typeface="Helvetica Neue" charset="0"/>
                <a:ea typeface="ＭＳ ゴシック" charset="0"/>
                <a:cs typeface="ＭＳ ゴシック" charset="0"/>
              </a:rPr>
              <a:t>plus, </a:t>
            </a:r>
            <a:r>
              <a:rPr lang="fr-FR" altLang="ja-JP" i="1" dirty="0" smtClean="0">
                <a:solidFill>
                  <a:srgbClr val="FFFF00"/>
                </a:solidFill>
                <a:latin typeface="Helvetica Neue" charset="0"/>
                <a:ea typeface="ＭＳ ゴシック" charset="0"/>
                <a:cs typeface="ＭＳ ゴシック" charset="0"/>
              </a:rPr>
              <a:t>j’ai l’impression </a:t>
            </a:r>
            <a:r>
              <a:rPr lang="fr-FR" altLang="ja-JP" i="1" dirty="0">
                <a:solidFill>
                  <a:srgbClr val="FFFF00"/>
                </a:solidFill>
                <a:latin typeface="Helvetica Neue" charset="0"/>
                <a:ea typeface="ＭＳ ゴシック" charset="0"/>
                <a:cs typeface="ＭＳ ゴシック" charset="0"/>
              </a:rPr>
              <a:t>que rien ne va : la couleur des titres, la structuration des chapitres, …</a:t>
            </a:r>
            <a:r>
              <a:rPr lang="fr-FR" altLang="ja-JP" i="1" dirty="0">
                <a:latin typeface="Helvetica Neue" charset="0"/>
                <a:ea typeface="ＭＳ ゴシック" charset="0"/>
                <a:cs typeface="ＭＳ ゴシック" charset="0"/>
              </a:rPr>
              <a:t>».</a:t>
            </a:r>
            <a:r>
              <a:rPr lang="fr-FR" altLang="ja-JP" dirty="0">
                <a:latin typeface="Helvetica Neue" charset="0"/>
                <a:ea typeface="ＭＳ ゴシック" charset="0"/>
                <a:cs typeface="ＭＳ ゴシック" charset="0"/>
              </a:rPr>
              <a:t> </a:t>
            </a:r>
            <a:endParaRPr lang="fr-FR" dirty="0">
              <a:latin typeface="Helvetica Neue" charset="0"/>
              <a:ea typeface="ＭＳ ゴシック" charset="0"/>
              <a:cs typeface="ＭＳ ゴシック" charset="0"/>
            </a:endParaRPr>
          </a:p>
        </p:txBody>
      </p:sp>
      <p:sp>
        <p:nvSpPr>
          <p:cNvPr id="4" name="Espace réservé du numéro de diapositive 3"/>
          <p:cNvSpPr>
            <a:spLocks noGrp="1"/>
          </p:cNvSpPr>
          <p:nvPr>
            <p:ph type="sldNum" sz="quarter" idx="12"/>
          </p:nvPr>
        </p:nvSpPr>
        <p:spPr/>
        <p:txBody>
          <a:bodyPr/>
          <a:lstStyle/>
          <a:p>
            <a:pPr>
              <a:defRPr/>
            </a:pPr>
            <a:fld id="{1899D213-06D8-D648-B2F0-4A1AFC7BDA43}" type="slidenum">
              <a:rPr lang="fr-FR"/>
              <a:pPr>
                <a:defRPr/>
              </a:pPr>
              <a:t>49</a:t>
            </a:fld>
            <a:endParaRPr lang="fr-FR"/>
          </a:p>
        </p:txBody>
      </p:sp>
    </p:spTree>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Q</a:t>
            </a:r>
            <a:r>
              <a:rPr lang="fr-FR" dirty="0" smtClean="0"/>
              <a:t>uestion</a:t>
            </a:r>
            <a:endParaRPr lang="fr-FR" dirty="0"/>
          </a:p>
        </p:txBody>
      </p:sp>
      <p:sp>
        <p:nvSpPr>
          <p:cNvPr id="3" name="Espace réservé du contenu 2"/>
          <p:cNvSpPr>
            <a:spLocks noGrp="1"/>
          </p:cNvSpPr>
          <p:nvPr>
            <p:ph idx="1"/>
          </p:nvPr>
        </p:nvSpPr>
        <p:spPr/>
        <p:txBody>
          <a:bodyPr>
            <a:normAutofit/>
          </a:bodyPr>
          <a:lstStyle/>
          <a:p>
            <a:r>
              <a:rPr lang="fr-FR" sz="3200" i="1" dirty="0" smtClean="0"/>
              <a:t>Qu’est-ce je  fais de ce discours  ?</a:t>
            </a:r>
          </a:p>
          <a:p>
            <a:r>
              <a:rPr lang="fr-FR" sz="3200" i="1" dirty="0" smtClean="0"/>
              <a:t>Qu’est-ce que je peux en dire ?</a:t>
            </a:r>
          </a:p>
          <a:p>
            <a:r>
              <a:rPr lang="fr-FR" sz="3200" i="1" dirty="0" smtClean="0"/>
              <a:t>Comment je l’analyse ?</a:t>
            </a:r>
            <a:endParaRPr lang="fr-FR" sz="3200" i="1" dirty="0"/>
          </a:p>
        </p:txBody>
      </p:sp>
      <p:sp>
        <p:nvSpPr>
          <p:cNvPr id="4" name="Espace réservé du numéro de diapositive 3"/>
          <p:cNvSpPr>
            <a:spLocks noGrp="1"/>
          </p:cNvSpPr>
          <p:nvPr>
            <p:ph type="sldNum" sz="quarter" idx="12"/>
          </p:nvPr>
        </p:nvSpPr>
        <p:spPr/>
        <p:txBody>
          <a:bodyPr/>
          <a:lstStyle/>
          <a:p>
            <a:pPr>
              <a:defRPr/>
            </a:pPr>
            <a:fld id="{C79DBD3C-3D13-BD41-AEB4-9F7792A9AB93}" type="slidenum">
              <a:rPr lang="fr-FR" smtClean="0"/>
              <a:pPr>
                <a:defRPr/>
              </a:pPr>
              <a:t>5</a:t>
            </a:fld>
            <a:endParaRPr lang="fr-FR"/>
          </a:p>
        </p:txBody>
      </p:sp>
    </p:spTree>
    <p:extLst>
      <p:ext uri="{BB962C8B-B14F-4D97-AF65-F5344CB8AC3E}">
        <p14:creationId xmlns:p14="http://schemas.microsoft.com/office/powerpoint/2010/main" val="252007161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La fin de l’entretien</a:t>
            </a:r>
            <a:endParaRPr lang="fr-FR" dirty="0">
              <a:ea typeface="+mj-ea"/>
              <a:cs typeface="+mj-cs"/>
            </a:endParaRPr>
          </a:p>
        </p:txBody>
      </p:sp>
      <p:sp>
        <p:nvSpPr>
          <p:cNvPr id="3" name="Espace réservé du contenu 2"/>
          <p:cNvSpPr>
            <a:spLocks noGrp="1"/>
          </p:cNvSpPr>
          <p:nvPr>
            <p:ph idx="1"/>
          </p:nvPr>
        </p:nvSpPr>
        <p:spPr>
          <a:xfrm>
            <a:off x="827088" y="2349500"/>
            <a:ext cx="7581900" cy="3952875"/>
          </a:xfrm>
        </p:spPr>
        <p:txBody>
          <a:bodyPr/>
          <a:lstStyle/>
          <a:p>
            <a:pPr fontAlgn="auto">
              <a:spcAft>
                <a:spcPts val="0"/>
              </a:spcAft>
              <a:buFontTx/>
              <a:buNone/>
              <a:defRPr/>
            </a:pPr>
            <a:r>
              <a:rPr lang="fr-FR" dirty="0" smtClean="0">
                <a:solidFill>
                  <a:srgbClr val="FBC594"/>
                </a:solidFill>
                <a:latin typeface="Helvetica Neue" charset="0"/>
                <a:ea typeface="ＭＳ ゴシック" charset="0"/>
                <a:cs typeface="ＭＳ ゴシック" charset="0"/>
              </a:rPr>
              <a:t>R8 </a:t>
            </a:r>
            <a:r>
              <a:rPr lang="fr-FR" dirty="0">
                <a:solidFill>
                  <a:srgbClr val="FBC594"/>
                </a:solidFill>
                <a:latin typeface="Helvetica Neue" charset="0"/>
                <a:ea typeface="ＭＳ ゴシック" charset="0"/>
                <a:cs typeface="ＭＳ ゴシック" charset="0"/>
              </a:rPr>
              <a:t>: </a:t>
            </a:r>
            <a:r>
              <a:rPr lang="fr-FR" sz="3200" dirty="0" smtClean="0">
                <a:solidFill>
                  <a:srgbClr val="FBC594"/>
                </a:solidFill>
                <a:latin typeface="Helvetica Neue" charset="0"/>
                <a:ea typeface="ＭＳ ゴシック" charset="0"/>
                <a:cs typeface="ＭＳ ゴシック" charset="0"/>
              </a:rPr>
              <a:t>c’</a:t>
            </a:r>
            <a:r>
              <a:rPr lang="fr-FR" altLang="ja-JP" sz="3200" dirty="0" smtClean="0">
                <a:solidFill>
                  <a:srgbClr val="FBC594"/>
                </a:solidFill>
                <a:latin typeface="Helvetica Neue" charset="0"/>
                <a:ea typeface="ＭＳ ゴシック" charset="0"/>
                <a:cs typeface="ＭＳ ゴシック" charset="0"/>
              </a:rPr>
              <a:t>est </a:t>
            </a:r>
            <a:r>
              <a:rPr lang="fr-FR" altLang="ja-JP" sz="3200" dirty="0">
                <a:solidFill>
                  <a:srgbClr val="FBC594"/>
                </a:solidFill>
                <a:latin typeface="Helvetica Neue" charset="0"/>
                <a:ea typeface="ＭＳ ゴシック" charset="0"/>
                <a:cs typeface="ＭＳ ゴシック" charset="0"/>
              </a:rPr>
              <a:t>le ST qui conclut </a:t>
            </a:r>
            <a:r>
              <a:rPr lang="fr-FR" altLang="ja-JP" sz="3200" dirty="0" smtClean="0">
                <a:solidFill>
                  <a:srgbClr val="FBC594"/>
                </a:solidFill>
                <a:latin typeface="Helvetica Neue" charset="0"/>
                <a:ea typeface="ＭＳ ゴシック" charset="0"/>
                <a:cs typeface="ＭＳ ゴシック" charset="0"/>
              </a:rPr>
              <a:t>l’entretien </a:t>
            </a:r>
            <a:r>
              <a:rPr lang="fr-FR" altLang="ja-JP" sz="3200" dirty="0">
                <a:solidFill>
                  <a:srgbClr val="FBC594"/>
                </a:solidFill>
                <a:latin typeface="Helvetica Neue" charset="0"/>
                <a:ea typeface="ＭＳ ゴシック" charset="0"/>
                <a:cs typeface="ＭＳ ゴシック" charset="0"/>
              </a:rPr>
              <a:t>à partir de ce </a:t>
            </a:r>
            <a:r>
              <a:rPr lang="fr-FR" altLang="ja-JP" sz="3200" dirty="0" smtClean="0">
                <a:solidFill>
                  <a:srgbClr val="FBC594"/>
                </a:solidFill>
                <a:latin typeface="Helvetica Neue" charset="0"/>
                <a:ea typeface="ＭＳ ゴシック" charset="0"/>
                <a:cs typeface="ＭＳ ゴシック" charset="0"/>
              </a:rPr>
              <a:t>qu’il retient</a:t>
            </a:r>
            <a:endParaRPr lang="fr-FR" altLang="ja-JP" sz="3200" dirty="0">
              <a:solidFill>
                <a:srgbClr val="FBC594"/>
              </a:solidFill>
              <a:latin typeface="Helvetica Neue" charset="0"/>
              <a:ea typeface="ＭＳ ゴシック" charset="0"/>
              <a:cs typeface="ＭＳ ゴシック" charset="0"/>
            </a:endParaRPr>
          </a:p>
          <a:p>
            <a:pPr fontAlgn="auto">
              <a:spcAft>
                <a:spcPts val="0"/>
              </a:spcAft>
              <a:defRPr/>
            </a:pPr>
            <a:r>
              <a:rPr lang="fr-FR" dirty="0">
                <a:latin typeface="Helvetica Neue" charset="0"/>
                <a:ea typeface="ＭＳ ゴシック" charset="0"/>
                <a:cs typeface="ＭＳ ゴシック" charset="0"/>
              </a:rPr>
              <a:t>Un feed-back pour le </a:t>
            </a:r>
            <a:r>
              <a:rPr lang="fr-FR" dirty="0" smtClean="0">
                <a:latin typeface="Helvetica Neue" charset="0"/>
                <a:ea typeface="ＭＳ ゴシック" charset="0"/>
                <a:cs typeface="ＭＳ ゴシック" charset="0"/>
              </a:rPr>
              <a:t>tuteur</a:t>
            </a:r>
            <a:r>
              <a:rPr lang="fr-FR" dirty="0">
                <a:latin typeface="Helvetica Neue" charset="0"/>
                <a:ea typeface="ＭＳ ゴシック" charset="0"/>
                <a:cs typeface="ＭＳ ゴシック" charset="0"/>
              </a:rPr>
              <a:t>.</a:t>
            </a:r>
          </a:p>
          <a:p>
            <a:pPr fontAlgn="auto">
              <a:spcAft>
                <a:spcPts val="0"/>
              </a:spcAft>
              <a:defRPr/>
            </a:pPr>
            <a:r>
              <a:rPr lang="fr-FR" dirty="0">
                <a:latin typeface="Helvetica Neue" charset="0"/>
                <a:ea typeface="ＭＳ ゴシック" charset="0"/>
                <a:cs typeface="ＭＳ ゴシック" charset="0"/>
              </a:rPr>
              <a:t>EX : « </a:t>
            </a:r>
            <a:r>
              <a:rPr lang="fr-FR" i="1" dirty="0">
                <a:solidFill>
                  <a:schemeClr val="accent1"/>
                </a:solidFill>
                <a:latin typeface="Helvetica Neue" charset="0"/>
                <a:ea typeface="ＭＳ ゴシック" charset="0"/>
                <a:cs typeface="ＭＳ ゴシック" charset="0"/>
              </a:rPr>
              <a:t>Je </a:t>
            </a:r>
            <a:r>
              <a:rPr lang="fr-FR" i="1" dirty="0" smtClean="0">
                <a:solidFill>
                  <a:schemeClr val="accent1"/>
                </a:solidFill>
                <a:latin typeface="Helvetica Neue" charset="0"/>
                <a:ea typeface="ＭＳ ゴシック" charset="0"/>
                <a:cs typeface="ＭＳ ゴシック" charset="0"/>
              </a:rPr>
              <a:t>t’</a:t>
            </a:r>
            <a:r>
              <a:rPr lang="fr-FR" altLang="ja-JP" i="1" dirty="0" smtClean="0">
                <a:solidFill>
                  <a:schemeClr val="accent1"/>
                </a:solidFill>
                <a:latin typeface="Helvetica Neue" charset="0"/>
                <a:ea typeface="ＭＳ ゴシック" charset="0"/>
                <a:cs typeface="ＭＳ ゴシック" charset="0"/>
              </a:rPr>
              <a:t>invite </a:t>
            </a:r>
            <a:r>
              <a:rPr lang="fr-FR" altLang="ja-JP" i="1" dirty="0">
                <a:solidFill>
                  <a:schemeClr val="accent1"/>
                </a:solidFill>
                <a:latin typeface="Helvetica Neue" charset="0"/>
                <a:ea typeface="ＭＳ ゴシック" charset="0"/>
                <a:cs typeface="ＭＳ ゴシック" charset="0"/>
              </a:rPr>
              <a:t>à formuler ce que tu retiens de nos échanges, si tu en es </a:t>
            </a:r>
            <a:r>
              <a:rPr lang="fr-FR" altLang="ja-JP" i="1" dirty="0" smtClean="0">
                <a:solidFill>
                  <a:schemeClr val="accent1"/>
                </a:solidFill>
                <a:latin typeface="Helvetica Neue" charset="0"/>
                <a:ea typeface="ＭＳ ゴシック" charset="0"/>
                <a:cs typeface="ＭＳ ゴシック" charset="0"/>
              </a:rPr>
              <a:t>d’accord </a:t>
            </a:r>
            <a:r>
              <a:rPr lang="fr-FR" altLang="ja-JP" i="1" dirty="0">
                <a:latin typeface="Helvetica Neue" charset="0"/>
                <a:ea typeface="ＭＳ ゴシック" charset="0"/>
                <a:cs typeface="ＭＳ ゴシック" charset="0"/>
              </a:rPr>
              <a:t>? ».</a:t>
            </a:r>
            <a:r>
              <a:rPr lang="en-GB" altLang="ja-JP" dirty="0">
                <a:latin typeface="Helvetica Neue" charset="0"/>
                <a:ea typeface="ＭＳ ゴシック" charset="0"/>
                <a:cs typeface="ＭＳ ゴシック" charset="0"/>
              </a:rPr>
              <a:t> </a:t>
            </a:r>
            <a:endParaRPr lang="fr-FR" dirty="0">
              <a:latin typeface="Helvetica Neue" charset="0"/>
              <a:ea typeface="ＭＳ ゴシック" charset="0"/>
              <a:cs typeface="ＭＳ ゴシック" charset="0"/>
            </a:endParaRP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F2FDB0AA-BC97-1F48-831C-F048B9DC4039}" type="slidenum">
              <a:rPr lang="fr-FR"/>
              <a:pPr>
                <a:defRPr/>
              </a:pPr>
              <a:t>50</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Après l’entretien</a:t>
            </a:r>
            <a:endParaRPr lang="fr-FR" dirty="0">
              <a:ea typeface="+mj-ea"/>
              <a:cs typeface="+mj-cs"/>
            </a:endParaRPr>
          </a:p>
        </p:txBody>
      </p:sp>
      <p:sp>
        <p:nvSpPr>
          <p:cNvPr id="3" name="Espace réservé du contenu 2"/>
          <p:cNvSpPr>
            <a:spLocks noGrp="1"/>
          </p:cNvSpPr>
          <p:nvPr>
            <p:ph idx="1"/>
          </p:nvPr>
        </p:nvSpPr>
        <p:spPr>
          <a:xfrm>
            <a:off x="779463" y="1882775"/>
            <a:ext cx="7581900" cy="4498975"/>
          </a:xfrm>
        </p:spPr>
        <p:txBody>
          <a:bodyPr wrap="square" numCol="1" anchor="t" anchorCtr="0" compatLnSpc="1">
            <a:prstTxWarp prst="textNoShape">
              <a:avLst/>
            </a:prstTxWarp>
          </a:bodyPr>
          <a:lstStyle/>
          <a:p>
            <a:pPr marL="609600" indent="-609600">
              <a:lnSpc>
                <a:spcPct val="70000"/>
              </a:lnSpc>
              <a:buFontTx/>
              <a:buNone/>
            </a:pPr>
            <a:r>
              <a:rPr lang="fr-FR" sz="2800" dirty="0">
                <a:solidFill>
                  <a:srgbClr val="FBC594"/>
                </a:solidFill>
                <a:effectLst/>
                <a:latin typeface="Helvetica Neue" charset="0"/>
                <a:ea typeface="ＭＳ ゴシック" charset="0"/>
                <a:cs typeface="ＭＳ ゴシック" charset="0"/>
              </a:rPr>
              <a:t>R9 : </a:t>
            </a:r>
            <a:r>
              <a:rPr lang="fr-FR" sz="3600" dirty="0">
                <a:solidFill>
                  <a:srgbClr val="FBC594"/>
                </a:solidFill>
                <a:effectLst/>
                <a:latin typeface="Helvetica Neue" charset="0"/>
                <a:ea typeface="ＭＳ ゴシック" charset="0"/>
                <a:cs typeface="ＭＳ ゴシック" charset="0"/>
              </a:rPr>
              <a:t>permettre au St de poursuivre sa réflexion </a:t>
            </a:r>
            <a:r>
              <a:rPr lang="fr-FR" sz="3100" dirty="0">
                <a:solidFill>
                  <a:srgbClr val="FBC594"/>
                </a:solidFill>
                <a:effectLst/>
                <a:latin typeface="Helvetica Neue" charset="0"/>
                <a:ea typeface="ＭＳ ゴシック" charset="0"/>
                <a:cs typeface="ＭＳ ゴシック" charset="0"/>
              </a:rPr>
              <a:t>(le SA qui continue…)</a:t>
            </a:r>
          </a:p>
          <a:p>
            <a:pPr marL="609600" indent="-609600">
              <a:lnSpc>
                <a:spcPct val="70000"/>
              </a:lnSpc>
              <a:buFontTx/>
              <a:buNone/>
            </a:pPr>
            <a:r>
              <a:rPr lang="fr-FR" sz="1800" dirty="0">
                <a:effectLst/>
                <a:latin typeface="Helvetica Neue" charset="0"/>
                <a:ea typeface="ＭＳ ゴシック" charset="0"/>
                <a:cs typeface="ＭＳ ゴシック" charset="0"/>
              </a:rPr>
              <a:t>Le BILAN </a:t>
            </a:r>
            <a:r>
              <a:rPr lang="fr-FR" sz="1800" dirty="0" smtClean="0">
                <a:effectLst/>
                <a:latin typeface="Helvetica Neue" charset="0"/>
                <a:ea typeface="ＭＳ ゴシック" charset="0"/>
                <a:cs typeface="ＭＳ ゴシック" charset="0"/>
              </a:rPr>
              <a:t>: </a:t>
            </a:r>
            <a:r>
              <a:rPr lang="fr-FR" sz="1800" dirty="0">
                <a:effectLst/>
                <a:latin typeface="Helvetica Neue" charset="0"/>
                <a:ea typeface="ＭＳ ゴシック" charset="0"/>
                <a:cs typeface="ＭＳ ゴシック" charset="0"/>
              </a:rPr>
              <a:t>le bilan écrit de l’étudiant</a:t>
            </a:r>
          </a:p>
          <a:p>
            <a:pPr marL="609600" indent="-609600">
              <a:lnSpc>
                <a:spcPct val="70000"/>
              </a:lnSpc>
            </a:pPr>
            <a:r>
              <a:rPr lang="fr-FR" sz="1800" i="1" dirty="0">
                <a:solidFill>
                  <a:schemeClr val="tx2"/>
                </a:solidFill>
                <a:effectLst/>
                <a:latin typeface="Helvetica Neue" charset="0"/>
                <a:ea typeface="ＭＳ ゴシック" charset="0"/>
              </a:rPr>
              <a:t>1. Quels sont les éléments de l’entretien qui vous ont paru importants ?</a:t>
            </a:r>
          </a:p>
          <a:p>
            <a:pPr marL="609600" indent="-609600">
              <a:lnSpc>
                <a:spcPct val="70000"/>
              </a:lnSpc>
            </a:pPr>
            <a:r>
              <a:rPr lang="fr-FR" sz="1800" i="1" dirty="0">
                <a:solidFill>
                  <a:schemeClr val="tx2"/>
                </a:solidFill>
                <a:effectLst/>
                <a:latin typeface="Helvetica Neue" charset="0"/>
                <a:ea typeface="ＭＳ ゴシック" charset="0"/>
              </a:rPr>
              <a:t>2. Quels sont les « changements » (évolutions) à apporter à votre pratique professionnelle ? </a:t>
            </a:r>
          </a:p>
          <a:p>
            <a:pPr marL="609600" indent="-609600">
              <a:lnSpc>
                <a:spcPct val="70000"/>
              </a:lnSpc>
            </a:pPr>
            <a:r>
              <a:rPr lang="fr-FR" sz="1800" i="1" dirty="0">
                <a:solidFill>
                  <a:schemeClr val="tx2"/>
                </a:solidFill>
                <a:effectLst/>
                <a:latin typeface="Helvetica Neue" charset="0"/>
                <a:ea typeface="ＭＳ ゴシック" charset="0"/>
              </a:rPr>
              <a:t>3. Quelles sont les ressources ( lectures, expériences, moments individualisés de formation) que vous pensez nécessaires pour favoriser votre développement professionnel ?</a:t>
            </a:r>
          </a:p>
          <a:p>
            <a:pPr marL="609600" indent="-609600">
              <a:lnSpc>
                <a:spcPct val="70000"/>
              </a:lnSpc>
              <a:buFontTx/>
              <a:buNone/>
            </a:pPr>
            <a:r>
              <a:rPr lang="fr-FR" sz="1800" i="1" dirty="0">
                <a:solidFill>
                  <a:srgbClr val="F2F120"/>
                </a:solidFill>
                <a:effectLst/>
                <a:latin typeface="Helvetica Neue" charset="0"/>
                <a:ea typeface="ＭＳ ゴシック" charset="0"/>
              </a:rPr>
              <a:t>Un exemple possible : St JR</a:t>
            </a:r>
            <a:endParaRPr lang="fr-FR" dirty="0">
              <a:solidFill>
                <a:srgbClr val="F2F120"/>
              </a:solidFill>
              <a:effectLst/>
              <a:latin typeface="Helvetica Neue" charset="0"/>
              <a:ea typeface="ＭＳ ゴシック" charset="0"/>
              <a:cs typeface="ＭＳ ゴシック" charset="0"/>
            </a:endParaRPr>
          </a:p>
        </p:txBody>
      </p:sp>
      <p:sp>
        <p:nvSpPr>
          <p:cNvPr id="4" name="Espace réservé du numéro de diapositive 3"/>
          <p:cNvSpPr>
            <a:spLocks noGrp="1"/>
          </p:cNvSpPr>
          <p:nvPr>
            <p:ph type="sldNum" sz="quarter" idx="12"/>
          </p:nvPr>
        </p:nvSpPr>
        <p:spPr/>
        <p:txBody>
          <a:bodyPr/>
          <a:lstStyle/>
          <a:p>
            <a:pPr>
              <a:defRPr/>
            </a:pPr>
            <a:fld id="{838F2023-C54B-104A-A0BE-A7185D9F6EC7}" type="slidenum">
              <a:rPr lang="fr-FR"/>
              <a:pPr>
                <a:defRPr/>
              </a:pPr>
              <a:t>51</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0"/>
            <a:ext cx="7581900" cy="873125"/>
          </a:xfrm>
        </p:spPr>
        <p:txBody>
          <a:bodyPr/>
          <a:lstStyle/>
          <a:p>
            <a:pPr fontAlgn="auto">
              <a:spcAft>
                <a:spcPts val="0"/>
              </a:spcAft>
              <a:defRPr/>
            </a:pPr>
            <a:r>
              <a:rPr lang="fr-FR" dirty="0" smtClean="0">
                <a:ea typeface="+mj-ea"/>
                <a:cs typeface="+mj-cs"/>
              </a:rPr>
              <a:t>Exemple Jr</a:t>
            </a:r>
            <a:endParaRPr lang="fr-FR" dirty="0">
              <a:ea typeface="+mj-ea"/>
              <a:cs typeface="+mj-cs"/>
            </a:endParaRPr>
          </a:p>
        </p:txBody>
      </p:sp>
      <p:sp>
        <p:nvSpPr>
          <p:cNvPr id="3" name="Espace réservé du contenu 2"/>
          <p:cNvSpPr>
            <a:spLocks noGrp="1"/>
          </p:cNvSpPr>
          <p:nvPr>
            <p:ph idx="1"/>
          </p:nvPr>
        </p:nvSpPr>
        <p:spPr>
          <a:xfrm>
            <a:off x="395288" y="1268413"/>
            <a:ext cx="8424862" cy="5040312"/>
          </a:xfrm>
        </p:spPr>
        <p:txBody>
          <a:bodyPr>
            <a:normAutofit fontScale="92500" lnSpcReduction="10000"/>
          </a:bodyPr>
          <a:lstStyle/>
          <a:p>
            <a:pPr lvl="2" algn="just" fontAlgn="auto">
              <a:lnSpc>
                <a:spcPct val="90000"/>
              </a:lnSpc>
              <a:spcAft>
                <a:spcPts val="0"/>
              </a:spcAft>
              <a:buFontTx/>
              <a:buNone/>
              <a:defRPr/>
            </a:pPr>
            <a:r>
              <a:rPr lang="fr-FR" sz="1800" i="1" dirty="0">
                <a:solidFill>
                  <a:srgbClr val="F2F120"/>
                </a:solidFill>
                <a:cs typeface="Times New Roman" charset="0"/>
              </a:rPr>
              <a:t>1.	</a:t>
            </a:r>
            <a:r>
              <a:rPr lang="fr-FR" sz="1800" i="1" dirty="0">
                <a:solidFill>
                  <a:srgbClr val="F2F120"/>
                </a:solidFill>
                <a:ea typeface="ＭＳ ゴシック" charset="0"/>
                <a:cs typeface="ＭＳ ゴシック" charset="0"/>
              </a:rPr>
              <a:t>Que vous a apporté ce moment d</a:t>
            </a:r>
            <a:r>
              <a:rPr lang="ja-JP" altLang="fr-FR" sz="1800" i="1" dirty="0">
                <a:solidFill>
                  <a:srgbClr val="F2F120"/>
                </a:solidFill>
                <a:ea typeface="ＭＳ ゴシック" charset="0"/>
                <a:cs typeface="ＭＳ ゴシック" charset="0"/>
              </a:rPr>
              <a:t>’</a:t>
            </a:r>
            <a:r>
              <a:rPr lang="fr-FR" sz="1800" i="1" dirty="0">
                <a:solidFill>
                  <a:srgbClr val="F2F120"/>
                </a:solidFill>
                <a:ea typeface="ＭＳ ゴシック" charset="0"/>
                <a:cs typeface="ＭＳ ゴシック" charset="0"/>
              </a:rPr>
              <a:t>échanges ?</a:t>
            </a:r>
          </a:p>
          <a:p>
            <a:pPr algn="just" fontAlgn="auto">
              <a:lnSpc>
                <a:spcPct val="90000"/>
              </a:lnSpc>
              <a:spcAft>
                <a:spcPts val="0"/>
              </a:spcAft>
              <a:buFontTx/>
              <a:buNone/>
              <a:defRPr/>
            </a:pPr>
            <a:r>
              <a:rPr lang="fr-FR" sz="1800" dirty="0">
                <a:ea typeface="ＭＳ ゴシック" charset="0"/>
                <a:cs typeface="ＭＳ ゴシック" charset="0"/>
              </a:rPr>
              <a:t>L</a:t>
            </a:r>
            <a:r>
              <a:rPr lang="ja-JP" altLang="fr-FR" sz="1800" dirty="0">
                <a:ea typeface="ＭＳ ゴシック" charset="0"/>
                <a:cs typeface="ＭＳ ゴシック" charset="0"/>
              </a:rPr>
              <a:t>’</a:t>
            </a:r>
            <a:r>
              <a:rPr lang="fr-FR" sz="1800" dirty="0">
                <a:ea typeface="ＭＳ ゴシック" charset="0"/>
                <a:cs typeface="ＭＳ ゴシック" charset="0"/>
              </a:rPr>
              <a:t>entretien a permis </a:t>
            </a:r>
            <a:r>
              <a:rPr lang="fr-FR" sz="1800" dirty="0" smtClean="0">
                <a:ea typeface="ＭＳ ゴシック" charset="0"/>
                <a:cs typeface="ＭＳ ゴシック" charset="0"/>
              </a:rPr>
              <a:t>d’avoir </a:t>
            </a:r>
            <a:r>
              <a:rPr lang="fr-FR" sz="1800" dirty="0">
                <a:ea typeface="ＭＳ ゴシック" charset="0"/>
                <a:cs typeface="ＭＳ ゴシック" charset="0"/>
              </a:rPr>
              <a:t>un regard extérieur sur ma pratique, de me sensibiliser sur des points précis. Un regard expérimenté sur ma pratique. On a pu cibler les différents thèmes de travail et différents objectifs à poursuivre dans </a:t>
            </a:r>
            <a:r>
              <a:rPr lang="fr-FR" sz="1800" dirty="0" smtClean="0">
                <a:ea typeface="ＭＳ ゴシック" charset="0"/>
                <a:cs typeface="ＭＳ ゴシック" charset="0"/>
              </a:rPr>
              <a:t>l’année</a:t>
            </a:r>
            <a:r>
              <a:rPr lang="fr-FR" sz="1800" dirty="0">
                <a:ea typeface="ＭＳ ゴシック" charset="0"/>
                <a:cs typeface="ＭＳ ゴシック" charset="0"/>
              </a:rPr>
              <a:t>. Ce moment d</a:t>
            </a:r>
            <a:r>
              <a:rPr lang="ja-JP" altLang="fr-FR" sz="1800" dirty="0">
                <a:ea typeface="ＭＳ ゴシック" charset="0"/>
                <a:cs typeface="ＭＳ ゴシック" charset="0"/>
              </a:rPr>
              <a:t>’</a:t>
            </a:r>
            <a:r>
              <a:rPr lang="fr-FR" sz="1800" dirty="0">
                <a:ea typeface="ＭＳ ゴシック" charset="0"/>
                <a:cs typeface="ＭＳ ゴシック" charset="0"/>
              </a:rPr>
              <a:t>échanges a été la source de nombreuses questions pour trouver des solutions aux problèmes rencontrés</a:t>
            </a:r>
            <a:endParaRPr lang="fr-FR" sz="1800" i="1" dirty="0">
              <a:ea typeface="ＭＳ ゴシック" charset="0"/>
              <a:cs typeface="ＭＳ ゴシック" charset="0"/>
            </a:endParaRPr>
          </a:p>
          <a:p>
            <a:pPr lvl="2" algn="just" fontAlgn="auto">
              <a:lnSpc>
                <a:spcPct val="90000"/>
              </a:lnSpc>
              <a:spcAft>
                <a:spcPts val="0"/>
              </a:spcAft>
              <a:buFontTx/>
              <a:buNone/>
              <a:defRPr/>
            </a:pPr>
            <a:r>
              <a:rPr lang="fr-FR" sz="1800" i="1" dirty="0">
                <a:solidFill>
                  <a:srgbClr val="F2F120"/>
                </a:solidFill>
                <a:cs typeface="Times New Roman" charset="0"/>
              </a:rPr>
              <a:t>2.	</a:t>
            </a:r>
            <a:r>
              <a:rPr lang="fr-FR" sz="1800" i="1" dirty="0">
                <a:solidFill>
                  <a:srgbClr val="F2F120"/>
                </a:solidFill>
                <a:ea typeface="ＭＳ ゴシック" charset="0"/>
                <a:cs typeface="ＭＳ ゴシック" charset="0"/>
              </a:rPr>
              <a:t>Quels conseils retenez-vous pour votre pratique </a:t>
            </a:r>
            <a:r>
              <a:rPr lang="fr-FR" sz="1800" i="1" dirty="0">
                <a:ea typeface="ＭＳ ゴシック" charset="0"/>
                <a:cs typeface="ＭＳ ゴシック" charset="0"/>
              </a:rPr>
              <a:t>?</a:t>
            </a:r>
          </a:p>
          <a:p>
            <a:pPr algn="just" fontAlgn="auto">
              <a:lnSpc>
                <a:spcPct val="90000"/>
              </a:lnSpc>
              <a:spcAft>
                <a:spcPts val="0"/>
              </a:spcAft>
              <a:defRPr/>
            </a:pPr>
            <a:r>
              <a:rPr lang="fr-FR" sz="1800" dirty="0">
                <a:ea typeface="ＭＳ ゴシック" charset="0"/>
                <a:cs typeface="ＭＳ ゴシック" charset="0"/>
              </a:rPr>
              <a:t>Je retiens principalement les conseils liés : </a:t>
            </a:r>
          </a:p>
          <a:p>
            <a:pPr lvl="2" algn="just" fontAlgn="auto">
              <a:lnSpc>
                <a:spcPct val="90000"/>
              </a:lnSpc>
              <a:spcAft>
                <a:spcPts val="0"/>
              </a:spcAft>
              <a:defRPr/>
            </a:pPr>
            <a:r>
              <a:rPr lang="fr-FR" sz="1800" dirty="0">
                <a:effectLst>
                  <a:outerShdw blurRad="38100" dist="38100" dir="2700000" algn="tl">
                    <a:srgbClr val="000000"/>
                  </a:outerShdw>
                </a:effectLst>
                <a:ea typeface="ＭＳ ゴシック" charset="0"/>
                <a:cs typeface="ＭＳ ゴシック" charset="0"/>
              </a:rPr>
              <a:t>à </a:t>
            </a:r>
            <a:r>
              <a:rPr lang="fr-FR" sz="1800" dirty="0" smtClean="0">
                <a:effectLst>
                  <a:outerShdw blurRad="38100" dist="38100" dir="2700000" algn="tl">
                    <a:srgbClr val="000000"/>
                  </a:outerShdw>
                </a:effectLst>
                <a:ea typeface="ＭＳ ゴシック" charset="0"/>
                <a:cs typeface="ＭＳ ゴシック" charset="0"/>
              </a:rPr>
              <a:t>l’organisation </a:t>
            </a:r>
            <a:r>
              <a:rPr lang="fr-FR" sz="1800" dirty="0">
                <a:effectLst>
                  <a:outerShdw blurRad="38100" dist="38100" dir="2700000" algn="tl">
                    <a:srgbClr val="000000"/>
                  </a:outerShdw>
                </a:effectLst>
                <a:ea typeface="ＭＳ ゴシック" charset="0"/>
                <a:cs typeface="ＭＳ ゴシック" charset="0"/>
              </a:rPr>
              <a:t>de la séance (ciblage des objectifs, bilans de fin </a:t>
            </a:r>
            <a:r>
              <a:rPr lang="fr-FR" sz="1800" dirty="0" smtClean="0">
                <a:effectLst>
                  <a:outerShdw blurRad="38100" dist="38100" dir="2700000" algn="tl">
                    <a:srgbClr val="000000"/>
                  </a:outerShdw>
                </a:effectLst>
                <a:ea typeface="ＭＳ ゴシック" charset="0"/>
                <a:cs typeface="ＭＳ ゴシック" charset="0"/>
              </a:rPr>
              <a:t>d’exercice </a:t>
            </a:r>
            <a:r>
              <a:rPr lang="fr-FR" sz="1800" dirty="0">
                <a:effectLst>
                  <a:outerShdw blurRad="38100" dist="38100" dir="2700000" algn="tl">
                    <a:srgbClr val="000000"/>
                  </a:outerShdw>
                </a:effectLst>
                <a:ea typeface="ＭＳ ゴシック" charset="0"/>
                <a:cs typeface="ＭＳ ゴシック" charset="0"/>
              </a:rPr>
              <a:t>et de fin de séance…)</a:t>
            </a:r>
          </a:p>
          <a:p>
            <a:pPr lvl="2" fontAlgn="auto">
              <a:lnSpc>
                <a:spcPct val="90000"/>
              </a:lnSpc>
              <a:spcAft>
                <a:spcPts val="0"/>
              </a:spcAft>
              <a:defRPr/>
            </a:pPr>
            <a:r>
              <a:rPr lang="fr-FR" sz="1800" dirty="0">
                <a:effectLst>
                  <a:outerShdw blurRad="38100" dist="38100" dir="2700000" algn="tl">
                    <a:srgbClr val="000000"/>
                  </a:outerShdw>
                </a:effectLst>
                <a:ea typeface="ＭＳ ゴシック" charset="0"/>
                <a:cs typeface="ＭＳ ゴシック" charset="0"/>
              </a:rPr>
              <a:t>à la façon de se conduire pour mieux gérer la classe</a:t>
            </a:r>
          </a:p>
          <a:p>
            <a:pPr lvl="2" fontAlgn="auto">
              <a:lnSpc>
                <a:spcPct val="90000"/>
              </a:lnSpc>
              <a:spcAft>
                <a:spcPts val="0"/>
              </a:spcAft>
              <a:defRPr/>
            </a:pPr>
            <a:r>
              <a:rPr lang="fr-FR" sz="1800" dirty="0">
                <a:effectLst>
                  <a:outerShdw blurRad="38100" dist="38100" dir="2700000" algn="tl">
                    <a:srgbClr val="000000"/>
                  </a:outerShdw>
                </a:effectLst>
                <a:ea typeface="ＭＳ ゴシック" charset="0"/>
                <a:cs typeface="ＭＳ ゴシック" charset="0"/>
              </a:rPr>
              <a:t>à la nécessité de fixer des règles claires et précises aux élèves et de </a:t>
            </a:r>
            <a:r>
              <a:rPr lang="fr-FR" sz="1800" dirty="0" smtClean="0">
                <a:effectLst>
                  <a:outerShdw blurRad="38100" dist="38100" dir="2700000" algn="tl">
                    <a:srgbClr val="000000"/>
                  </a:outerShdw>
                </a:effectLst>
                <a:ea typeface="ＭＳ ゴシック" charset="0"/>
                <a:cs typeface="ＭＳ ゴシック" charset="0"/>
              </a:rPr>
              <a:t>s’y </a:t>
            </a:r>
            <a:r>
              <a:rPr lang="fr-FR" sz="1800" dirty="0">
                <a:effectLst>
                  <a:outerShdw blurRad="38100" dist="38100" dir="2700000" algn="tl">
                    <a:srgbClr val="000000"/>
                  </a:outerShdw>
                </a:effectLst>
                <a:ea typeface="ＭＳ ゴシック" charset="0"/>
                <a:cs typeface="ＭＳ ゴシック" charset="0"/>
              </a:rPr>
              <a:t>tenir</a:t>
            </a:r>
            <a:r>
              <a:rPr lang="en-US" sz="1800" dirty="0">
                <a:effectLst>
                  <a:outerShdw blurRad="38100" dist="38100" dir="2700000" algn="tl">
                    <a:srgbClr val="000000"/>
                  </a:outerShdw>
                </a:effectLst>
                <a:ea typeface="ＭＳ ゴシック" charset="0"/>
                <a:cs typeface="ＭＳ ゴシック" charset="0"/>
              </a:rPr>
              <a:t>                                                               </a:t>
            </a:r>
            <a:endParaRPr lang="fr-FR" sz="1800" i="1" dirty="0">
              <a:effectLst>
                <a:outerShdw blurRad="38100" dist="38100" dir="2700000" algn="tl">
                  <a:srgbClr val="000000"/>
                </a:outerShdw>
              </a:effectLst>
              <a:ea typeface="ＭＳ ゴシック" charset="0"/>
              <a:cs typeface="ＭＳ ゴシック" charset="0"/>
            </a:endParaRPr>
          </a:p>
          <a:p>
            <a:pPr lvl="2" fontAlgn="auto">
              <a:lnSpc>
                <a:spcPct val="90000"/>
              </a:lnSpc>
              <a:spcAft>
                <a:spcPts val="0"/>
              </a:spcAft>
              <a:buFontTx/>
              <a:buNone/>
              <a:defRPr/>
            </a:pPr>
            <a:r>
              <a:rPr lang="fr-FR" sz="1800" i="1" dirty="0">
                <a:solidFill>
                  <a:srgbClr val="F2F120"/>
                </a:solidFill>
                <a:effectLst>
                  <a:outerShdw blurRad="38100" dist="38100" dir="2700000" algn="tl">
                    <a:srgbClr val="000000"/>
                  </a:outerShdw>
                </a:effectLst>
                <a:cs typeface="Times New Roman" charset="0"/>
              </a:rPr>
              <a:t>3.	</a:t>
            </a:r>
            <a:r>
              <a:rPr lang="fr-FR" sz="1800" i="1" dirty="0">
                <a:solidFill>
                  <a:srgbClr val="F2F120"/>
                </a:solidFill>
                <a:effectLst>
                  <a:outerShdw blurRad="38100" dist="38100" dir="2700000" algn="tl">
                    <a:srgbClr val="000000"/>
                  </a:outerShdw>
                </a:effectLst>
                <a:ea typeface="ＭＳ ゴシック" charset="0"/>
                <a:cs typeface="ＭＳ ゴシック" charset="0"/>
              </a:rPr>
              <a:t>Quels sont les points abordés dans l</a:t>
            </a:r>
            <a:r>
              <a:rPr lang="ja-JP" altLang="fr-FR" sz="1800" i="1" dirty="0">
                <a:solidFill>
                  <a:srgbClr val="F2F120"/>
                </a:solidFill>
                <a:effectLst>
                  <a:outerShdw blurRad="38100" dist="38100" dir="2700000" algn="tl">
                    <a:srgbClr val="000000"/>
                  </a:outerShdw>
                </a:effectLst>
                <a:ea typeface="ＭＳ ゴシック" charset="0"/>
                <a:cs typeface="ＭＳ ゴシック" charset="0"/>
              </a:rPr>
              <a:t>’</a:t>
            </a:r>
            <a:r>
              <a:rPr lang="fr-FR" sz="1800" i="1" dirty="0">
                <a:solidFill>
                  <a:srgbClr val="F2F120"/>
                </a:solidFill>
                <a:effectLst>
                  <a:outerShdw blurRad="38100" dist="38100" dir="2700000" algn="tl">
                    <a:srgbClr val="000000"/>
                  </a:outerShdw>
                </a:effectLst>
                <a:ea typeface="ＭＳ ゴシック" charset="0"/>
                <a:cs typeface="ＭＳ ゴシック" charset="0"/>
              </a:rPr>
              <a:t>entretien que vous jugez essentiels pour votre pratique professionnelle ?</a:t>
            </a:r>
          </a:p>
          <a:p>
            <a:pPr algn="just" fontAlgn="auto">
              <a:lnSpc>
                <a:spcPct val="90000"/>
              </a:lnSpc>
              <a:spcAft>
                <a:spcPts val="0"/>
              </a:spcAft>
              <a:defRPr/>
            </a:pPr>
            <a:r>
              <a:rPr lang="fr-FR" sz="1800" dirty="0">
                <a:effectLst>
                  <a:outerShdw blurRad="38100" dist="38100" dir="2700000" algn="tl">
                    <a:srgbClr val="000000"/>
                  </a:outerShdw>
                </a:effectLst>
                <a:ea typeface="ＭＳ ゴシック" charset="0"/>
                <a:cs typeface="ＭＳ ゴシック" charset="0"/>
              </a:rPr>
              <a:t> La relation prof – élèves</a:t>
            </a:r>
          </a:p>
          <a:p>
            <a:pPr algn="just" fontAlgn="auto">
              <a:lnSpc>
                <a:spcPct val="90000"/>
              </a:lnSpc>
              <a:spcAft>
                <a:spcPts val="0"/>
              </a:spcAft>
              <a:defRPr/>
            </a:pPr>
            <a:r>
              <a:rPr lang="fr-FR" sz="1800" dirty="0">
                <a:effectLst>
                  <a:outerShdw blurRad="38100" dist="38100" dir="2700000" algn="tl">
                    <a:srgbClr val="000000"/>
                  </a:outerShdw>
                </a:effectLst>
                <a:ea typeface="ＭＳ ゴシック" charset="0"/>
                <a:cs typeface="ＭＳ ゴシック" charset="0"/>
              </a:rPr>
              <a:t>Le choix des objectifs prioritaires de travail</a:t>
            </a: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9F123D0E-D5C7-CE4F-9CE0-C4B62EE1A595}" type="slidenum">
              <a:rPr lang="fr-FR"/>
              <a:pPr>
                <a:defRPr/>
              </a:pPr>
              <a:t>52</a:t>
            </a:fld>
            <a:endParaRPr lang="fr-FR"/>
          </a:p>
        </p:txBody>
      </p:sp>
      <p:sp>
        <p:nvSpPr>
          <p:cNvPr id="5" name="Rectangle 4"/>
          <p:cNvSpPr/>
          <p:nvPr/>
        </p:nvSpPr>
        <p:spPr>
          <a:xfrm>
            <a:off x="1247775" y="-11350625"/>
            <a:ext cx="7069138" cy="5995987"/>
          </a:xfrm>
          <a:prstGeom prst="rect">
            <a:avLst/>
          </a:prstGeom>
        </p:spPr>
        <p:txBody>
          <a:bodyPr>
            <a:spAutoFit/>
          </a:bodyPr>
          <a:lstStyle/>
          <a:p>
            <a:pPr marL="1143000" lvl="2" indent="-336550" algn="just" eaLnBrk="1" fontAlgn="auto" hangingPunct="1">
              <a:lnSpc>
                <a:spcPct val="90000"/>
              </a:lnSpc>
              <a:spcBef>
                <a:spcPts val="600"/>
              </a:spcBef>
              <a:spcAft>
                <a:spcPts val="0"/>
              </a:spcAft>
              <a:defRPr/>
            </a:pPr>
            <a:r>
              <a:rPr lang="fr-FR" sz="1800" b="1" i="1" dirty="0">
                <a:solidFill>
                  <a:srgbClr val="F2F120"/>
                </a:solidFill>
                <a:effectLst>
                  <a:outerShdw blurRad="101600" dist="63500" dir="2700000" algn="tl" rotWithShape="0">
                    <a:prstClr val="black">
                      <a:alpha val="75000"/>
                    </a:prstClr>
                  </a:outerShdw>
                </a:effectLst>
                <a:latin typeface="Candara"/>
                <a:cs typeface="Times New Roman" charset="0"/>
              </a:rPr>
              <a:t>1.	</a:t>
            </a:r>
            <a:r>
              <a:rPr lang="fr-FR" sz="1800" b="1" i="1" dirty="0">
                <a:solidFill>
                  <a:srgbClr val="F2F120"/>
                </a:solidFill>
                <a:effectLst>
                  <a:outerShdw blurRad="101600" dist="63500" dir="2700000" algn="tl" rotWithShape="0">
                    <a:prstClr val="black">
                      <a:alpha val="75000"/>
                    </a:prstClr>
                  </a:outerShdw>
                </a:effectLst>
                <a:latin typeface="Candara"/>
                <a:ea typeface="ＭＳ ゴシック" charset="0"/>
                <a:cs typeface="ＭＳ ゴシック" charset="0"/>
              </a:rPr>
              <a:t>Que vous a apporté ce moment d</a:t>
            </a:r>
            <a:r>
              <a:rPr lang="ja-JP" altLang="fr-FR" sz="1800" b="1" i="1" dirty="0">
                <a:solidFill>
                  <a:srgbClr val="F2F120"/>
                </a:solidFill>
                <a:effectLst>
                  <a:outerShdw blurRad="101600" dist="63500" dir="2700000" algn="tl" rotWithShape="0">
                    <a:prstClr val="black">
                      <a:alpha val="75000"/>
                    </a:prstClr>
                  </a:outerShdw>
                </a:effectLst>
                <a:latin typeface="Candara"/>
                <a:ea typeface="ＭＳ ゴシック" charset="0"/>
                <a:cs typeface="ＭＳ ゴシック" charset="0"/>
              </a:rPr>
              <a:t>’</a:t>
            </a:r>
            <a:r>
              <a:rPr lang="fr-FR" sz="1800" b="1" i="1" dirty="0">
                <a:solidFill>
                  <a:srgbClr val="F2F120"/>
                </a:solidFill>
                <a:effectLst>
                  <a:outerShdw blurRad="101600" dist="63500" dir="2700000" algn="tl" rotWithShape="0">
                    <a:prstClr val="black">
                      <a:alpha val="75000"/>
                    </a:prstClr>
                  </a:outerShdw>
                </a:effectLst>
                <a:latin typeface="Candara"/>
                <a:ea typeface="ＭＳ ゴシック" charset="0"/>
                <a:cs typeface="ＭＳ ゴシック" charset="0"/>
              </a:rPr>
              <a:t>échanges ?</a:t>
            </a:r>
          </a:p>
          <a:p>
            <a:pPr marL="403225" indent="-403225" algn="just" eaLnBrk="1" fontAlgn="auto" hangingPunct="1">
              <a:lnSpc>
                <a:spcPct val="90000"/>
              </a:lnSpc>
              <a:spcBef>
                <a:spcPts val="2000"/>
              </a:spcBef>
              <a:spcAft>
                <a:spcPts val="0"/>
              </a:spcAft>
              <a:defRPr/>
            </a:pPr>
            <a:r>
              <a:rPr 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L</a:t>
            </a:r>
            <a:r>
              <a:rPr lang="ja-JP" alt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a:t>
            </a:r>
            <a:r>
              <a:rPr 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entretien a permis d</a:t>
            </a:r>
            <a:r>
              <a:rPr lang="ja-JP" alt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a:t>
            </a:r>
            <a:r>
              <a:rPr 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avoir un regard extérieur sur ma pratique, de me sensibiliser sur des points précis. Un regard expérimenté sur ma pratique. On a pu cibler les différents thèmes de travail et différents objectifs à poursuivre dans l</a:t>
            </a:r>
            <a:r>
              <a:rPr lang="ja-JP" alt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a:t>
            </a:r>
            <a:r>
              <a:rPr 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année. Ce moment d</a:t>
            </a:r>
            <a:r>
              <a:rPr lang="ja-JP" alt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a:t>
            </a:r>
            <a:r>
              <a:rPr 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échanges a été la source de nombreuses questions pour trouver des solutions aux problèmes rencontrés</a:t>
            </a:r>
            <a:endParaRPr lang="fr-FR" sz="1800" b="1" i="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endParaRPr>
          </a:p>
          <a:p>
            <a:pPr marL="1143000" lvl="2" indent="-336550" algn="just" eaLnBrk="1" fontAlgn="auto" hangingPunct="1">
              <a:lnSpc>
                <a:spcPct val="90000"/>
              </a:lnSpc>
              <a:spcBef>
                <a:spcPts val="600"/>
              </a:spcBef>
              <a:spcAft>
                <a:spcPts val="0"/>
              </a:spcAft>
              <a:defRPr/>
            </a:pPr>
            <a:r>
              <a:rPr lang="fr-FR" sz="1800" b="1" i="1" dirty="0">
                <a:solidFill>
                  <a:srgbClr val="F2F120"/>
                </a:solidFill>
                <a:effectLst>
                  <a:outerShdw blurRad="101600" dist="63500" dir="2700000" algn="tl" rotWithShape="0">
                    <a:prstClr val="black">
                      <a:alpha val="75000"/>
                    </a:prstClr>
                  </a:outerShdw>
                </a:effectLst>
                <a:latin typeface="Candara"/>
                <a:cs typeface="Times New Roman" charset="0"/>
              </a:rPr>
              <a:t>2.	</a:t>
            </a:r>
            <a:r>
              <a:rPr lang="fr-FR" sz="1800" b="1" i="1" dirty="0">
                <a:solidFill>
                  <a:srgbClr val="F2F120"/>
                </a:solidFill>
                <a:effectLst>
                  <a:outerShdw blurRad="101600" dist="63500" dir="2700000" algn="tl" rotWithShape="0">
                    <a:prstClr val="black">
                      <a:alpha val="75000"/>
                    </a:prstClr>
                  </a:outerShdw>
                </a:effectLst>
                <a:latin typeface="Candara"/>
                <a:ea typeface="ＭＳ ゴシック" charset="0"/>
                <a:cs typeface="ＭＳ ゴシック" charset="0"/>
              </a:rPr>
              <a:t>Quels conseils retenez-vous pour votre pratique </a:t>
            </a:r>
            <a:r>
              <a:rPr lang="fr-FR" sz="1800" b="1" i="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a:t>
            </a:r>
          </a:p>
          <a:p>
            <a:pPr marL="403225" indent="-403225" algn="just" eaLnBrk="1" fontAlgn="auto" hangingPunct="1">
              <a:lnSpc>
                <a:spcPct val="90000"/>
              </a:lnSpc>
              <a:spcBef>
                <a:spcPts val="2000"/>
              </a:spcBef>
              <a:spcAft>
                <a:spcPts val="0"/>
              </a:spcAft>
              <a:buFontTx/>
              <a:buBlip>
                <a:blip r:embed="rId2"/>
              </a:buBlip>
              <a:defRPr/>
            </a:pPr>
            <a:r>
              <a:rPr lang="fr-FR" sz="1800" b="1" dirty="0">
                <a:solidFill>
                  <a:srgbClr val="FFFFFF"/>
                </a:solidFill>
                <a:effectLst>
                  <a:outerShdw blurRad="101600" dist="63500" dir="2700000" algn="tl" rotWithShape="0">
                    <a:prstClr val="black">
                      <a:alpha val="75000"/>
                    </a:prstClr>
                  </a:outerShdw>
                </a:effectLst>
                <a:latin typeface="Candara"/>
                <a:ea typeface="ＭＳ ゴシック" charset="0"/>
                <a:cs typeface="ＭＳ ゴシック" charset="0"/>
              </a:rPr>
              <a:t>Je retiens principalement les conseils liés : </a:t>
            </a:r>
          </a:p>
          <a:p>
            <a:pPr marL="1143000" lvl="2" indent="-336550" algn="just" eaLnBrk="1" fontAlgn="auto" hangingPunct="1">
              <a:lnSpc>
                <a:spcPct val="90000"/>
              </a:lnSpc>
              <a:spcBef>
                <a:spcPts val="600"/>
              </a:spcBef>
              <a:spcAft>
                <a:spcPts val="0"/>
              </a:spcAft>
              <a:buFontTx/>
              <a:buBlip>
                <a:blip r:embed="rId2"/>
              </a:buBlip>
              <a:defRPr/>
            </a:pPr>
            <a:r>
              <a:rPr 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à l</a:t>
            </a:r>
            <a:r>
              <a:rPr lang="ja-JP" alt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a:t>
            </a:r>
            <a:r>
              <a:rPr 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organisation de la séance (ciblage des objectifs, bilans de fin d</a:t>
            </a:r>
            <a:r>
              <a:rPr lang="ja-JP" alt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a:t>
            </a:r>
            <a:r>
              <a:rPr 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exercice et de fin de séance…)</a:t>
            </a:r>
          </a:p>
          <a:p>
            <a:pPr marL="1143000" lvl="2" indent="-336550" eaLnBrk="1" fontAlgn="auto" hangingPunct="1">
              <a:lnSpc>
                <a:spcPct val="90000"/>
              </a:lnSpc>
              <a:spcBef>
                <a:spcPts val="600"/>
              </a:spcBef>
              <a:spcAft>
                <a:spcPts val="0"/>
              </a:spcAft>
              <a:buFontTx/>
              <a:buBlip>
                <a:blip r:embed="rId2"/>
              </a:buBlip>
              <a:defRPr/>
            </a:pPr>
            <a:r>
              <a:rPr 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à la façon de se conduire pour mieux gérer la classe</a:t>
            </a:r>
          </a:p>
          <a:p>
            <a:pPr marL="1143000" lvl="2" indent="-336550" eaLnBrk="1" fontAlgn="auto" hangingPunct="1">
              <a:lnSpc>
                <a:spcPct val="90000"/>
              </a:lnSpc>
              <a:spcBef>
                <a:spcPts val="600"/>
              </a:spcBef>
              <a:spcAft>
                <a:spcPts val="0"/>
              </a:spcAft>
              <a:buFontTx/>
              <a:buBlip>
                <a:blip r:embed="rId2"/>
              </a:buBlip>
              <a:defRPr/>
            </a:pPr>
            <a:r>
              <a:rPr 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à la nécessité de fixer des règles claires et précises aux élèves et de s</a:t>
            </a:r>
            <a:r>
              <a:rPr lang="ja-JP" alt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a:t>
            </a:r>
            <a:r>
              <a:rPr 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y tenir</a:t>
            </a:r>
            <a:r>
              <a:rPr lang="en-US" sz="1800" b="1" dirty="0">
                <a:solidFill>
                  <a:srgbClr val="FFFFFF"/>
                </a:solidFill>
                <a:effectLst>
                  <a:outerShdw blurRad="38100" dist="38100" dir="2700000" algn="tl">
                    <a:srgbClr val="000000"/>
                  </a:outerShdw>
                </a:effectLst>
                <a:latin typeface="Candara"/>
                <a:ea typeface="ＭＳ ゴシック" charset="0"/>
                <a:cs typeface="ＭＳ ゴシック" charset="0"/>
              </a:rPr>
              <a:t>                                                               </a:t>
            </a:r>
            <a:endParaRPr lang="fr-FR" sz="1800" b="1" i="1" dirty="0">
              <a:solidFill>
                <a:srgbClr val="FFFFFF"/>
              </a:solidFill>
              <a:effectLst>
                <a:outerShdw blurRad="38100" dist="38100" dir="2700000" algn="tl">
                  <a:srgbClr val="000000"/>
                </a:outerShdw>
              </a:effectLst>
              <a:latin typeface="Candara"/>
              <a:ea typeface="ＭＳ ゴシック" charset="0"/>
              <a:cs typeface="ＭＳ ゴシック" charset="0"/>
            </a:endParaRPr>
          </a:p>
          <a:p>
            <a:pPr marL="1143000" lvl="2" indent="-336550" eaLnBrk="1" fontAlgn="auto" hangingPunct="1">
              <a:lnSpc>
                <a:spcPct val="90000"/>
              </a:lnSpc>
              <a:spcBef>
                <a:spcPts val="600"/>
              </a:spcBef>
              <a:spcAft>
                <a:spcPts val="0"/>
              </a:spcAft>
              <a:defRPr/>
            </a:pPr>
            <a:r>
              <a:rPr lang="fr-FR" sz="1800" b="1" i="1" dirty="0">
                <a:solidFill>
                  <a:srgbClr val="F2F120"/>
                </a:solidFill>
                <a:effectLst>
                  <a:outerShdw blurRad="38100" dist="38100" dir="2700000" algn="tl">
                    <a:srgbClr val="000000"/>
                  </a:outerShdw>
                </a:effectLst>
                <a:latin typeface="Candara"/>
                <a:cs typeface="Times New Roman" charset="0"/>
              </a:rPr>
              <a:t>3.	</a:t>
            </a:r>
            <a:r>
              <a:rPr lang="fr-FR" sz="1800" b="1" i="1" dirty="0">
                <a:solidFill>
                  <a:srgbClr val="F2F120"/>
                </a:solidFill>
                <a:effectLst>
                  <a:outerShdw blurRad="38100" dist="38100" dir="2700000" algn="tl">
                    <a:srgbClr val="000000"/>
                  </a:outerShdw>
                </a:effectLst>
                <a:latin typeface="Candara"/>
                <a:ea typeface="ＭＳ ゴシック" charset="0"/>
                <a:cs typeface="ＭＳ ゴシック" charset="0"/>
              </a:rPr>
              <a:t>Quels sont les points abordés dans l</a:t>
            </a:r>
            <a:r>
              <a:rPr lang="ja-JP" altLang="fr-FR" sz="1800" b="1" i="1" dirty="0">
                <a:solidFill>
                  <a:srgbClr val="F2F120"/>
                </a:solidFill>
                <a:effectLst>
                  <a:outerShdw blurRad="38100" dist="38100" dir="2700000" algn="tl">
                    <a:srgbClr val="000000"/>
                  </a:outerShdw>
                </a:effectLst>
                <a:latin typeface="Candara"/>
                <a:ea typeface="ＭＳ ゴシック" charset="0"/>
                <a:cs typeface="ＭＳ ゴシック" charset="0"/>
              </a:rPr>
              <a:t>’</a:t>
            </a:r>
            <a:r>
              <a:rPr lang="fr-FR" sz="1800" b="1" i="1" dirty="0">
                <a:solidFill>
                  <a:srgbClr val="F2F120"/>
                </a:solidFill>
                <a:effectLst>
                  <a:outerShdw blurRad="38100" dist="38100" dir="2700000" algn="tl">
                    <a:srgbClr val="000000"/>
                  </a:outerShdw>
                </a:effectLst>
                <a:latin typeface="Candara"/>
                <a:ea typeface="ＭＳ ゴシック" charset="0"/>
                <a:cs typeface="ＭＳ ゴシック" charset="0"/>
              </a:rPr>
              <a:t>entretien que vous jugez essentiels pour votre pratique professionnelle ?</a:t>
            </a:r>
          </a:p>
          <a:p>
            <a:pPr marL="403225" indent="-403225" algn="just" eaLnBrk="1" fontAlgn="auto" hangingPunct="1">
              <a:lnSpc>
                <a:spcPct val="90000"/>
              </a:lnSpc>
              <a:spcBef>
                <a:spcPts val="2000"/>
              </a:spcBef>
              <a:spcAft>
                <a:spcPts val="0"/>
              </a:spcAft>
              <a:buFontTx/>
              <a:buBlip>
                <a:blip r:embed="rId2"/>
              </a:buBlip>
              <a:defRPr/>
            </a:pPr>
            <a:r>
              <a:rPr 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 La relation prof – élèves</a:t>
            </a:r>
          </a:p>
          <a:p>
            <a:pPr marL="403225" indent="-403225" algn="just" eaLnBrk="1" fontAlgn="auto" hangingPunct="1">
              <a:lnSpc>
                <a:spcPct val="90000"/>
              </a:lnSpc>
              <a:spcBef>
                <a:spcPts val="2000"/>
              </a:spcBef>
              <a:spcAft>
                <a:spcPts val="0"/>
              </a:spcAft>
              <a:buFontTx/>
              <a:buBlip>
                <a:blip r:embed="rId2"/>
              </a:buBlip>
              <a:defRPr/>
            </a:pPr>
            <a:r>
              <a:rPr lang="fr-FR" sz="1800" b="1" dirty="0">
                <a:solidFill>
                  <a:srgbClr val="FFFFFF"/>
                </a:solidFill>
                <a:effectLst>
                  <a:outerShdw blurRad="38100" dist="38100" dir="2700000" algn="tl">
                    <a:srgbClr val="000000"/>
                  </a:outerShdw>
                </a:effectLst>
                <a:latin typeface="Candara"/>
                <a:ea typeface="ＭＳ ゴシック" charset="0"/>
                <a:cs typeface="ＭＳ ゴシック" charset="0"/>
              </a:rPr>
              <a:t>Le choix des objectifs prioritaires de travail</a:t>
            </a:r>
          </a:p>
        </p:txBody>
      </p:sp>
    </p:spTree>
  </p:cSld>
  <p:clrMapOvr>
    <a:masterClrMapping/>
  </p:clrMapOvr>
  <p:transition spd="slow">
    <p:pull/>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107950"/>
            <a:ext cx="7581900" cy="1233488"/>
          </a:xfrm>
        </p:spPr>
        <p:txBody>
          <a:bodyPr/>
          <a:lstStyle/>
          <a:p>
            <a:pPr fontAlgn="auto">
              <a:spcAft>
                <a:spcPts val="0"/>
              </a:spcAft>
              <a:defRPr/>
            </a:pPr>
            <a:r>
              <a:rPr lang="fr-FR" sz="4800" dirty="0" smtClean="0">
                <a:ea typeface="+mj-ea"/>
                <a:cs typeface="+mj-cs"/>
              </a:rPr>
              <a:t>La structure de l’entretien</a:t>
            </a:r>
            <a:endParaRPr lang="fr-FR" sz="4800" dirty="0">
              <a:ea typeface="+mj-ea"/>
              <a:cs typeface="+mj-cs"/>
            </a:endParaRPr>
          </a:p>
        </p:txBody>
      </p:sp>
      <p:sp>
        <p:nvSpPr>
          <p:cNvPr id="3" name="Espace réservé du contenu 2"/>
          <p:cNvSpPr>
            <a:spLocks noGrp="1"/>
          </p:cNvSpPr>
          <p:nvPr>
            <p:ph idx="1"/>
          </p:nvPr>
        </p:nvSpPr>
        <p:spPr>
          <a:xfrm>
            <a:off x="468313" y="1556793"/>
            <a:ext cx="8207375" cy="4896396"/>
          </a:xfrm>
        </p:spPr>
        <p:txBody>
          <a:bodyPr wrap="square" numCol="1" anchor="t" anchorCtr="0" compatLnSpc="1">
            <a:prstTxWarp prst="textNoShape">
              <a:avLst/>
            </a:prstTxWarp>
          </a:bodyPr>
          <a:lstStyle/>
          <a:p>
            <a:pPr marL="609600" indent="-609600">
              <a:lnSpc>
                <a:spcPct val="90000"/>
              </a:lnSpc>
              <a:spcBef>
                <a:spcPct val="50000"/>
              </a:spcBef>
              <a:buFontTx/>
              <a:buNone/>
            </a:pPr>
            <a:r>
              <a:rPr lang="fr-FR" sz="2000" dirty="0">
                <a:solidFill>
                  <a:srgbClr val="F2F120"/>
                </a:solidFill>
                <a:effectLst/>
                <a:latin typeface="Arial" charset="0"/>
                <a:ea typeface="ＭＳ ゴシック" charset="0"/>
                <a:cs typeface="ＭＳ ゴシック" charset="0"/>
              </a:rPr>
              <a:t>LA CONDUITE DE L’ENTRETIEN : une manière de faire possible…parmi d’autres (en fonction de ce que je souhaite faire)</a:t>
            </a:r>
            <a:endParaRPr lang="fr-FR" sz="2000" dirty="0">
              <a:effectLst/>
              <a:latin typeface="Arial" charset="0"/>
              <a:ea typeface="ＭＳ ゴシック" charset="0"/>
              <a:cs typeface="ＭＳ ゴシック" charset="0"/>
            </a:endParaRPr>
          </a:p>
          <a:p>
            <a:pPr marL="609600" indent="-609600">
              <a:lnSpc>
                <a:spcPct val="90000"/>
              </a:lnSpc>
              <a:spcBef>
                <a:spcPct val="50000"/>
              </a:spcBef>
              <a:buFontTx/>
              <a:buNone/>
            </a:pPr>
            <a:r>
              <a:rPr lang="fr-FR" sz="2000" dirty="0">
                <a:effectLst/>
                <a:latin typeface="Arial" charset="0"/>
                <a:ea typeface="ＭＳ ゴシック" charset="0"/>
                <a:cs typeface="ＭＳ ゴシック" charset="0"/>
              </a:rPr>
              <a:t>4 PHASES possibles dans l’entretien après l’observation de la leçon :</a:t>
            </a:r>
          </a:p>
          <a:p>
            <a:pPr marL="609600" indent="-609600">
              <a:lnSpc>
                <a:spcPct val="90000"/>
              </a:lnSpc>
              <a:spcBef>
                <a:spcPct val="50000"/>
              </a:spcBef>
              <a:buFontTx/>
              <a:buAutoNum type="arabicPeriod"/>
            </a:pPr>
            <a:r>
              <a:rPr lang="fr-FR" dirty="0">
                <a:solidFill>
                  <a:schemeClr val="tx2"/>
                </a:solidFill>
                <a:effectLst/>
                <a:latin typeface="Arial" charset="0"/>
                <a:ea typeface="ＭＳ ゴシック" charset="0"/>
                <a:cs typeface="ＭＳ ゴシック" charset="0"/>
              </a:rPr>
              <a:t>Temps </a:t>
            </a:r>
            <a:r>
              <a:rPr lang="fr-FR" dirty="0">
                <a:solidFill>
                  <a:srgbClr val="FBC594"/>
                </a:solidFill>
                <a:effectLst/>
                <a:latin typeface="Arial" charset="0"/>
                <a:ea typeface="ＭＳ ゴシック" charset="0"/>
                <a:cs typeface="ＭＳ ゴシック" charset="0"/>
              </a:rPr>
              <a:t>d’analyse de sa leçon par l’étudiant (le SA en action).</a:t>
            </a:r>
          </a:p>
          <a:p>
            <a:pPr marL="609600" indent="-609600">
              <a:lnSpc>
                <a:spcPct val="90000"/>
              </a:lnSpc>
              <a:spcBef>
                <a:spcPct val="50000"/>
              </a:spcBef>
              <a:buFontTx/>
              <a:buAutoNum type="arabicPeriod"/>
            </a:pPr>
            <a:r>
              <a:rPr lang="fr-FR" sz="2000" dirty="0">
                <a:solidFill>
                  <a:schemeClr val="tx2"/>
                </a:solidFill>
                <a:effectLst/>
                <a:latin typeface="Arial" charset="0"/>
                <a:ea typeface="ＭＳ ゴシック" charset="0"/>
                <a:cs typeface="ＭＳ ゴシック" charset="0"/>
              </a:rPr>
              <a:t>Temps d’échange sur quelques points choisis par l’étudiant puis par le formateur.</a:t>
            </a:r>
          </a:p>
          <a:p>
            <a:pPr marL="609600" indent="-609600">
              <a:lnSpc>
                <a:spcPct val="90000"/>
              </a:lnSpc>
              <a:spcBef>
                <a:spcPct val="50000"/>
              </a:spcBef>
              <a:buFontTx/>
              <a:buAutoNum type="arabicPeriod"/>
            </a:pPr>
            <a:r>
              <a:rPr lang="fr-FR" sz="2700" dirty="0">
                <a:effectLst/>
                <a:latin typeface="Arial" charset="0"/>
                <a:ea typeface="ＭＳ ゴシック" charset="0"/>
                <a:cs typeface="ＭＳ ゴシック" charset="0"/>
              </a:rPr>
              <a:t>Temps d’évaluation avec un média (référentiel</a:t>
            </a:r>
            <a:r>
              <a:rPr lang="fr-FR" sz="2000" dirty="0">
                <a:solidFill>
                  <a:schemeClr val="tx2"/>
                </a:solidFill>
                <a:effectLst/>
                <a:latin typeface="Arial" charset="0"/>
                <a:ea typeface="ＭＳ ゴシック" charset="0"/>
                <a:cs typeface="ＭＳ ゴシック" charset="0"/>
              </a:rPr>
              <a:t>, document …)</a:t>
            </a:r>
          </a:p>
          <a:p>
            <a:pPr marL="609600" indent="-609600">
              <a:lnSpc>
                <a:spcPct val="90000"/>
              </a:lnSpc>
              <a:spcBef>
                <a:spcPct val="50000"/>
              </a:spcBef>
              <a:buFontTx/>
              <a:buAutoNum type="arabicPeriod"/>
            </a:pPr>
            <a:r>
              <a:rPr lang="fr-FR" sz="2000" dirty="0">
                <a:solidFill>
                  <a:schemeClr val="tx2"/>
                </a:solidFill>
                <a:effectLst/>
                <a:latin typeface="Arial" charset="0"/>
                <a:ea typeface="ＭＳ ゴシック" charset="0"/>
                <a:cs typeface="ＭＳ ゴシック" charset="0"/>
              </a:rPr>
              <a:t>Temps de bilan du ST : </a:t>
            </a:r>
            <a:r>
              <a:rPr lang="fr-FR" sz="2000" i="1" dirty="0">
                <a:solidFill>
                  <a:schemeClr val="tx2"/>
                </a:solidFill>
                <a:effectLst/>
                <a:latin typeface="Arial" charset="0"/>
                <a:ea typeface="ＭＳ ゴシック" charset="0"/>
                <a:cs typeface="ＭＳ ゴシック" charset="0"/>
              </a:rPr>
              <a:t>que retiens-tu de ce que nous venons de dire ?</a:t>
            </a:r>
            <a:r>
              <a:rPr lang="fr-FR" sz="2000" dirty="0">
                <a:solidFill>
                  <a:schemeClr val="tx2"/>
                </a:solidFill>
                <a:effectLst/>
                <a:latin typeface="Arial" charset="0"/>
                <a:ea typeface="ＭＳ ゴシック" charset="0"/>
                <a:cs typeface="ＭＳ ゴシック" charset="0"/>
              </a:rPr>
              <a:t> </a:t>
            </a:r>
            <a:r>
              <a:rPr lang="fr-FR" sz="2000" dirty="0">
                <a:solidFill>
                  <a:srgbClr val="F2F120"/>
                </a:solidFill>
                <a:effectLst/>
                <a:latin typeface="Arial" charset="0"/>
                <a:ea typeface="ＭＳ ゴシック" charset="0"/>
                <a:cs typeface="ＭＳ ゴシック" charset="0"/>
              </a:rPr>
              <a:t>SYNTHÈSE de l’étudiant</a:t>
            </a:r>
          </a:p>
          <a:p>
            <a:pPr marL="609600" indent="-609600">
              <a:lnSpc>
                <a:spcPct val="90000"/>
              </a:lnSpc>
            </a:pPr>
            <a:endParaRPr lang="fr-FR" sz="2000" dirty="0">
              <a:effectLst>
                <a:outerShdw blurRad="38100" dist="38100" dir="2700000" algn="tl">
                  <a:srgbClr val="7C9BA5"/>
                </a:outerShdw>
              </a:effectLst>
              <a:latin typeface="Candara" charset="0"/>
            </a:endParaRPr>
          </a:p>
        </p:txBody>
      </p:sp>
      <p:sp>
        <p:nvSpPr>
          <p:cNvPr id="4" name="Espace réservé du numéro de diapositive 3"/>
          <p:cNvSpPr>
            <a:spLocks noGrp="1"/>
          </p:cNvSpPr>
          <p:nvPr>
            <p:ph type="sldNum" sz="quarter" idx="12"/>
          </p:nvPr>
        </p:nvSpPr>
        <p:spPr/>
        <p:txBody>
          <a:bodyPr/>
          <a:lstStyle/>
          <a:p>
            <a:pPr>
              <a:defRPr/>
            </a:pPr>
            <a:fld id="{3E06ECC4-50CE-9E47-90CB-F73A1B817FFF}" type="slidenum">
              <a:rPr lang="fr-FR"/>
              <a:pPr>
                <a:defRPr/>
              </a:pPr>
              <a:t>53</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Un rappel nécessaire</a:t>
            </a:r>
            <a:endParaRPr lang="fr-FR" dirty="0">
              <a:ea typeface="+mj-ea"/>
              <a:cs typeface="+mj-cs"/>
            </a:endParaRPr>
          </a:p>
        </p:txBody>
      </p:sp>
      <p:sp>
        <p:nvSpPr>
          <p:cNvPr id="3" name="Espace réservé du contenu 2"/>
          <p:cNvSpPr>
            <a:spLocks noGrp="1"/>
          </p:cNvSpPr>
          <p:nvPr>
            <p:ph idx="1"/>
          </p:nvPr>
        </p:nvSpPr>
        <p:spPr/>
        <p:txBody>
          <a:bodyPr wrap="square" numCol="1" anchor="t" anchorCtr="0" compatLnSpc="1">
            <a:prstTxWarp prst="textNoShape">
              <a:avLst/>
            </a:prstTxWarp>
          </a:bodyPr>
          <a:lstStyle/>
          <a:p>
            <a:pPr>
              <a:lnSpc>
                <a:spcPct val="90000"/>
              </a:lnSpc>
            </a:pPr>
            <a:r>
              <a:rPr lang="fr-FR" dirty="0">
                <a:effectLst/>
                <a:latin typeface="Helvetica Neue" charset="0"/>
                <a:ea typeface="ＭＳ ゴシック" charset="0"/>
                <a:cs typeface="ＭＳ ゴシック" charset="0"/>
              </a:rPr>
              <a:t>Il faut du temps pour progresser, pour développer des compétences professionnelles, pour apprendre à analyser sa pratique…</a:t>
            </a:r>
          </a:p>
          <a:p>
            <a:pPr>
              <a:lnSpc>
                <a:spcPct val="90000"/>
              </a:lnSpc>
            </a:pPr>
            <a:r>
              <a:rPr lang="fr-FR" dirty="0">
                <a:effectLst/>
                <a:latin typeface="Helvetica Neue" charset="0"/>
                <a:ea typeface="ＭＳ ゴシック" charset="0"/>
                <a:cs typeface="ＭＳ ゴシック" charset="0"/>
              </a:rPr>
              <a:t>Faire confiance à l’étudiant. </a:t>
            </a:r>
          </a:p>
          <a:p>
            <a:pPr>
              <a:lnSpc>
                <a:spcPct val="90000"/>
              </a:lnSpc>
            </a:pPr>
            <a:r>
              <a:rPr lang="fr-FR" dirty="0">
                <a:effectLst/>
                <a:latin typeface="Helvetica Neue" charset="0"/>
                <a:ea typeface="ＭＳ ゴシック" charset="0"/>
                <a:cs typeface="ＭＳ ゴシック" charset="0"/>
              </a:rPr>
              <a:t>L’erreur est normale et fait partie de la formation.</a:t>
            </a:r>
          </a:p>
          <a:p>
            <a:pPr>
              <a:lnSpc>
                <a:spcPct val="90000"/>
              </a:lnSpc>
            </a:pPr>
            <a:r>
              <a:rPr lang="fr-FR" dirty="0">
                <a:effectLst/>
                <a:latin typeface="Helvetica Neue" charset="0"/>
                <a:ea typeface="ＭＳ ゴシック" charset="0"/>
                <a:cs typeface="ＭＳ ゴシック" charset="0"/>
              </a:rPr>
              <a:t>L’autre est différent de moi : il n’a pas la même expérience ni les mêmes conceptions</a:t>
            </a:r>
            <a:r>
              <a:rPr lang="fr-FR" dirty="0" smtClean="0">
                <a:effectLst/>
                <a:latin typeface="Helvetica Neue" charset="0"/>
                <a:ea typeface="ＭＳ ゴシック" charset="0"/>
                <a:cs typeface="ＭＳ ゴシック" charset="0"/>
              </a:rPr>
              <a:t>…</a:t>
            </a:r>
            <a:endParaRPr lang="fr-FR" dirty="0">
              <a:effectLst/>
              <a:latin typeface="Helvetica Neue" charset="0"/>
              <a:ea typeface="ＭＳ ゴシック" charset="0"/>
              <a:cs typeface="ＭＳ ゴシック" charset="0"/>
            </a:endParaRPr>
          </a:p>
        </p:txBody>
      </p:sp>
      <p:sp>
        <p:nvSpPr>
          <p:cNvPr id="4" name="Espace réservé du numéro de diapositive 3"/>
          <p:cNvSpPr>
            <a:spLocks noGrp="1"/>
          </p:cNvSpPr>
          <p:nvPr>
            <p:ph type="sldNum" sz="quarter" idx="12"/>
          </p:nvPr>
        </p:nvSpPr>
        <p:spPr/>
        <p:txBody>
          <a:bodyPr/>
          <a:lstStyle/>
          <a:p>
            <a:pPr>
              <a:defRPr/>
            </a:pPr>
            <a:fld id="{7E3DE20D-EED9-FF46-A1E1-E5C935C834CB}" type="slidenum">
              <a:rPr lang="fr-FR"/>
              <a:pPr>
                <a:defRPr/>
              </a:pPr>
              <a:t>54</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4213" y="404813"/>
            <a:ext cx="7581900" cy="1654175"/>
          </a:xfrm>
        </p:spPr>
        <p:txBody>
          <a:bodyPr/>
          <a:lstStyle/>
          <a:p>
            <a:pPr fontAlgn="auto">
              <a:spcAft>
                <a:spcPts val="0"/>
              </a:spcAft>
              <a:defRPr/>
            </a:pPr>
            <a:r>
              <a:rPr lang="fr-FR" dirty="0">
                <a:latin typeface="Helvetica Neue" charset="0"/>
                <a:ea typeface="Osaka" charset="0"/>
                <a:cs typeface="Osaka" charset="0"/>
              </a:rPr>
              <a:t>En guise de conclusion</a:t>
            </a:r>
            <a:endParaRPr lang="fr-FR" dirty="0">
              <a:ea typeface="+mj-ea"/>
              <a:cs typeface="+mj-cs"/>
            </a:endParaRPr>
          </a:p>
        </p:txBody>
      </p:sp>
      <p:sp>
        <p:nvSpPr>
          <p:cNvPr id="3" name="Espace réservé du contenu 2"/>
          <p:cNvSpPr>
            <a:spLocks noGrp="1"/>
          </p:cNvSpPr>
          <p:nvPr>
            <p:ph idx="1"/>
          </p:nvPr>
        </p:nvSpPr>
        <p:spPr>
          <a:xfrm>
            <a:off x="684213" y="2492375"/>
            <a:ext cx="7581900" cy="3954463"/>
          </a:xfrm>
        </p:spPr>
        <p:txBody>
          <a:bodyPr/>
          <a:lstStyle/>
          <a:p>
            <a:pPr fontAlgn="auto">
              <a:spcAft>
                <a:spcPts val="0"/>
              </a:spcAft>
              <a:defRPr/>
            </a:pPr>
            <a:r>
              <a:rPr lang="fr-FR" sz="3200" dirty="0">
                <a:effectLst>
                  <a:outerShdw blurRad="38100" dist="38100" dir="2700000" algn="tl">
                    <a:srgbClr val="000000"/>
                  </a:outerShdw>
                </a:effectLst>
                <a:latin typeface="Helvetica Neue" charset="0"/>
                <a:ea typeface="ＭＳ ゴシック" charset="0"/>
                <a:cs typeface="ＭＳ ゴシック" charset="0"/>
              </a:rPr>
              <a:t>« </a:t>
            </a:r>
            <a:r>
              <a:rPr lang="fr-FR" sz="3200" i="1" dirty="0">
                <a:effectLst>
                  <a:outerShdw blurRad="38100" dist="38100" dir="2700000" algn="tl">
                    <a:srgbClr val="000000"/>
                  </a:outerShdw>
                </a:effectLst>
                <a:latin typeface="Helvetica Neue" charset="0"/>
                <a:ea typeface="ＭＳ ゴシック" charset="0"/>
                <a:cs typeface="ＭＳ ゴシック" charset="0"/>
              </a:rPr>
              <a:t>La bonne conduite consiste à </a:t>
            </a:r>
            <a:r>
              <a:rPr lang="fr-FR" altLang="ja-JP" sz="3200" i="1" dirty="0">
                <a:effectLst>
                  <a:outerShdw blurRad="38100" dist="38100" dir="2700000" algn="tl">
                    <a:srgbClr val="000000"/>
                  </a:outerShdw>
                </a:effectLst>
                <a:latin typeface="Helvetica Neue" charset="0"/>
                <a:ea typeface="ＭＳ ゴシック" charset="0"/>
                <a:cs typeface="ＭＳ ゴシック" charset="0"/>
              </a:rPr>
              <a:t>être sincère en tout, et à unir notre âme à la volonté universelle. </a:t>
            </a:r>
            <a:r>
              <a:rPr lang="fr-FR" altLang="ja-JP" sz="3200" i="1" dirty="0">
                <a:solidFill>
                  <a:srgbClr val="F2F120"/>
                </a:solidFill>
                <a:effectLst>
                  <a:outerShdw blurRad="38100" dist="38100" dir="2700000" algn="tl">
                    <a:srgbClr val="000000"/>
                  </a:outerShdw>
                </a:effectLst>
                <a:latin typeface="Helvetica Neue" charset="0"/>
                <a:ea typeface="ＭＳ ゴシック" charset="0"/>
                <a:cs typeface="ＭＳ ゴシック" charset="0"/>
              </a:rPr>
              <a:t>C’est faire aux autres ce que nous aimerions qu’ils nous fassent</a:t>
            </a:r>
            <a:r>
              <a:rPr lang="fr-FR" altLang="ja-JP" sz="3200" dirty="0">
                <a:effectLst>
                  <a:outerShdw blurRad="38100" dist="38100" dir="2700000" algn="tl">
                    <a:srgbClr val="000000"/>
                  </a:outerShdw>
                </a:effectLst>
                <a:latin typeface="Helvetica Neue" charset="0"/>
                <a:ea typeface="ＭＳ ゴシック" charset="0"/>
                <a:cs typeface="ＭＳ ゴシック" charset="0"/>
              </a:rPr>
              <a:t> » (Confucius</a:t>
            </a:r>
            <a:r>
              <a:rPr lang="fr-FR" altLang="ja-JP" sz="3200" dirty="0" smtClean="0">
                <a:effectLst>
                  <a:outerShdw blurRad="38100" dist="38100" dir="2700000" algn="tl">
                    <a:srgbClr val="000000"/>
                  </a:outerShdw>
                </a:effectLst>
                <a:latin typeface="Helvetica Neue" charset="0"/>
                <a:ea typeface="ＭＳ ゴシック" charset="0"/>
                <a:cs typeface="ＭＳ ゴシック" charset="0"/>
              </a:rPr>
              <a:t>)</a:t>
            </a:r>
            <a:endParaRPr lang="fr-FR" sz="3200" dirty="0">
              <a:latin typeface="Helvetica Neue" charset="0"/>
              <a:ea typeface="ＭＳ ゴシック" charset="0"/>
              <a:cs typeface="ＭＳ ゴシック" charset="0"/>
            </a:endParaRPr>
          </a:p>
        </p:txBody>
      </p:sp>
      <p:sp>
        <p:nvSpPr>
          <p:cNvPr id="4" name="Espace réservé du numéro de diapositive 3"/>
          <p:cNvSpPr>
            <a:spLocks noGrp="1"/>
          </p:cNvSpPr>
          <p:nvPr>
            <p:ph type="sldNum" sz="quarter" idx="12"/>
          </p:nvPr>
        </p:nvSpPr>
        <p:spPr/>
        <p:txBody>
          <a:bodyPr/>
          <a:lstStyle/>
          <a:p>
            <a:pPr>
              <a:defRPr/>
            </a:pPr>
            <a:fld id="{46473D37-0CEB-C444-AE8C-B9C7FA3A37F8}" type="slidenum">
              <a:rPr lang="fr-FR"/>
              <a:pPr>
                <a:defRPr/>
              </a:pPr>
              <a:t>55</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a:latin typeface="Helvetica Neue" charset="0"/>
                <a:ea typeface="Osaka" charset="0"/>
                <a:cs typeface="Osaka" charset="0"/>
              </a:rPr>
              <a:t>Quelques références</a:t>
            </a:r>
            <a:endParaRPr lang="fr-FR" dirty="0">
              <a:ea typeface="+mj-ea"/>
              <a:cs typeface="+mj-cs"/>
            </a:endParaRPr>
          </a:p>
        </p:txBody>
      </p:sp>
      <p:sp>
        <p:nvSpPr>
          <p:cNvPr id="3" name="Espace réservé du contenu 2"/>
          <p:cNvSpPr>
            <a:spLocks noGrp="1"/>
          </p:cNvSpPr>
          <p:nvPr>
            <p:ph idx="1"/>
          </p:nvPr>
        </p:nvSpPr>
        <p:spPr>
          <a:xfrm>
            <a:off x="779463" y="1882775"/>
            <a:ext cx="7581900" cy="4283075"/>
          </a:xfrm>
        </p:spPr>
        <p:txBody>
          <a:bodyPr>
            <a:normAutofit fontScale="77500" lnSpcReduction="20000"/>
          </a:bodyPr>
          <a:lstStyle/>
          <a:p>
            <a:pPr fontAlgn="auto">
              <a:spcAft>
                <a:spcPts val="0"/>
              </a:spcAft>
              <a:defRPr/>
            </a:pPr>
            <a:r>
              <a:rPr lang="fr-FR" dirty="0" err="1">
                <a:latin typeface="Helvetica Neue" charset="0"/>
                <a:ea typeface="ＭＳ ゴシック" charset="0"/>
                <a:cs typeface="ＭＳ ゴシック" charset="0"/>
              </a:rPr>
              <a:t>Chaliès</a:t>
            </a:r>
            <a:r>
              <a:rPr lang="fr-FR" dirty="0">
                <a:latin typeface="Helvetica Neue" charset="0"/>
                <a:ea typeface="ＭＳ ゴシック" charset="0"/>
                <a:cs typeface="ＭＳ ゴシック" charset="0"/>
              </a:rPr>
              <a:t> S., </a:t>
            </a:r>
            <a:r>
              <a:rPr lang="fr-FR" dirty="0" err="1">
                <a:latin typeface="Helvetica Neue" charset="0"/>
                <a:ea typeface="ＭＳ ゴシック" charset="0"/>
                <a:cs typeface="ＭＳ ゴシック" charset="0"/>
              </a:rPr>
              <a:t>Cartaut</a:t>
            </a:r>
            <a:r>
              <a:rPr lang="fr-FR" dirty="0">
                <a:latin typeface="Helvetica Neue" charset="0"/>
                <a:ea typeface="ＭＳ ゴシック" charset="0"/>
                <a:cs typeface="ＭＳ ゴシック" charset="0"/>
              </a:rPr>
              <a:t> S.,  Escalier G. Durand M. (2009) </a:t>
            </a:r>
            <a:r>
              <a:rPr lang="fr-FR" dirty="0" smtClean="0">
                <a:latin typeface="Helvetica Neue" charset="0"/>
                <a:ea typeface="ＭＳ ゴシック" charset="0"/>
                <a:cs typeface="ＭＳ ゴシック" charset="0"/>
              </a:rPr>
              <a:t>L’</a:t>
            </a:r>
            <a:r>
              <a:rPr lang="fr-FR" altLang="ja-JP" dirty="0" smtClean="0">
                <a:latin typeface="Helvetica Neue" charset="0"/>
                <a:ea typeface="ＭＳ ゴシック" charset="0"/>
                <a:cs typeface="ＭＳ ゴシック" charset="0"/>
              </a:rPr>
              <a:t>utilité </a:t>
            </a:r>
            <a:r>
              <a:rPr lang="fr-FR" altLang="ja-JP" dirty="0">
                <a:latin typeface="Helvetica Neue" charset="0"/>
                <a:ea typeface="ＭＳ ゴシック" charset="0"/>
                <a:cs typeface="ＭＳ ゴシック" charset="0"/>
              </a:rPr>
              <a:t>du tutorat pour  de jeunes enseignants. : la preuve par 20 ans </a:t>
            </a:r>
            <a:r>
              <a:rPr lang="fr-FR" altLang="ja-JP" dirty="0" smtClean="0">
                <a:latin typeface="Helvetica Neue" charset="0"/>
                <a:ea typeface="ＭＳ ゴシック" charset="0"/>
                <a:cs typeface="ＭＳ ゴシック" charset="0"/>
              </a:rPr>
              <a:t>d’expérience</a:t>
            </a:r>
            <a:r>
              <a:rPr lang="fr-FR" altLang="ja-JP" dirty="0">
                <a:latin typeface="Helvetica Neue" charset="0"/>
                <a:ea typeface="ＭＳ ゴシック" charset="0"/>
                <a:cs typeface="ＭＳ ゴシック" charset="0"/>
              </a:rPr>
              <a:t>. </a:t>
            </a:r>
            <a:r>
              <a:rPr lang="fr-FR" altLang="ja-JP" i="1" dirty="0">
                <a:latin typeface="Helvetica Neue" charset="0"/>
                <a:ea typeface="ＭＳ ゴシック" charset="0"/>
                <a:cs typeface="ＭＳ ゴシック" charset="0"/>
              </a:rPr>
              <a:t>Recherche et Formation, n° </a:t>
            </a:r>
            <a:r>
              <a:rPr lang="fr-FR" altLang="ja-JP" dirty="0">
                <a:latin typeface="Helvetica Neue" charset="0"/>
                <a:ea typeface="ＭＳ ゴシック" charset="0"/>
                <a:cs typeface="ＭＳ ゴシック" charset="0"/>
              </a:rPr>
              <a:t>61, 85-129.</a:t>
            </a:r>
            <a:endParaRPr lang="en-GB" altLang="ja-JP" dirty="0">
              <a:latin typeface="Helvetica Neue" charset="0"/>
              <a:ea typeface="ＭＳ ゴシック" charset="0"/>
              <a:cs typeface="ＭＳ ゴシック" charset="0"/>
            </a:endParaRPr>
          </a:p>
          <a:p>
            <a:pPr fontAlgn="auto">
              <a:spcAft>
                <a:spcPts val="0"/>
              </a:spcAft>
              <a:defRPr/>
            </a:pPr>
            <a:r>
              <a:rPr lang="fr-FR" dirty="0">
                <a:latin typeface="Helvetica Neue" charset="0"/>
                <a:ea typeface="ＭＳ ゴシック" charset="0"/>
                <a:cs typeface="ＭＳ ゴシック" charset="0"/>
              </a:rPr>
              <a:t>Paul M. (2004) </a:t>
            </a:r>
            <a:r>
              <a:rPr lang="fr-FR" i="1" dirty="0" smtClean="0">
                <a:latin typeface="Helvetica Neue" charset="0"/>
                <a:ea typeface="ＭＳ ゴシック" charset="0"/>
                <a:cs typeface="ＭＳ ゴシック" charset="0"/>
              </a:rPr>
              <a:t>L’</a:t>
            </a:r>
            <a:r>
              <a:rPr lang="fr-FR" altLang="ja-JP" i="1" dirty="0" smtClean="0">
                <a:latin typeface="Helvetica Neue" charset="0"/>
                <a:ea typeface="ＭＳ ゴシック" charset="0"/>
                <a:cs typeface="ＭＳ ゴシック" charset="0"/>
              </a:rPr>
              <a:t>accompagnement </a:t>
            </a:r>
            <a:r>
              <a:rPr lang="fr-FR" altLang="ja-JP" i="1" dirty="0">
                <a:latin typeface="Helvetica Neue" charset="0"/>
                <a:ea typeface="ＭＳ ゴシック" charset="0"/>
                <a:cs typeface="ＭＳ ゴシック" charset="0"/>
              </a:rPr>
              <a:t>: une posture professionnelle spécifique</a:t>
            </a:r>
            <a:r>
              <a:rPr lang="fr-FR" altLang="ja-JP" dirty="0">
                <a:latin typeface="Helvetica Neue" charset="0"/>
                <a:ea typeface="ＭＳ ゴシック" charset="0"/>
                <a:cs typeface="ＭＳ ゴシック" charset="0"/>
              </a:rPr>
              <a:t>, Paris, L</a:t>
            </a:r>
            <a:r>
              <a:rPr lang="ja-JP" altLang="fr-FR" dirty="0">
                <a:latin typeface="Helvetica Neue" charset="0"/>
                <a:ea typeface="ＭＳ ゴシック" charset="0"/>
                <a:cs typeface="ＭＳ ゴシック" charset="0"/>
              </a:rPr>
              <a:t>’</a:t>
            </a:r>
            <a:r>
              <a:rPr lang="fr-FR" altLang="ja-JP" dirty="0">
                <a:latin typeface="Helvetica Neue" charset="0"/>
                <a:ea typeface="ＭＳ ゴシック" charset="0"/>
                <a:cs typeface="ＭＳ ゴシック" charset="0"/>
              </a:rPr>
              <a:t>Harmattan.</a:t>
            </a:r>
            <a:endParaRPr lang="en-GB" altLang="ja-JP" dirty="0">
              <a:latin typeface="Helvetica Neue" charset="0"/>
              <a:ea typeface="ＭＳ ゴシック" charset="0"/>
              <a:cs typeface="ＭＳ ゴシック" charset="0"/>
            </a:endParaRPr>
          </a:p>
          <a:p>
            <a:pPr fontAlgn="auto">
              <a:spcAft>
                <a:spcPts val="0"/>
              </a:spcAft>
              <a:defRPr/>
            </a:pPr>
            <a:r>
              <a:rPr lang="fr-FR" dirty="0" err="1">
                <a:latin typeface="Helvetica Neue" charset="0"/>
                <a:ea typeface="ＭＳ ゴシック" charset="0"/>
                <a:cs typeface="ＭＳ ゴシック" charset="0"/>
              </a:rPr>
              <a:t>Pelpel</a:t>
            </a:r>
            <a:r>
              <a:rPr lang="fr-FR" dirty="0">
                <a:latin typeface="Helvetica Neue" charset="0"/>
                <a:ea typeface="ＭＳ ゴシック" charset="0"/>
                <a:cs typeface="ＭＳ ゴシック" charset="0"/>
              </a:rPr>
              <a:t> P. (2003) </a:t>
            </a:r>
            <a:r>
              <a:rPr lang="fr-FR" i="1" dirty="0">
                <a:latin typeface="Helvetica Neue" charset="0"/>
                <a:ea typeface="ＭＳ ゴシック" charset="0"/>
                <a:cs typeface="ＭＳ ゴシック" charset="0"/>
              </a:rPr>
              <a:t>Accueillir, accompagner, former des enseignants</a:t>
            </a:r>
            <a:r>
              <a:rPr lang="fr-FR" dirty="0">
                <a:latin typeface="Helvetica Neue" charset="0"/>
                <a:ea typeface="ＭＳ ゴシック" charset="0"/>
                <a:cs typeface="ＭＳ ゴシック" charset="0"/>
              </a:rPr>
              <a:t>. Guide de réflexion et d</a:t>
            </a:r>
            <a:r>
              <a:rPr lang="ja-JP" altLang="fr-FR" dirty="0">
                <a:latin typeface="Helvetica Neue" charset="0"/>
                <a:ea typeface="ＭＳ ゴシック" charset="0"/>
                <a:cs typeface="ＭＳ ゴシック" charset="0"/>
              </a:rPr>
              <a:t>’</a:t>
            </a:r>
            <a:r>
              <a:rPr lang="fr-FR" altLang="ja-JP" dirty="0">
                <a:latin typeface="Helvetica Neue" charset="0"/>
                <a:ea typeface="ＭＳ ゴシック" charset="0"/>
                <a:cs typeface="ＭＳ ゴシック" charset="0"/>
              </a:rPr>
              <a:t>action.  Lyon, Chronique Sociale. </a:t>
            </a:r>
          </a:p>
          <a:p>
            <a:pPr fontAlgn="auto">
              <a:spcAft>
                <a:spcPts val="0"/>
              </a:spcAft>
              <a:defRPr/>
            </a:pPr>
            <a:r>
              <a:rPr lang="fr-FR" dirty="0">
                <a:latin typeface="Helvetica Neue" charset="0"/>
                <a:ea typeface="ＭＳ ゴシック" charset="0"/>
                <a:cs typeface="ＭＳ ゴシック" charset="0"/>
              </a:rPr>
              <a:t>Vermersch P. (1994) </a:t>
            </a:r>
            <a:r>
              <a:rPr lang="fr-FR" i="1" dirty="0" smtClean="0">
                <a:latin typeface="Helvetica Neue" charset="0"/>
                <a:ea typeface="ＭＳ ゴシック" charset="0"/>
                <a:cs typeface="ＭＳ ゴシック" charset="0"/>
              </a:rPr>
              <a:t>L’</a:t>
            </a:r>
            <a:r>
              <a:rPr lang="fr-FR" altLang="ja-JP" i="1" dirty="0" smtClean="0">
                <a:latin typeface="Helvetica Neue" charset="0"/>
                <a:ea typeface="ＭＳ ゴシック" charset="0"/>
                <a:cs typeface="ＭＳ ゴシック" charset="0"/>
              </a:rPr>
              <a:t>entretien d’explicitation</a:t>
            </a:r>
            <a:r>
              <a:rPr lang="fr-FR" altLang="ja-JP" dirty="0">
                <a:latin typeface="Helvetica Neue" charset="0"/>
                <a:ea typeface="ＭＳ ゴシック" charset="0"/>
                <a:cs typeface="ＭＳ ゴシック" charset="0"/>
              </a:rPr>
              <a:t>, Paris, ESF éditeur.</a:t>
            </a:r>
          </a:p>
          <a:p>
            <a:pPr fontAlgn="auto">
              <a:spcAft>
                <a:spcPts val="0"/>
              </a:spcAft>
              <a:defRPr/>
            </a:pPr>
            <a:r>
              <a:rPr lang="fr-FR" dirty="0" err="1">
                <a:latin typeface="Helvetica Neue" charset="0"/>
                <a:ea typeface="ＭＳ ゴシック" charset="0"/>
                <a:cs typeface="ＭＳ ゴシック" charset="0"/>
              </a:rPr>
              <a:t>Wiel</a:t>
            </a:r>
            <a:r>
              <a:rPr lang="fr-FR" dirty="0">
                <a:latin typeface="Helvetica Neue" charset="0"/>
                <a:ea typeface="ＭＳ ゴシック" charset="0"/>
                <a:cs typeface="ＭＳ ゴシック" charset="0"/>
              </a:rPr>
              <a:t> G. (1998) La démarche </a:t>
            </a:r>
            <a:r>
              <a:rPr lang="fr-FR" dirty="0" smtClean="0">
                <a:latin typeface="Helvetica Neue" charset="0"/>
                <a:ea typeface="ＭＳ ゴシック" charset="0"/>
                <a:cs typeface="ＭＳ ゴシック" charset="0"/>
              </a:rPr>
              <a:t>d’</a:t>
            </a:r>
            <a:r>
              <a:rPr lang="fr-FR" altLang="ja-JP" dirty="0" smtClean="0">
                <a:latin typeface="Helvetica Neue" charset="0"/>
                <a:ea typeface="ＭＳ ゴシック" charset="0"/>
                <a:cs typeface="ＭＳ ゴシック" charset="0"/>
              </a:rPr>
              <a:t>accompagnement</a:t>
            </a:r>
            <a:r>
              <a:rPr lang="fr-FR" altLang="ja-JP" dirty="0">
                <a:latin typeface="Helvetica Neue" charset="0"/>
                <a:ea typeface="ＭＳ ゴシック" charset="0"/>
                <a:cs typeface="ＭＳ ゴシック" charset="0"/>
              </a:rPr>
              <a:t>, in G. Chappaz (sous la direction de), </a:t>
            </a:r>
            <a:r>
              <a:rPr lang="fr-FR" altLang="ja-JP" i="1" dirty="0">
                <a:latin typeface="Helvetica Neue" charset="0"/>
                <a:ea typeface="ＭＳ ゴシック" charset="0"/>
                <a:cs typeface="ＭＳ ゴシック" charset="0"/>
              </a:rPr>
              <a:t>Accompagnement et Formation</a:t>
            </a:r>
            <a:r>
              <a:rPr lang="fr-FR" altLang="ja-JP" dirty="0">
                <a:latin typeface="Helvetica Neue" charset="0"/>
                <a:ea typeface="ＭＳ ゴシック" charset="0"/>
                <a:cs typeface="ＭＳ ゴシック" charset="0"/>
              </a:rPr>
              <a:t>, Université de Provence, CRDP Marseille, 19-36.</a:t>
            </a:r>
            <a:endParaRPr lang="en-GB" altLang="ja-JP" dirty="0">
              <a:latin typeface="Helvetica Neue" charset="0"/>
              <a:ea typeface="ＭＳ ゴシック" charset="0"/>
              <a:cs typeface="ＭＳ ゴシック" charset="0"/>
            </a:endParaRPr>
          </a:p>
          <a:p>
            <a:pPr fontAlgn="auto">
              <a:spcAft>
                <a:spcPts val="0"/>
              </a:spcAft>
              <a:defRPr/>
            </a:pPr>
            <a:endParaRPr lang="fr-FR" dirty="0">
              <a:ea typeface="+mn-ea"/>
              <a:cs typeface="+mn-cs"/>
            </a:endParaRPr>
          </a:p>
        </p:txBody>
      </p:sp>
      <p:sp>
        <p:nvSpPr>
          <p:cNvPr id="4" name="Espace réservé du numéro de diapositive 3"/>
          <p:cNvSpPr>
            <a:spLocks noGrp="1"/>
          </p:cNvSpPr>
          <p:nvPr>
            <p:ph type="sldNum" sz="quarter" idx="12"/>
          </p:nvPr>
        </p:nvSpPr>
        <p:spPr/>
        <p:txBody>
          <a:bodyPr/>
          <a:lstStyle/>
          <a:p>
            <a:pPr>
              <a:defRPr/>
            </a:pPr>
            <a:fld id="{01EB239D-5EE9-204D-98C5-071E7F895117}" type="slidenum">
              <a:rPr lang="fr-FR"/>
              <a:pPr>
                <a:defRPr/>
              </a:pPr>
              <a:t>56</a:t>
            </a:fld>
            <a:endParaRPr lang="fr-FR"/>
          </a:p>
        </p:txBody>
      </p:sp>
    </p:spTree>
  </p:cSld>
  <p:clrMapOvr>
    <a:masterClrMapping/>
  </p:clrMapOvr>
  <p:transition spd="slow">
    <p:pull/>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650" y="2781300"/>
            <a:ext cx="7581900" cy="1654175"/>
          </a:xfrm>
        </p:spPr>
        <p:txBody>
          <a:bodyPr/>
          <a:lstStyle/>
          <a:p>
            <a:pPr fontAlgn="auto">
              <a:spcAft>
                <a:spcPts val="0"/>
              </a:spcAft>
              <a:defRPr/>
            </a:pPr>
            <a:r>
              <a:rPr lang="fr-FR" dirty="0">
                <a:effectLst>
                  <a:outerShdw blurRad="38100" dist="38100" dir="2700000" algn="tl">
                    <a:srgbClr val="000000"/>
                  </a:outerShdw>
                </a:effectLst>
                <a:latin typeface="Helvetica Neue" charset="0"/>
                <a:ea typeface="Osaka" charset="0"/>
                <a:cs typeface="Osaka" charset="0"/>
              </a:rPr>
              <a:t>MERCI  pour votre écoute</a:t>
            </a:r>
            <a:br>
              <a:rPr lang="fr-FR" dirty="0">
                <a:effectLst>
                  <a:outerShdw blurRad="38100" dist="38100" dir="2700000" algn="tl">
                    <a:srgbClr val="000000"/>
                  </a:outerShdw>
                </a:effectLst>
                <a:latin typeface="Helvetica Neue" charset="0"/>
                <a:ea typeface="Osaka" charset="0"/>
                <a:cs typeface="Osaka" charset="0"/>
              </a:rPr>
            </a:br>
            <a:r>
              <a:rPr lang="fr-FR" dirty="0">
                <a:effectLst>
                  <a:outerShdw blurRad="38100" dist="38100" dir="2700000" algn="tl">
                    <a:srgbClr val="000000"/>
                  </a:outerShdw>
                </a:effectLst>
                <a:latin typeface="Helvetica Neue" charset="0"/>
                <a:ea typeface="Osaka" charset="0"/>
                <a:cs typeface="Osaka" charset="0"/>
              </a:rPr>
              <a:t/>
            </a:r>
            <a:br>
              <a:rPr lang="fr-FR" dirty="0">
                <a:effectLst>
                  <a:outerShdw blurRad="38100" dist="38100" dir="2700000" algn="tl">
                    <a:srgbClr val="000000"/>
                  </a:outerShdw>
                </a:effectLst>
                <a:latin typeface="Helvetica Neue" charset="0"/>
                <a:ea typeface="Osaka" charset="0"/>
                <a:cs typeface="Osaka" charset="0"/>
              </a:rPr>
            </a:br>
            <a:endParaRPr lang="fr-FR" dirty="0">
              <a:ea typeface="+mj-ea"/>
              <a:cs typeface="+mj-cs"/>
            </a:endParaRPr>
          </a:p>
        </p:txBody>
      </p:sp>
      <p:sp>
        <p:nvSpPr>
          <p:cNvPr id="4" name="Espace réservé du numéro de diapositive 3"/>
          <p:cNvSpPr>
            <a:spLocks noGrp="1"/>
          </p:cNvSpPr>
          <p:nvPr>
            <p:ph type="sldNum" sz="quarter" idx="12"/>
          </p:nvPr>
        </p:nvSpPr>
        <p:spPr/>
        <p:txBody>
          <a:bodyPr/>
          <a:lstStyle/>
          <a:p>
            <a:pPr>
              <a:defRPr/>
            </a:pPr>
            <a:fld id="{A05EF797-FADC-EA40-BB6F-1098C0D370B7}" type="slidenum">
              <a:rPr lang="fr-FR"/>
              <a:pPr>
                <a:defRPr/>
              </a:pPr>
              <a:t>57</a:t>
            </a:fld>
            <a:endParaRPr lang="fr-FR"/>
          </a:p>
        </p:txBody>
      </p:sp>
    </p:spTree>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Plan de l’intervention</a:t>
            </a:r>
            <a:endParaRPr lang="fr-FR" dirty="0">
              <a:ea typeface="+mj-ea"/>
              <a:cs typeface="+mj-cs"/>
            </a:endParaRPr>
          </a:p>
        </p:txBody>
      </p:sp>
      <p:sp>
        <p:nvSpPr>
          <p:cNvPr id="3" name="Espace réservé du contenu 2"/>
          <p:cNvSpPr>
            <a:spLocks noGrp="1"/>
          </p:cNvSpPr>
          <p:nvPr>
            <p:ph idx="1"/>
          </p:nvPr>
        </p:nvSpPr>
        <p:spPr>
          <a:xfrm>
            <a:off x="779463" y="2276475"/>
            <a:ext cx="7581900" cy="3559175"/>
          </a:xfrm>
        </p:spPr>
        <p:txBody>
          <a:bodyPr>
            <a:normAutofit fontScale="92500" lnSpcReduction="20000"/>
          </a:bodyPr>
          <a:lstStyle/>
          <a:p>
            <a:pPr fontAlgn="auto">
              <a:spcAft>
                <a:spcPts val="0"/>
              </a:spcAft>
              <a:defRPr/>
            </a:pPr>
            <a:r>
              <a:rPr lang="fr-FR" sz="3200" dirty="0" smtClean="0">
                <a:ea typeface="+mn-ea"/>
                <a:cs typeface="+mn-cs"/>
              </a:rPr>
              <a:t>1. Le « Savoir analyser sa pratique » : tentative de définition</a:t>
            </a:r>
          </a:p>
          <a:p>
            <a:pPr fontAlgn="auto">
              <a:spcAft>
                <a:spcPts val="0"/>
              </a:spcAft>
              <a:defRPr/>
            </a:pPr>
            <a:r>
              <a:rPr lang="fr-FR" sz="3200" dirty="0" smtClean="0">
                <a:ea typeface="+mn-ea"/>
                <a:cs typeface="+mn-cs"/>
              </a:rPr>
              <a:t>2. Les difficultés pour analyser sa pratique</a:t>
            </a:r>
          </a:p>
          <a:p>
            <a:pPr fontAlgn="auto">
              <a:spcAft>
                <a:spcPts val="0"/>
              </a:spcAft>
              <a:defRPr/>
            </a:pPr>
            <a:r>
              <a:rPr lang="fr-FR" sz="3200" dirty="0" smtClean="0">
                <a:ea typeface="+mn-ea"/>
                <a:cs typeface="+mn-cs"/>
              </a:rPr>
              <a:t>3.La conduite de l’entretien de conseil pour développer cette compétence particulière</a:t>
            </a:r>
          </a:p>
          <a:p>
            <a:pPr fontAlgn="auto">
              <a:spcAft>
                <a:spcPts val="0"/>
              </a:spcAft>
              <a:defRPr/>
            </a:pPr>
            <a:r>
              <a:rPr lang="fr-FR" sz="3200" dirty="0">
                <a:ea typeface="+mn-ea"/>
                <a:cs typeface="+mn-cs"/>
              </a:rPr>
              <a:t>4</a:t>
            </a:r>
            <a:r>
              <a:rPr lang="fr-FR" sz="3200" dirty="0" smtClean="0">
                <a:ea typeface="+mn-ea"/>
                <a:cs typeface="+mn-cs"/>
              </a:rPr>
              <a:t>. Questions et réponses</a:t>
            </a:r>
            <a:endParaRPr lang="fr-FR" sz="3200" dirty="0">
              <a:ea typeface="+mn-ea"/>
              <a:cs typeface="+mn-cs"/>
            </a:endParaRPr>
          </a:p>
        </p:txBody>
      </p:sp>
      <p:sp>
        <p:nvSpPr>
          <p:cNvPr id="5" name="Espace réservé du numéro de diapositive 4"/>
          <p:cNvSpPr>
            <a:spLocks noGrp="1"/>
          </p:cNvSpPr>
          <p:nvPr>
            <p:ph type="sldNum" sz="quarter" idx="12"/>
          </p:nvPr>
        </p:nvSpPr>
        <p:spPr/>
        <p:txBody>
          <a:bodyPr/>
          <a:lstStyle/>
          <a:p>
            <a:pPr>
              <a:defRPr/>
            </a:pPr>
            <a:fld id="{8E88ECA2-3F29-3C44-96A9-4E0BEFA48882}" type="slidenum">
              <a:rPr lang="fr-FR"/>
              <a:pPr>
                <a:defRPr/>
              </a:pPr>
              <a:t>6</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4213" y="476250"/>
            <a:ext cx="7581900" cy="1654175"/>
          </a:xfrm>
        </p:spPr>
        <p:txBody>
          <a:bodyPr/>
          <a:lstStyle/>
          <a:p>
            <a:pPr fontAlgn="auto">
              <a:spcAft>
                <a:spcPts val="0"/>
              </a:spcAft>
              <a:defRPr/>
            </a:pPr>
            <a:r>
              <a:rPr lang="fr-FR" dirty="0" smtClean="0">
                <a:ea typeface="+mj-ea"/>
                <a:cs typeface="+mj-cs"/>
              </a:rPr>
              <a:t>1. Le « Savoir Analyser sa pratique »</a:t>
            </a:r>
            <a:endParaRPr lang="fr-FR" dirty="0">
              <a:ea typeface="+mj-ea"/>
              <a:cs typeface="+mj-cs"/>
            </a:endParaRPr>
          </a:p>
        </p:txBody>
      </p:sp>
      <p:sp>
        <p:nvSpPr>
          <p:cNvPr id="3" name="Espace réservé du contenu 2"/>
          <p:cNvSpPr>
            <a:spLocks noGrp="1"/>
          </p:cNvSpPr>
          <p:nvPr>
            <p:ph idx="1"/>
          </p:nvPr>
        </p:nvSpPr>
        <p:spPr>
          <a:xfrm>
            <a:off x="779463" y="2924175"/>
            <a:ext cx="7581900" cy="3457575"/>
          </a:xfrm>
        </p:spPr>
        <p:txBody>
          <a:bodyPr>
            <a:normAutofit lnSpcReduction="10000"/>
          </a:bodyPr>
          <a:lstStyle/>
          <a:p>
            <a:pPr marL="0" indent="0" fontAlgn="auto">
              <a:spcAft>
                <a:spcPts val="0"/>
              </a:spcAft>
              <a:buFontTx/>
              <a:buNone/>
              <a:defRPr/>
            </a:pPr>
            <a:r>
              <a:rPr lang="fr-FR" sz="2800" dirty="0">
                <a:solidFill>
                  <a:schemeClr val="accent1"/>
                </a:solidFill>
                <a:ea typeface="+mn-ea"/>
                <a:cs typeface="+mn-cs"/>
              </a:rPr>
              <a:t>Mes intentions : vous permettre d’avoir une représentation plus claire du SA (de sa structure</a:t>
            </a:r>
            <a:r>
              <a:rPr lang="fr-FR" sz="2800" dirty="0" smtClean="0">
                <a:solidFill>
                  <a:schemeClr val="accent1"/>
                </a:solidFill>
                <a:ea typeface="+mn-ea"/>
                <a:cs typeface="+mn-cs"/>
              </a:rPr>
              <a:t>) pour repérer où en est le stagiaire.</a:t>
            </a:r>
            <a:endParaRPr lang="fr-FR" sz="2800" dirty="0">
              <a:solidFill>
                <a:schemeClr val="accent1"/>
              </a:solidFill>
              <a:ea typeface="+mn-ea"/>
              <a:cs typeface="+mn-cs"/>
            </a:endParaRPr>
          </a:p>
          <a:p>
            <a:pPr marL="0" indent="0" fontAlgn="auto">
              <a:spcAft>
                <a:spcPts val="0"/>
              </a:spcAft>
              <a:buFontTx/>
              <a:buNone/>
              <a:defRPr/>
            </a:pPr>
            <a:endParaRPr lang="fr-FR" sz="2800" dirty="0" smtClean="0">
              <a:ea typeface="+mn-ea"/>
              <a:cs typeface="+mn-cs"/>
            </a:endParaRPr>
          </a:p>
          <a:p>
            <a:pPr marL="0" indent="0" fontAlgn="auto">
              <a:spcAft>
                <a:spcPts val="0"/>
              </a:spcAft>
              <a:buFontTx/>
              <a:buNone/>
              <a:defRPr/>
            </a:pPr>
            <a:r>
              <a:rPr lang="fr-FR" dirty="0" smtClean="0">
                <a:ea typeface="+mn-ea"/>
                <a:cs typeface="+mn-cs"/>
              </a:rPr>
              <a:t>RÉFÉRENCE : </a:t>
            </a:r>
            <a:r>
              <a:rPr lang="fr-FR" dirty="0" err="1" smtClean="0">
                <a:ea typeface="+mn-ea"/>
                <a:cs typeface="+mn-cs"/>
              </a:rPr>
              <a:t>Nne</a:t>
            </a:r>
            <a:r>
              <a:rPr lang="fr-FR" dirty="0" smtClean="0">
                <a:ea typeface="+mn-ea"/>
                <a:cs typeface="+mn-cs"/>
              </a:rPr>
              <a:t> recherche</a:t>
            </a:r>
            <a:r>
              <a:rPr lang="fr-FR" dirty="0">
                <a:ea typeface="+mn-ea"/>
                <a:cs typeface="+mn-cs"/>
              </a:rPr>
              <a:t> </a:t>
            </a:r>
            <a:r>
              <a:rPr lang="fr-FR" dirty="0" smtClean="0">
                <a:ea typeface="+mn-ea"/>
                <a:cs typeface="+mn-cs"/>
              </a:rPr>
              <a:t>au service de la formation :</a:t>
            </a:r>
          </a:p>
          <a:p>
            <a:pPr lvl="1" fontAlgn="auto">
              <a:spcAft>
                <a:spcPts val="0"/>
              </a:spcAft>
              <a:defRPr/>
            </a:pPr>
            <a:r>
              <a:rPr lang="fr-FR" dirty="0" smtClean="0">
                <a:ea typeface="+mn-ea"/>
              </a:rPr>
              <a:t>Des formateurs</a:t>
            </a:r>
          </a:p>
          <a:p>
            <a:pPr lvl="1" fontAlgn="auto">
              <a:spcAft>
                <a:spcPts val="0"/>
              </a:spcAft>
              <a:defRPr/>
            </a:pPr>
            <a:r>
              <a:rPr lang="fr-FR" dirty="0" smtClean="0">
                <a:ea typeface="+mn-ea"/>
              </a:rPr>
              <a:t>Des étudiants et professeurs stagiaires.</a:t>
            </a:r>
          </a:p>
          <a:p>
            <a:pPr lvl="1" fontAlgn="auto">
              <a:spcAft>
                <a:spcPts val="0"/>
              </a:spcAft>
              <a:defRPr/>
            </a:pPr>
            <a:endParaRPr lang="fr-FR" dirty="0">
              <a:ea typeface="+mn-ea"/>
            </a:endParaRPr>
          </a:p>
        </p:txBody>
      </p:sp>
      <p:sp>
        <p:nvSpPr>
          <p:cNvPr id="5" name="Espace réservé du numéro de diapositive 4"/>
          <p:cNvSpPr>
            <a:spLocks noGrp="1"/>
          </p:cNvSpPr>
          <p:nvPr>
            <p:ph type="sldNum" sz="quarter" idx="12"/>
          </p:nvPr>
        </p:nvSpPr>
        <p:spPr/>
        <p:txBody>
          <a:bodyPr/>
          <a:lstStyle/>
          <a:p>
            <a:pPr>
              <a:defRPr/>
            </a:pPr>
            <a:fld id="{30E4A9C3-95D4-7E48-946A-10A67716024A}" type="slidenum">
              <a:rPr lang="fr-FR"/>
              <a:pPr>
                <a:defRPr/>
              </a:pPr>
              <a:t>7</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fontAlgn="auto">
              <a:spcAft>
                <a:spcPts val="0"/>
              </a:spcAft>
              <a:defRPr/>
            </a:pPr>
            <a:r>
              <a:rPr lang="fr-FR" dirty="0" smtClean="0">
                <a:ea typeface="+mj-ea"/>
                <a:cs typeface="+mj-cs"/>
              </a:rPr>
              <a:t>Un constat de départ</a:t>
            </a:r>
            <a:endParaRPr lang="fr-FR" dirty="0">
              <a:ea typeface="+mj-ea"/>
              <a:cs typeface="+mj-cs"/>
            </a:endParaRPr>
          </a:p>
        </p:txBody>
      </p:sp>
      <p:sp>
        <p:nvSpPr>
          <p:cNvPr id="3" name="Espace réservé du contenu 2"/>
          <p:cNvSpPr>
            <a:spLocks noGrp="1"/>
          </p:cNvSpPr>
          <p:nvPr>
            <p:ph idx="1"/>
          </p:nvPr>
        </p:nvSpPr>
        <p:spPr>
          <a:xfrm>
            <a:off x="779463" y="2133600"/>
            <a:ext cx="7581900" cy="3702050"/>
          </a:xfrm>
        </p:spPr>
        <p:txBody>
          <a:bodyPr wrap="square" numCol="1" anchor="t" anchorCtr="0" compatLnSpc="1">
            <a:prstTxWarp prst="textNoShape">
              <a:avLst/>
            </a:prstTxWarp>
          </a:bodyPr>
          <a:lstStyle/>
          <a:p>
            <a:r>
              <a:rPr lang="fr-FR" dirty="0">
                <a:effectLst>
                  <a:outerShdw blurRad="38100" dist="38100" dir="2700000" algn="tl">
                    <a:srgbClr val="7C9BA5"/>
                  </a:outerShdw>
                </a:effectLst>
                <a:latin typeface="Candara" charset="0"/>
              </a:rPr>
              <a:t> Une demande institutionnelle d’évaluation de la compétence à Analyser sa pratique chez les PLC2;</a:t>
            </a:r>
          </a:p>
          <a:p>
            <a:r>
              <a:rPr lang="fr-FR" i="1" dirty="0">
                <a:effectLst>
                  <a:outerShdw blurRad="38100" dist="38100" dir="2700000" algn="tl">
                    <a:srgbClr val="7C9BA5"/>
                  </a:outerShdw>
                </a:effectLst>
                <a:latin typeface="Candara" charset="0"/>
              </a:rPr>
              <a:t>Comment répondre à cette commande ?</a:t>
            </a:r>
          </a:p>
          <a:p>
            <a:endParaRPr lang="fr-FR" dirty="0">
              <a:effectLst>
                <a:outerShdw blurRad="38100" dist="38100" dir="2700000" algn="tl">
                  <a:srgbClr val="7C9BA5"/>
                </a:outerShdw>
              </a:effectLst>
              <a:latin typeface="Candara" charset="0"/>
            </a:endParaRPr>
          </a:p>
          <a:p>
            <a:r>
              <a:rPr lang="fr-FR" dirty="0">
                <a:effectLst>
                  <a:outerShdw blurRad="38100" dist="38100" dir="2700000" algn="tl">
                    <a:srgbClr val="7C9BA5"/>
                  </a:outerShdw>
                </a:effectLst>
                <a:latin typeface="Candara" charset="0"/>
              </a:rPr>
              <a:t>Recherche-formation menée dans le cadre la formation des formateurs à l’IUFM de Bourgogne avec 8  collègues formateurs en EPS.</a:t>
            </a:r>
          </a:p>
        </p:txBody>
      </p:sp>
      <p:sp>
        <p:nvSpPr>
          <p:cNvPr id="5" name="Espace réservé du numéro de diapositive 4"/>
          <p:cNvSpPr>
            <a:spLocks noGrp="1"/>
          </p:cNvSpPr>
          <p:nvPr>
            <p:ph type="sldNum" sz="quarter" idx="12"/>
          </p:nvPr>
        </p:nvSpPr>
        <p:spPr/>
        <p:txBody>
          <a:bodyPr/>
          <a:lstStyle/>
          <a:p>
            <a:pPr>
              <a:defRPr/>
            </a:pPr>
            <a:fld id="{4A82FD2B-D23C-9D4C-99AF-D15E3F118602}" type="slidenum">
              <a:rPr lang="fr-FR"/>
              <a:pPr>
                <a:defRPr/>
              </a:pPr>
              <a:t>8</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152400"/>
            <a:ext cx="7772400" cy="1143000"/>
          </a:xfrm>
        </p:spPr>
        <p:txBody>
          <a:bodyPr/>
          <a:lstStyle/>
          <a:p>
            <a:pPr fontAlgn="auto">
              <a:spcAft>
                <a:spcPts val="0"/>
              </a:spcAft>
              <a:defRPr/>
            </a:pPr>
            <a:r>
              <a:rPr lang="fr-FR">
                <a:solidFill>
                  <a:schemeClr val="hlink"/>
                </a:solidFill>
                <a:ea typeface="+mj-ea"/>
                <a:cs typeface="+mj-cs"/>
              </a:rPr>
              <a:t>Les étapes de la recherche</a:t>
            </a:r>
            <a:endParaRPr lang="fr-FR">
              <a:ea typeface="+mj-ea"/>
              <a:cs typeface="+mj-cs"/>
            </a:endParaRPr>
          </a:p>
        </p:txBody>
      </p:sp>
      <p:sp>
        <p:nvSpPr>
          <p:cNvPr id="46083" name="Rectangle 3"/>
          <p:cNvSpPr>
            <a:spLocks noGrp="1" noChangeArrowheads="1"/>
          </p:cNvSpPr>
          <p:nvPr>
            <p:ph idx="1"/>
          </p:nvPr>
        </p:nvSpPr>
        <p:spPr>
          <a:xfrm>
            <a:off x="468313" y="1916113"/>
            <a:ext cx="8135937" cy="4392612"/>
          </a:xfrm>
        </p:spPr>
        <p:txBody>
          <a:bodyPr wrap="square" numCol="1" anchor="t" anchorCtr="0" compatLnSpc="1">
            <a:prstTxWarp prst="textNoShape">
              <a:avLst/>
            </a:prstTxWarp>
          </a:bodyPr>
          <a:lstStyle/>
          <a:p>
            <a:pPr marL="609600" indent="-609600">
              <a:lnSpc>
                <a:spcPct val="90000"/>
              </a:lnSpc>
              <a:buFontTx/>
              <a:buAutoNum type="arabicPeriod"/>
            </a:pPr>
            <a:r>
              <a:rPr lang="fr-FR">
                <a:effectLst>
                  <a:outerShdw blurRad="38100" dist="38100" dir="2700000" algn="tl">
                    <a:srgbClr val="7C9BA5"/>
                  </a:outerShdw>
                </a:effectLst>
                <a:latin typeface="Candara" charset="0"/>
              </a:rPr>
              <a:t>Des entretiens individuels </a:t>
            </a:r>
            <a:r>
              <a:rPr lang="fr-FR">
                <a:solidFill>
                  <a:schemeClr val="hlink"/>
                </a:solidFill>
                <a:effectLst>
                  <a:outerShdw blurRad="38100" dist="38100" dir="2700000" algn="tl">
                    <a:srgbClr val="FFFFFF"/>
                  </a:outerShdw>
                </a:effectLst>
                <a:latin typeface="Candara" charset="0"/>
              </a:rPr>
              <a:t>auprès des formateurs du groupe</a:t>
            </a:r>
            <a:r>
              <a:rPr lang="fr-FR">
                <a:effectLst>
                  <a:outerShdw blurRad="38100" dist="38100" dir="2700000" algn="tl">
                    <a:srgbClr val="7C9BA5"/>
                  </a:outerShdw>
                </a:effectLst>
                <a:latin typeface="Candara" charset="0"/>
              </a:rPr>
              <a:t> pour identifier les connaissances et les représentations sur le SA.</a:t>
            </a:r>
          </a:p>
          <a:p>
            <a:pPr marL="609600" indent="-609600">
              <a:lnSpc>
                <a:spcPct val="90000"/>
              </a:lnSpc>
              <a:buFontTx/>
              <a:buAutoNum type="arabicPeriod"/>
            </a:pPr>
            <a:r>
              <a:rPr lang="fr-FR">
                <a:effectLst>
                  <a:outerShdw blurRad="38100" dist="38100" dir="2700000" algn="tl">
                    <a:srgbClr val="7C9BA5"/>
                  </a:outerShdw>
                </a:effectLst>
                <a:latin typeface="Candara" charset="0"/>
              </a:rPr>
              <a:t>Une analyse de documents (articles ou extraits d</a:t>
            </a:r>
            <a:r>
              <a:rPr lang="ja-JP" altLang="fr-FR">
                <a:effectLst>
                  <a:outerShdw blurRad="38100" dist="38100" dir="2700000" algn="tl">
                    <a:srgbClr val="7C9BA5"/>
                  </a:outerShdw>
                </a:effectLst>
                <a:latin typeface="Candara" charset="0"/>
              </a:rPr>
              <a:t>’</a:t>
            </a:r>
            <a:r>
              <a:rPr lang="fr-FR" altLang="ja-JP">
                <a:effectLst>
                  <a:outerShdw blurRad="38100" dist="38100" dir="2700000" algn="tl">
                    <a:srgbClr val="7C9BA5"/>
                  </a:outerShdw>
                </a:effectLst>
                <a:latin typeface="Candara" charset="0"/>
              </a:rPr>
              <a:t>ouvrages) pour tenter de définir le « </a:t>
            </a:r>
            <a:r>
              <a:rPr lang="fr-FR" altLang="ja-JP" i="1">
                <a:effectLst>
                  <a:outerShdw blurRad="38100" dist="38100" dir="2700000" algn="tl">
                    <a:srgbClr val="7C9BA5"/>
                  </a:outerShdw>
                </a:effectLst>
                <a:latin typeface="Candara" charset="0"/>
              </a:rPr>
              <a:t>savoir analyser une pratique professionnelle</a:t>
            </a:r>
            <a:r>
              <a:rPr lang="fr-FR" altLang="ja-JP">
                <a:effectLst>
                  <a:outerShdw blurRad="38100" dist="38100" dir="2700000" algn="tl">
                    <a:srgbClr val="7C9BA5"/>
                  </a:outerShdw>
                </a:effectLst>
                <a:latin typeface="Candara" charset="0"/>
              </a:rPr>
              <a:t> ».</a:t>
            </a:r>
          </a:p>
          <a:p>
            <a:pPr marL="609600" indent="-609600">
              <a:lnSpc>
                <a:spcPct val="90000"/>
              </a:lnSpc>
              <a:buFontTx/>
              <a:buAutoNum type="arabicPeriod"/>
            </a:pPr>
            <a:r>
              <a:rPr lang="fr-FR">
                <a:effectLst>
                  <a:outerShdw blurRad="38100" dist="38100" dir="2700000" algn="tl">
                    <a:srgbClr val="7C9BA5"/>
                  </a:outerShdw>
                </a:effectLst>
                <a:latin typeface="Candara" charset="0"/>
              </a:rPr>
              <a:t>La définition du SA.</a:t>
            </a:r>
          </a:p>
          <a:p>
            <a:pPr marL="609600" indent="-609600">
              <a:lnSpc>
                <a:spcPct val="90000"/>
              </a:lnSpc>
              <a:buFontTx/>
              <a:buAutoNum type="arabicPeriod"/>
            </a:pPr>
            <a:r>
              <a:rPr lang="fr-FR">
                <a:effectLst>
                  <a:outerShdw blurRad="38100" dist="38100" dir="2700000" algn="tl">
                    <a:srgbClr val="7C9BA5"/>
                  </a:outerShdw>
                </a:effectLst>
                <a:latin typeface="Candara" charset="0"/>
              </a:rPr>
              <a:t>La construction de la grille de recueil des données.</a:t>
            </a:r>
          </a:p>
          <a:p>
            <a:pPr marL="609600" indent="-609600">
              <a:lnSpc>
                <a:spcPct val="90000"/>
              </a:lnSpc>
              <a:buFontTx/>
              <a:buAutoNum type="arabicPeriod"/>
            </a:pPr>
            <a:r>
              <a:rPr lang="fr-FR">
                <a:effectLst>
                  <a:outerShdw blurRad="38100" dist="38100" dir="2700000" algn="tl">
                    <a:srgbClr val="7C9BA5"/>
                  </a:outerShdw>
                </a:effectLst>
                <a:latin typeface="Candara" charset="0"/>
              </a:rPr>
              <a:t>Quelques résultats en PLC.</a:t>
            </a:r>
            <a:endParaRPr lang="fr-FR" sz="2800">
              <a:effectLst>
                <a:outerShdw blurRad="38100" dist="38100" dir="2700000" algn="tl">
                  <a:srgbClr val="7C9BA5"/>
                </a:outerShdw>
              </a:effectLst>
              <a:latin typeface="Candara" charset="0"/>
            </a:endParaRPr>
          </a:p>
          <a:p>
            <a:pPr marL="609600" indent="-609600">
              <a:lnSpc>
                <a:spcPct val="90000"/>
              </a:lnSpc>
              <a:buFontTx/>
              <a:buAutoNum type="arabicPeriod"/>
            </a:pPr>
            <a:endParaRPr lang="fr-FR" sz="2800">
              <a:effectLst>
                <a:outerShdw blurRad="38100" dist="38100" dir="2700000" algn="tl">
                  <a:srgbClr val="7C9BA5"/>
                </a:outerShdw>
              </a:effectLst>
              <a:latin typeface="Candara" charset="0"/>
            </a:endParaRPr>
          </a:p>
        </p:txBody>
      </p:sp>
      <p:sp>
        <p:nvSpPr>
          <p:cNvPr id="5" name="Espace réservé du numéro de diapositive 5"/>
          <p:cNvSpPr>
            <a:spLocks noGrp="1"/>
          </p:cNvSpPr>
          <p:nvPr>
            <p:ph type="sldNum" sz="quarter" idx="12"/>
          </p:nvPr>
        </p:nvSpPr>
        <p:spPr/>
        <p:txBody>
          <a:bodyPr/>
          <a:lstStyle/>
          <a:p>
            <a:pPr>
              <a:defRPr/>
            </a:pPr>
            <a:fld id="{8A562FC4-8333-9043-A202-FAAD33B692A1}" type="slidenum">
              <a:rPr lang="fr-FR"/>
              <a:pPr>
                <a:defRPr/>
              </a:pPr>
              <a:t>9</a:t>
            </a:fld>
            <a:endParaRPr lang="fr-F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p:cTn id="7" dur="1000" fill="hold"/>
                                        <p:tgtEl>
                                          <p:spTgt spid="4608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608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608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6083">
                                            <p:txEl>
                                              <p:pRg st="1" end="1"/>
                                            </p:txEl>
                                          </p:spTgt>
                                        </p:tgtEl>
                                        <p:attrNameLst>
                                          <p:attrName>style.visibility</p:attrName>
                                        </p:attrNameLst>
                                      </p:cBhvr>
                                      <p:to>
                                        <p:strVal val="visible"/>
                                      </p:to>
                                    </p:set>
                                    <p:anim calcmode="lin" valueType="num">
                                      <p:cBhvr>
                                        <p:cTn id="14" dur="1000" fill="hold"/>
                                        <p:tgtEl>
                                          <p:spTgt spid="4608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4608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4608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6083">
                                            <p:txEl>
                                              <p:pRg st="2" end="2"/>
                                            </p:txEl>
                                          </p:spTgt>
                                        </p:tgtEl>
                                        <p:attrNameLst>
                                          <p:attrName>style.visibility</p:attrName>
                                        </p:attrNameLst>
                                      </p:cBhvr>
                                      <p:to>
                                        <p:strVal val="visible"/>
                                      </p:to>
                                    </p:set>
                                    <p:anim calcmode="lin" valueType="num">
                                      <p:cBhvr>
                                        <p:cTn id="21" dur="1000" fill="hold"/>
                                        <p:tgtEl>
                                          <p:spTgt spid="4608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4608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4608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6083">
                                            <p:txEl>
                                              <p:pRg st="3" end="3"/>
                                            </p:txEl>
                                          </p:spTgt>
                                        </p:tgtEl>
                                        <p:attrNameLst>
                                          <p:attrName>style.visibility</p:attrName>
                                        </p:attrNameLst>
                                      </p:cBhvr>
                                      <p:to>
                                        <p:strVal val="visible"/>
                                      </p:to>
                                    </p:set>
                                    <p:anim calcmode="lin" valueType="num">
                                      <p:cBhvr>
                                        <p:cTn id="28" dur="1000" fill="hold"/>
                                        <p:tgtEl>
                                          <p:spTgt spid="4608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4608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46083">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46083">
                                            <p:txEl>
                                              <p:pRg st="4" end="4"/>
                                            </p:txEl>
                                          </p:spTgt>
                                        </p:tgtEl>
                                        <p:attrNameLst>
                                          <p:attrName>style.visibility</p:attrName>
                                        </p:attrNameLst>
                                      </p:cBhvr>
                                      <p:to>
                                        <p:strVal val="visible"/>
                                      </p:to>
                                    </p:set>
                                    <p:anim calcmode="lin" valueType="num">
                                      <p:cBhvr>
                                        <p:cTn id="35" dur="1000" fill="hold"/>
                                        <p:tgtEl>
                                          <p:spTgt spid="4608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4608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460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bite">
  <a:themeElements>
    <a:clrScheme name="Orbite">
      <a:dk1>
        <a:srgbClr val="000000"/>
      </a:dk1>
      <a:lt1>
        <a:srgbClr val="FFFFFF"/>
      </a:lt1>
      <a:dk2>
        <a:srgbClr val="7C9BA5"/>
      </a:dk2>
      <a:lt2>
        <a:srgbClr val="C1D0CA"/>
      </a:lt2>
      <a:accent1>
        <a:srgbClr val="F2D908"/>
      </a:accent1>
      <a:accent2>
        <a:srgbClr val="9DE61E"/>
      </a:accent2>
      <a:accent3>
        <a:srgbClr val="0D8BE6"/>
      </a:accent3>
      <a:accent4>
        <a:srgbClr val="C61B1B"/>
      </a:accent4>
      <a:accent5>
        <a:srgbClr val="E26F08"/>
      </a:accent5>
      <a:accent6>
        <a:srgbClr val="8D35D1"/>
      </a:accent6>
      <a:hlink>
        <a:srgbClr val="ECBF0B"/>
      </a:hlink>
      <a:folHlink>
        <a:srgbClr val="F4E5A8"/>
      </a:folHlink>
    </a:clrScheme>
    <a:fontScheme name="Orbite">
      <a:majorFont>
        <a:latin typeface="Candara"/>
        <a:ea typeface=""/>
        <a:cs typeface=""/>
        <a:font script="Jpan" typeface="ＭＳ Ｐゴシック"/>
        <a:font script="Hans" typeface="宋体"/>
        <a:font script="Hant" typeface="新細明體"/>
      </a:majorFont>
      <a:minorFont>
        <a:latin typeface="Candara"/>
        <a:ea typeface=""/>
        <a:cs typeface=""/>
        <a:font script="Jpan" typeface="ＭＳ Ｐゴシック"/>
        <a:font script="Hans" typeface="宋体"/>
        <a:font script="Hant" typeface="新細明體"/>
      </a:minorFont>
    </a:fontScheme>
    <a:fmtScheme name="Orbite">
      <a:fillStyleLst>
        <a:solidFill>
          <a:schemeClr val="phClr"/>
        </a:solidFill>
        <a:solidFill>
          <a:schemeClr val="phClr">
            <a:shade val="80000"/>
          </a:schemeClr>
        </a:solidFill>
        <a:gradFill rotWithShape="1">
          <a:gsLst>
            <a:gs pos="0">
              <a:schemeClr val="phClr">
                <a:shade val="30000"/>
                <a:satMod val="100000"/>
              </a:schemeClr>
            </a:gs>
            <a:gs pos="80000">
              <a:schemeClr val="phClr">
                <a:shade val="90000"/>
                <a:satMod val="100000"/>
              </a:schemeClr>
            </a:gs>
            <a:gs pos="100000">
              <a:schemeClr val="phClr">
                <a:tint val="90000"/>
                <a:shade val="100000"/>
                <a:satMod val="150000"/>
              </a:schemeClr>
            </a:gs>
          </a:gsLst>
          <a:lin ang="16200000" scaled="0"/>
        </a:grad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76200" cap="flat" cmpd="sng" algn="ctr">
          <a:solidFill>
            <a:schemeClr val="phClr"/>
          </a:solidFill>
          <a:prstDash val="solid"/>
        </a:ln>
      </a:lnStyleLst>
      <a:effectStyleLst>
        <a:effectStyle>
          <a:effectLst/>
        </a:effectStyle>
        <a:effectStyle>
          <a:effectLst>
            <a:outerShdw blurRad="228600" dist="38100" dir="5400000" sx="104000" sy="104000" algn="ctr" rotWithShape="0">
              <a:srgbClr val="000000">
                <a:alpha val="80000"/>
              </a:srgbClr>
            </a:outerShdw>
          </a:effectLst>
        </a:effectStyle>
        <a:effectStyle>
          <a:effectLst>
            <a:outerShdw blurRad="317500" dist="381000" dir="5400000" sx="90000" sy="20000" rotWithShape="0">
              <a:srgbClr val="000000">
                <a:alpha val="40000"/>
              </a:srgbClr>
            </a:outerShdw>
          </a:effectLst>
          <a:scene3d>
            <a:camera prst="orthographicFront">
              <a:rot lat="0" lon="0" rev="0"/>
            </a:camera>
            <a:lightRig rig="balanced" dir="t"/>
          </a:scene3d>
          <a:sp3d prstMaterial="metal">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xmlns:r="http://schemas.openxmlformats.org/officeDocument/2006/relationships" r:embed="rId1">
            <a:duotone>
              <a:schemeClr val="phClr">
                <a:shade val="1000"/>
                <a:lumMod val="80000"/>
              </a:schemeClr>
              <a:schemeClr val="phClr">
                <a:satMod val="360000"/>
                <a:lumMod val="14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m2_tuteurs_savoir_analyser_conseil_</Template>
  <TotalTime>0</TotalTime>
  <Words>4337</Words>
  <Application>Microsoft Office PowerPoint</Application>
  <PresentationFormat>Affichage à l'écran (4:3)</PresentationFormat>
  <Paragraphs>344</Paragraphs>
  <Slides>57</Slides>
  <Notes>16</Notes>
  <HiddenSlides>0</HiddenSlides>
  <MMClips>0</MMClips>
  <ScaleCrop>false</ScaleCrop>
  <HeadingPairs>
    <vt:vector size="8" baseType="variant">
      <vt:variant>
        <vt:lpstr>Polices utilisées</vt:lpstr>
      </vt:variant>
      <vt:variant>
        <vt:i4>10</vt:i4>
      </vt:variant>
      <vt:variant>
        <vt:lpstr>Thème</vt:lpstr>
      </vt:variant>
      <vt:variant>
        <vt:i4>1</vt:i4>
      </vt:variant>
      <vt:variant>
        <vt:lpstr>Serveurs OLE incorporés</vt:lpstr>
      </vt:variant>
      <vt:variant>
        <vt:i4>1</vt:i4>
      </vt:variant>
      <vt:variant>
        <vt:lpstr>Titres des diapositives</vt:lpstr>
      </vt:variant>
      <vt:variant>
        <vt:i4>57</vt:i4>
      </vt:variant>
    </vt:vector>
  </HeadingPairs>
  <TitlesOfParts>
    <vt:vector size="69" baseType="lpstr">
      <vt:lpstr>ＭＳ ゴシック</vt:lpstr>
      <vt:lpstr>ＭＳ Ｐゴシック</vt:lpstr>
      <vt:lpstr>Arial</vt:lpstr>
      <vt:lpstr>Candara</vt:lpstr>
      <vt:lpstr>Helvetica Neue</vt:lpstr>
      <vt:lpstr>Osaka</vt:lpstr>
      <vt:lpstr>Tahoma</vt:lpstr>
      <vt:lpstr>Times</vt:lpstr>
      <vt:lpstr>Times New Roman</vt:lpstr>
      <vt:lpstr>Wingdings</vt:lpstr>
      <vt:lpstr>Orbite</vt:lpstr>
      <vt:lpstr>Document</vt:lpstr>
      <vt:lpstr>Présentation PowerPoint</vt:lpstr>
      <vt:lpstr>« Chaque leçon doit être une réponse à une ou des questions »  (John Dewey) </vt:lpstr>
      <vt:lpstr>Vos questions ???</vt:lpstr>
      <vt:lpstr>Un exemple de début d’analyse de pratique</vt:lpstr>
      <vt:lpstr>Question</vt:lpstr>
      <vt:lpstr>Plan de l’intervention</vt:lpstr>
      <vt:lpstr>1. Le « Savoir Analyser sa pratique »</vt:lpstr>
      <vt:lpstr>Un constat de départ</vt:lpstr>
      <vt:lpstr>Les étapes de la recherche</vt:lpstr>
      <vt:lpstr>Cadre théorique composite</vt:lpstr>
      <vt:lpstr>Cadre théorique</vt:lpstr>
      <vt:lpstr>Didactique comparée</vt:lpstr>
      <vt:lpstr>La didactique professionnelle</vt:lpstr>
      <vt:lpstr>Didactique professionnelle</vt:lpstr>
      <vt:lpstr>Le SA : un schème particulier</vt:lpstr>
      <vt:lpstr>La structure conceptuelle du SA après analyse de la littérature et des discours des formateurs</vt:lpstr>
      <vt:lpstr> Méthodologie de recueil des données auprès des PS</vt:lpstr>
      <vt:lpstr>Définition du SA</vt:lpstr>
      <vt:lpstr>Un exemple : 1/2 page sur 5…28’</vt:lpstr>
      <vt:lpstr>Exemple : la conclusion du PS</vt:lpstr>
      <vt:lpstr> La caractérisation du « savoir analyser ».</vt:lpstr>
      <vt:lpstr>Le « savoir analyser »</vt:lpstr>
      <vt:lpstr>Le niveau micro : les éléments fins (EF)</vt:lpstr>
      <vt:lpstr>Le niveau micro : les éléments fins (EF)</vt:lpstr>
      <vt:lpstr>Le niveau micro : les éléments fins (EF)</vt:lpstr>
      <vt:lpstr>QUELQUES RÉSULTATS en EPS</vt:lpstr>
      <vt:lpstr>Quelques résultats en EPS</vt:lpstr>
      <vt:lpstr>RÉSULTATS</vt:lpstr>
      <vt:lpstr>Résultats   par ESF  : DÉCRIRE</vt:lpstr>
      <vt:lpstr>Résultats   par EF  : EXPLIQUER</vt:lpstr>
      <vt:lpstr> Résultats   par ESF  : REMÉDIER</vt:lpstr>
      <vt:lpstr>Bilan des résultats</vt:lpstr>
      <vt:lpstr>2. Les difficultés</vt:lpstr>
      <vt:lpstr>L’action…</vt:lpstr>
      <vt:lpstr>L’action…</vt:lpstr>
      <vt:lpstr>Exemple</vt:lpstr>
      <vt:lpstr>Troisième partie</vt:lpstr>
      <vt:lpstr>3. L’entretien de conseil</vt:lpstr>
      <vt:lpstr>Les compétences nécessaires du tuteur pour faciliter la conduite de l’entretien (Wiel, 1998)</vt:lpstr>
      <vt:lpstr>Temporalité de l’action de conseil</vt:lpstr>
      <vt:lpstr>Un temps en amont Des conseils pour créer un climat de confiance</vt:lpstr>
      <vt:lpstr>Pendant  le temps de l’entretien…</vt:lpstr>
      <vt:lpstr>Début de l’entretien. </vt:lpstr>
      <vt:lpstr>Après le temps d’analyse</vt:lpstr>
      <vt:lpstr>Les questions</vt:lpstr>
      <vt:lpstr>Les questions</vt:lpstr>
      <vt:lpstr>Les questions</vt:lpstr>
      <vt:lpstr>L’entretien</vt:lpstr>
      <vt:lpstr>Exemple de réaction du stagiaire</vt:lpstr>
      <vt:lpstr>La fin de l’entretien</vt:lpstr>
      <vt:lpstr>Après l’entretien</vt:lpstr>
      <vt:lpstr>Exemple Jr</vt:lpstr>
      <vt:lpstr>La structure de l’entretien</vt:lpstr>
      <vt:lpstr>Un rappel nécessaire</vt:lpstr>
      <vt:lpstr>En guise de conclusion</vt:lpstr>
      <vt:lpstr>Quelques références</vt:lpstr>
      <vt:lpstr>MERCI  pour votre écoute  </vt:lpstr>
    </vt:vector>
  </TitlesOfParts>
  <Company>Academie de Dijon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Marc Mebtouche</dc:creator>
  <cp:lastModifiedBy>Marc Mebtouche</cp:lastModifiedBy>
  <cp:revision>1</cp:revision>
  <cp:lastPrinted>2006-10-02T20:33:34Z</cp:lastPrinted>
  <dcterms:created xsi:type="dcterms:W3CDTF">2023-04-26T08:13:39Z</dcterms:created>
  <dcterms:modified xsi:type="dcterms:W3CDTF">2023-04-26T08:13:51Z</dcterms:modified>
</cp:coreProperties>
</file>