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746" y="-22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2AF0-B130-4788-825A-4F89E7E96928}" type="datetimeFigureOut">
              <a:rPr lang="fr-FR" smtClean="0"/>
              <a:pPr/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64BF-C66E-430C-9D9F-A0BAEB702D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2AF0-B130-4788-825A-4F89E7E96928}" type="datetimeFigureOut">
              <a:rPr lang="fr-FR" smtClean="0"/>
              <a:pPr/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64BF-C66E-430C-9D9F-A0BAEB702D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2AF0-B130-4788-825A-4F89E7E96928}" type="datetimeFigureOut">
              <a:rPr lang="fr-FR" smtClean="0"/>
              <a:pPr/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64BF-C66E-430C-9D9F-A0BAEB702D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2AF0-B130-4788-825A-4F89E7E96928}" type="datetimeFigureOut">
              <a:rPr lang="fr-FR" smtClean="0"/>
              <a:pPr/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64BF-C66E-430C-9D9F-A0BAEB702D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2AF0-B130-4788-825A-4F89E7E96928}" type="datetimeFigureOut">
              <a:rPr lang="fr-FR" smtClean="0"/>
              <a:pPr/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64BF-C66E-430C-9D9F-A0BAEB702D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2AF0-B130-4788-825A-4F89E7E96928}" type="datetimeFigureOut">
              <a:rPr lang="fr-FR" smtClean="0"/>
              <a:pPr/>
              <a:t>04/03/2024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64BF-C66E-430C-9D9F-A0BAEB702D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2AF0-B130-4788-825A-4F89E7E96928}" type="datetimeFigureOut">
              <a:rPr lang="fr-FR" smtClean="0"/>
              <a:pPr/>
              <a:t>04/03/2024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64BF-C66E-430C-9D9F-A0BAEB702D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2AF0-B130-4788-825A-4F89E7E96928}" type="datetimeFigureOut">
              <a:rPr lang="fr-FR" smtClean="0"/>
              <a:pPr/>
              <a:t>04/03/2024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64BF-C66E-430C-9D9F-A0BAEB702D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2AF0-B130-4788-825A-4F89E7E96928}" type="datetimeFigureOut">
              <a:rPr lang="fr-FR" smtClean="0"/>
              <a:pPr/>
              <a:t>04/03/2024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64BF-C66E-430C-9D9F-A0BAEB702D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2AF0-B130-4788-825A-4F89E7E96928}" type="datetimeFigureOut">
              <a:rPr lang="fr-FR" smtClean="0"/>
              <a:pPr/>
              <a:t>04/03/2024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64BF-C66E-430C-9D9F-A0BAEB702D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2AF0-B130-4788-825A-4F89E7E96928}" type="datetimeFigureOut">
              <a:rPr lang="fr-FR" smtClean="0"/>
              <a:pPr/>
              <a:t>04/03/2024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64BF-C66E-430C-9D9F-A0BAEB702D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92AF0-B130-4788-825A-4F89E7E96928}" type="datetimeFigureOut">
              <a:rPr lang="fr-FR" smtClean="0"/>
              <a:pPr/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664BF-C66E-430C-9D9F-A0BAEB702D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994" y="5959732"/>
            <a:ext cx="3269172" cy="196718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550006" y="3805622"/>
            <a:ext cx="2179911" cy="111721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687336" y="2561313"/>
            <a:ext cx="5466952" cy="510778"/>
          </a:xfrm>
          <a:prstGeom prst="round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/>
              <a:t>Les agents et usagers choisissent leur mode de saisie d’une observation ou d’une suggestion dans le RSST</a:t>
            </a:r>
          </a:p>
        </p:txBody>
      </p:sp>
      <p:sp>
        <p:nvSpPr>
          <p:cNvPr id="21" name="AutoShape 24"/>
          <p:cNvSpPr>
            <a:spLocks noChangeArrowheads="1"/>
          </p:cNvSpPr>
          <p:nvPr/>
        </p:nvSpPr>
        <p:spPr bwMode="auto">
          <a:xfrm>
            <a:off x="226270" y="156958"/>
            <a:ext cx="6389084" cy="800219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0066"/>
                </a:solidFill>
              </a:rPr>
              <a:t>Remplir </a:t>
            </a:r>
          </a:p>
          <a:p>
            <a:pPr algn="ctr"/>
            <a:r>
              <a:rPr lang="fr-FR" sz="1600" b="1" dirty="0" smtClean="0">
                <a:solidFill>
                  <a:srgbClr val="000066"/>
                </a:solidFill>
              </a:rPr>
              <a:t>Le Registre de Santé et de Sécurité au Travail de l’établissement</a:t>
            </a:r>
          </a:p>
          <a:p>
            <a:pPr algn="ctr"/>
            <a:r>
              <a:rPr lang="fr-FR" sz="900" b="1" dirty="0" smtClean="0">
                <a:solidFill>
                  <a:srgbClr val="000066"/>
                </a:solidFill>
              </a:rPr>
              <a:t>(Article 3-2 décret n°82-453 )</a:t>
            </a: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2238954" y="3200845"/>
            <a:ext cx="1686556" cy="73574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1400" b="1" dirty="0" smtClean="0"/>
              <a:t> 3 possibilités de saisie</a:t>
            </a: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8" y="5563472"/>
            <a:ext cx="3024336" cy="19809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80869" y="8115128"/>
            <a:ext cx="6615354" cy="900246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050" dirty="0" smtClean="0"/>
              <a:t>Remarques : pour les agents de </a:t>
            </a:r>
            <a:r>
              <a:rPr lang="fr-FR" sz="1050" dirty="0"/>
              <a:t>l’Etat (</a:t>
            </a:r>
            <a:r>
              <a:rPr lang="fr-FR" sz="1050" dirty="0" smtClean="0"/>
              <a:t>agent administratif, enseignant, </a:t>
            </a:r>
            <a:r>
              <a:rPr lang="fr-FR" sz="1050" dirty="0" smtClean="0"/>
              <a:t>vie scolaire, infirmière, personnel technique de laboratoire, …)</a:t>
            </a:r>
          </a:p>
          <a:p>
            <a:r>
              <a:rPr lang="fr-FR" sz="1050" dirty="0" smtClean="0"/>
              <a:t>Accéder à l’application RSST par le PIA : utiliser son identifiant et mot de passe de messagerie professionnelle (identifiant et mot de passe du Webmail académie de Dijon).</a:t>
            </a:r>
          </a:p>
          <a:p>
            <a:r>
              <a:rPr lang="fr-FR" sz="1050" dirty="0" smtClean="0"/>
              <a:t>En cas de problème de connexion, faites un signalement sur le PIA dans </a:t>
            </a:r>
            <a:r>
              <a:rPr lang="fr-FR" sz="1050" dirty="0" smtClean="0"/>
              <a:t>« CEPAGES ».</a:t>
            </a:r>
            <a:endParaRPr lang="fr-FR" sz="1050" dirty="0" smtClean="0"/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134634" y="14263270"/>
            <a:ext cx="6480720" cy="49244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300" dirty="0" smtClean="0"/>
              <a:t>En cas de problème de connexion, contacter au rectorat de Dijon </a:t>
            </a:r>
          </a:p>
          <a:p>
            <a:pPr algn="ctr"/>
            <a:r>
              <a:rPr lang="fr-FR" sz="1300" dirty="0" smtClean="0"/>
              <a:t>l’assistance du service informatique au Tel : 03.80.44.88.09</a:t>
            </a:r>
          </a:p>
        </p:txBody>
      </p:sp>
      <p:sp>
        <p:nvSpPr>
          <p:cNvPr id="30" name="Rectangle 24"/>
          <p:cNvSpPr>
            <a:spLocks noChangeArrowheads="1"/>
          </p:cNvSpPr>
          <p:nvPr/>
        </p:nvSpPr>
        <p:spPr bwMode="auto">
          <a:xfrm>
            <a:off x="80869" y="1072998"/>
            <a:ext cx="6642497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1000" b="1" u="sng" dirty="0">
                <a:solidFill>
                  <a:schemeClr val="accent2">
                    <a:lumMod val="75000"/>
                  </a:schemeClr>
                </a:solidFill>
              </a:rPr>
              <a:t>Article 3-2</a:t>
            </a:r>
            <a:endParaRPr lang="fr-FR" sz="1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r-FR" sz="1000" b="1" dirty="0">
                <a:solidFill>
                  <a:schemeClr val="accent2">
                    <a:lumMod val="75000"/>
                  </a:schemeClr>
                </a:solidFill>
              </a:rPr>
              <a:t>Un registre de santé et de sécurité au travail est ouvert dans chaque service et tenu par les agents mentionnés à l'article 4 </a:t>
            </a:r>
            <a:r>
              <a:rPr lang="fr-FR" sz="1000" b="1" dirty="0" smtClean="0">
                <a:solidFill>
                  <a:schemeClr val="accent2">
                    <a:lumMod val="75000"/>
                  </a:schemeClr>
                </a:solidFill>
              </a:rPr>
              <a:t>(l’Assistant de Prévention d’établissement : M ou Mme …………………………………… tel : ………………………………)</a:t>
            </a:r>
          </a:p>
          <a:p>
            <a:r>
              <a:rPr lang="fr-FR" sz="1000" b="1" dirty="0" smtClean="0">
                <a:solidFill>
                  <a:schemeClr val="accent2">
                    <a:lumMod val="75000"/>
                  </a:schemeClr>
                </a:solidFill>
              </a:rPr>
              <a:t>Ce </a:t>
            </a:r>
            <a:r>
              <a:rPr lang="fr-FR" sz="1000" b="1" dirty="0">
                <a:solidFill>
                  <a:schemeClr val="accent2">
                    <a:lumMod val="75000"/>
                  </a:schemeClr>
                </a:solidFill>
              </a:rPr>
              <a:t>document contient les observations et suggestions des agents relatives à la prévention des risques professionnels et à l'amélioration des conditions de travail.</a:t>
            </a:r>
          </a:p>
          <a:p>
            <a:r>
              <a:rPr lang="fr-FR" sz="1000" b="1" dirty="0">
                <a:solidFill>
                  <a:schemeClr val="accent2">
                    <a:lumMod val="75000"/>
                  </a:schemeClr>
                </a:solidFill>
              </a:rPr>
              <a:t>Le registre de santé et de sécurité au travail est tenu à la disposition de l'ensemble des agents et, le cas échéant, des usagers. </a:t>
            </a:r>
            <a:endParaRPr lang="fr-FR" sz="1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r-FR" sz="1000" b="1" dirty="0" smtClean="0">
                <a:solidFill>
                  <a:schemeClr val="accent2">
                    <a:lumMod val="75000"/>
                  </a:schemeClr>
                </a:solidFill>
              </a:rPr>
              <a:t>Il </a:t>
            </a:r>
            <a:r>
              <a:rPr lang="fr-FR" sz="1000" b="1" dirty="0">
                <a:solidFill>
                  <a:schemeClr val="accent2">
                    <a:lumMod val="75000"/>
                  </a:schemeClr>
                </a:solidFill>
              </a:rPr>
              <a:t>est également tenu à la disposition des inspecteurs santé et sécurité au travail et des comités d'hygiène, de sécurité et des conditions de travail</a:t>
            </a:r>
            <a:r>
              <a:rPr lang="fr-FR" sz="1000" b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endParaRPr lang="fr-FR" sz="1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3104" y="4253278"/>
            <a:ext cx="1533739" cy="238158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6061091" y="7237642"/>
            <a:ext cx="684076" cy="6182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4703717" y="4527543"/>
            <a:ext cx="19316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RSST dans onglet : généraux</a:t>
            </a:r>
            <a:endParaRPr lang="fr-FR" sz="1200" dirty="0"/>
          </a:p>
        </p:txBody>
      </p:sp>
      <p:sp>
        <p:nvSpPr>
          <p:cNvPr id="6" name="ZoneTexte 5"/>
          <p:cNvSpPr txBox="1"/>
          <p:nvPr/>
        </p:nvSpPr>
        <p:spPr>
          <a:xfrm>
            <a:off x="4711285" y="3864566"/>
            <a:ext cx="201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Pour  un agent </a:t>
            </a:r>
            <a:r>
              <a:rPr lang="fr-FR" sz="1200" dirty="0"/>
              <a:t>de </a:t>
            </a:r>
            <a:r>
              <a:rPr lang="fr-FR" sz="1200" dirty="0" smtClean="0"/>
              <a:t>l’Etat :</a:t>
            </a:r>
          </a:p>
          <a:p>
            <a:r>
              <a:rPr lang="fr-FR" sz="1200" dirty="0" smtClean="0"/>
              <a:t>Se connecter sur le PIA :</a:t>
            </a:r>
            <a:endParaRPr lang="fr-FR" sz="1200" dirty="0"/>
          </a:p>
        </p:txBody>
      </p:sp>
      <p:sp>
        <p:nvSpPr>
          <p:cNvPr id="8" name="Flèche à angle droit 7"/>
          <p:cNvSpPr/>
          <p:nvPr/>
        </p:nvSpPr>
        <p:spPr>
          <a:xfrm rot="10800000">
            <a:off x="1088006" y="3303561"/>
            <a:ext cx="796398" cy="48945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Flèche à angle droit 19"/>
          <p:cNvSpPr/>
          <p:nvPr/>
        </p:nvSpPr>
        <p:spPr>
          <a:xfrm rot="10800000" flipH="1">
            <a:off x="4104467" y="3273866"/>
            <a:ext cx="2232743" cy="48945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105878" y="3805622"/>
            <a:ext cx="1817497" cy="1200329"/>
          </a:xfrm>
          <a:prstGeom prst="rect">
            <a:avLst/>
          </a:prstGeom>
          <a:noFill/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Agent collectivité ou usager :</a:t>
            </a:r>
          </a:p>
          <a:p>
            <a:r>
              <a:rPr lang="fr-FR" sz="1200" dirty="0" smtClean="0"/>
              <a:t>Utiliser un Registre papier qui se </a:t>
            </a:r>
            <a:r>
              <a:rPr lang="fr-FR" sz="1200" dirty="0" smtClean="0"/>
              <a:t>situe </a:t>
            </a:r>
            <a:r>
              <a:rPr lang="fr-FR" sz="1200" dirty="0" smtClean="0"/>
              <a:t>: 1 à la</a:t>
            </a:r>
          </a:p>
          <a:p>
            <a:r>
              <a:rPr lang="fr-FR" sz="1200" dirty="0" smtClean="0"/>
              <a:t> loge, 1 en salle des prof., … </a:t>
            </a:r>
            <a:endParaRPr lang="fr-FR" sz="1200" dirty="0"/>
          </a:p>
        </p:txBody>
      </p:sp>
      <p:sp>
        <p:nvSpPr>
          <p:cNvPr id="9" name="Flèche vers le haut 8"/>
          <p:cNvSpPr/>
          <p:nvPr/>
        </p:nvSpPr>
        <p:spPr>
          <a:xfrm rot="10800000">
            <a:off x="2944291" y="4042938"/>
            <a:ext cx="378042" cy="29665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ZoneTexte 26"/>
          <p:cNvSpPr txBox="1"/>
          <p:nvPr/>
        </p:nvSpPr>
        <p:spPr>
          <a:xfrm>
            <a:off x="2173483" y="4346418"/>
            <a:ext cx="1817497" cy="646331"/>
          </a:xfrm>
          <a:prstGeom prst="rect">
            <a:avLst/>
          </a:prstGeom>
          <a:noFill/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Contacter l’assistant de prévention : </a:t>
            </a:r>
            <a:endParaRPr lang="fr-FR" sz="1200" dirty="0" smtClean="0"/>
          </a:p>
          <a:p>
            <a:pPr algn="ctr"/>
            <a:r>
              <a:rPr lang="fr-FR" sz="1200" dirty="0" smtClean="0"/>
              <a:t>M </a:t>
            </a:r>
            <a:r>
              <a:rPr lang="fr-FR" sz="1200" dirty="0" smtClean="0"/>
              <a:t>ou Mme</a:t>
            </a:r>
            <a:r>
              <a:rPr lang="fr-FR" sz="1200" dirty="0" smtClean="0"/>
              <a:t>……………</a:t>
            </a:r>
            <a:endParaRPr lang="fr-FR" sz="1200" dirty="0"/>
          </a:p>
        </p:txBody>
      </p:sp>
      <p:sp>
        <p:nvSpPr>
          <p:cNvPr id="10" name="Flèche vers le haut 9"/>
          <p:cNvSpPr/>
          <p:nvPr/>
        </p:nvSpPr>
        <p:spPr>
          <a:xfrm flipH="1" flipV="1">
            <a:off x="1014626" y="5173187"/>
            <a:ext cx="182126" cy="36526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6" name="Connecteur droit avec flèche 15"/>
          <p:cNvCxnSpPr/>
          <p:nvPr/>
        </p:nvCxnSpPr>
        <p:spPr>
          <a:xfrm>
            <a:off x="4883104" y="5311549"/>
            <a:ext cx="1140248" cy="172654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50155" y="5005165"/>
            <a:ext cx="760113" cy="9304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301</Words>
  <Application>Microsoft Office PowerPoint</Application>
  <PresentationFormat>Affichage à l'écran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Académie de Dijon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Rectorat de Dijon</dc:creator>
  <cp:lastModifiedBy>Michel Peron</cp:lastModifiedBy>
  <cp:revision>9</cp:revision>
  <dcterms:created xsi:type="dcterms:W3CDTF">2014-01-16T10:25:01Z</dcterms:created>
  <dcterms:modified xsi:type="dcterms:W3CDTF">2024-03-04T16:31:47Z</dcterms:modified>
</cp:coreProperties>
</file>