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26" r:id="rId5"/>
    <p:sldId id="327" r:id="rId6"/>
    <p:sldId id="328" r:id="rId7"/>
    <p:sldId id="330" r:id="rId8"/>
    <p:sldId id="332" r:id="rId9"/>
    <p:sldId id="331" r:id="rId10"/>
    <p:sldId id="345" r:id="rId11"/>
    <p:sldId id="333" r:id="rId12"/>
    <p:sldId id="334" r:id="rId13"/>
    <p:sldId id="335" r:id="rId14"/>
    <p:sldId id="338" r:id="rId15"/>
    <p:sldId id="339" r:id="rId16"/>
    <p:sldId id="340" r:id="rId17"/>
    <p:sldId id="341" r:id="rId18"/>
    <p:sldId id="344" r:id="rId19"/>
    <p:sldId id="342" r:id="rId20"/>
    <p:sldId id="343"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26"/>
            <p14:sldId id="327"/>
            <p14:sldId id="328"/>
            <p14:sldId id="330"/>
            <p14:sldId id="332"/>
            <p14:sldId id="331"/>
            <p14:sldId id="345"/>
            <p14:sldId id="333"/>
            <p14:sldId id="334"/>
            <p14:sldId id="335"/>
            <p14:sldId id="338"/>
            <p14:sldId id="339"/>
            <p14:sldId id="340"/>
            <p14:sldId id="341"/>
            <p14:sldId id="344"/>
            <p14:sldId id="342"/>
            <p14:sldId id="343"/>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4" autoAdjust="0"/>
    <p:restoredTop sz="66606" autoAdjust="0"/>
  </p:normalViewPr>
  <p:slideViewPr>
    <p:cSldViewPr showGuides="1">
      <p:cViewPr varScale="1">
        <p:scale>
          <a:sx n="97" d="100"/>
          <a:sy n="97" d="100"/>
        </p:scale>
        <p:origin x="2040" y="84"/>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31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B2A172-8EE3-43D5-B033-90738B1D3CDD}" type="datetimeFigureOut">
              <a:rPr lang="fr-FR" smtClean="0"/>
              <a:t>11/09/2025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850B35-EA6C-4FC8-8043-F4234646547C}" type="slidenum">
              <a:rPr lang="fr-FR" smtClean="0"/>
              <a:t>‹N°›</a:t>
            </a:fld>
            <a:endParaRPr lang="fr-FR"/>
          </a:p>
        </p:txBody>
      </p:sp>
    </p:spTree>
    <p:extLst>
      <p:ext uri="{BB962C8B-B14F-4D97-AF65-F5344CB8AC3E}">
        <p14:creationId xmlns:p14="http://schemas.microsoft.com/office/powerpoint/2010/main" val="356869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11/09/2025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dirty="0"/>
          </a:p>
        </p:txBody>
      </p:sp>
    </p:spTree>
    <p:extLst>
      <p:ext uri="{BB962C8B-B14F-4D97-AF65-F5344CB8AC3E}">
        <p14:creationId xmlns:p14="http://schemas.microsoft.com/office/powerpoint/2010/main" val="2813221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dirty="0"/>
          </a:p>
        </p:txBody>
      </p:sp>
    </p:spTree>
    <p:extLst>
      <p:ext uri="{BB962C8B-B14F-4D97-AF65-F5344CB8AC3E}">
        <p14:creationId xmlns:p14="http://schemas.microsoft.com/office/powerpoint/2010/main" val="377338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3848189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dirty="0"/>
          </a:p>
        </p:txBody>
      </p:sp>
    </p:spTree>
    <p:extLst>
      <p:ext uri="{BB962C8B-B14F-4D97-AF65-F5344CB8AC3E}">
        <p14:creationId xmlns:p14="http://schemas.microsoft.com/office/powerpoint/2010/main" val="357828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47500" lnSpcReduction="20000"/>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dirty="0"/>
          </a:p>
        </p:txBody>
      </p:sp>
    </p:spTree>
    <p:extLst>
      <p:ext uri="{BB962C8B-B14F-4D97-AF65-F5344CB8AC3E}">
        <p14:creationId xmlns:p14="http://schemas.microsoft.com/office/powerpoint/2010/main" val="3189997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3496867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2559391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dirty="0"/>
          </a:p>
        </p:txBody>
      </p:sp>
    </p:spTree>
    <p:extLst>
      <p:ext uri="{BB962C8B-B14F-4D97-AF65-F5344CB8AC3E}">
        <p14:creationId xmlns:p14="http://schemas.microsoft.com/office/powerpoint/2010/main" val="208928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11</a:t>
            </a:fld>
            <a:endParaRPr lang="fr-FR" dirty="0"/>
          </a:p>
        </p:txBody>
      </p:sp>
    </p:spTree>
    <p:extLst>
      <p:ext uri="{BB962C8B-B14F-4D97-AF65-F5344CB8AC3E}">
        <p14:creationId xmlns:p14="http://schemas.microsoft.com/office/powerpoint/2010/main" val="4028097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2620031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dirty="0"/>
          </a:p>
        </p:txBody>
      </p:sp>
    </p:spTree>
    <p:extLst>
      <p:ext uri="{BB962C8B-B14F-4D97-AF65-F5344CB8AC3E}">
        <p14:creationId xmlns:p14="http://schemas.microsoft.com/office/powerpoint/2010/main" val="1744744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dirty="0"/>
          </a:p>
        </p:txBody>
      </p:sp>
    </p:spTree>
    <p:extLst>
      <p:ext uri="{BB962C8B-B14F-4D97-AF65-F5344CB8AC3E}">
        <p14:creationId xmlns:p14="http://schemas.microsoft.com/office/powerpoint/2010/main" val="4284265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10/09/2025</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baseline="0">
                <a:latin typeface="Marianne" panose="02000000000000000000" pitchFamily="50" charset="0"/>
              </a:defRPr>
            </a:lvl1pPr>
          </a:lstStyle>
          <a:p>
            <a:r>
              <a:rPr lang="fr-FR"/>
              <a:t>Corps d’inspection</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90000"/>
            <a:ext cx="3744416" cy="376774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latin typeface="Marianne" panose="02000000000000000000" pitchFamily="50" charset="0"/>
              </a:defRPr>
            </a:lvl1pPr>
          </a:lstStyle>
          <a:p>
            <a:pPr algn="r"/>
            <a:r>
              <a:rPr lang="fr-FR" cap="all"/>
              <a:t>10/09/2025</a:t>
            </a:r>
            <a:endParaRPr lang="fr-FR" cap="all" dirty="0"/>
          </a:p>
        </p:txBody>
      </p:sp>
      <p:sp>
        <p:nvSpPr>
          <p:cNvPr id="3" name="Espace réservé du pied de page 2"/>
          <p:cNvSpPr>
            <a:spLocks noGrp="1"/>
          </p:cNvSpPr>
          <p:nvPr>
            <p:ph type="ftr" sz="quarter" idx="11"/>
          </p:nvPr>
        </p:nvSpPr>
        <p:spPr bwMode="gray">
          <a:xfrm>
            <a:off x="395536" y="4803998"/>
            <a:ext cx="5759984" cy="339502"/>
          </a:xfrm>
        </p:spPr>
        <p:txBody>
          <a:bodyPr/>
          <a:lstStyle>
            <a:lvl1pPr>
              <a:defRPr baseline="0">
                <a:latin typeface="Arial" panose="020B0604020202020204" pitchFamily="34" charset="0"/>
              </a:defRPr>
            </a:lvl1pPr>
          </a:lstStyle>
          <a:p>
            <a:r>
              <a:rPr lang="fr-FR"/>
              <a:t>Corps d’inspection</a:t>
            </a:r>
            <a:endParaRPr lang="fr-FR" dirty="0"/>
          </a:p>
        </p:txBody>
      </p:sp>
      <p:sp>
        <p:nvSpPr>
          <p:cNvPr id="8" name="Espace réservé du numéro de diapositive 7"/>
          <p:cNvSpPr>
            <a:spLocks noGrp="1"/>
          </p:cNvSpPr>
          <p:nvPr>
            <p:ph type="sldNum" sz="quarter" idx="12"/>
          </p:nvPr>
        </p:nvSpPr>
        <p:spPr bwMode="gray"/>
        <p:txBody>
          <a:bodyPr/>
          <a:lstStyle>
            <a:lvl1pPr>
              <a:defRPr>
                <a:latin typeface="Marianne" panose="02000000000000000000" pitchFamily="50" charset="0"/>
              </a:defRPr>
            </a:lvl1p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95536" y="2346046"/>
            <a:ext cx="8388464"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95536" y="4783500"/>
            <a:ext cx="8388464"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9512" y="34692"/>
            <a:ext cx="1948852" cy="1960994"/>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1131590"/>
            <a:ext cx="8460471" cy="504056"/>
          </a:xfrm>
        </p:spPr>
        <p:txBody>
          <a:bodyPr/>
          <a:lstStyle>
            <a:lvl1pPr>
              <a:defRPr baseline="0">
                <a:latin typeface="Arial" panose="020B0604020202020204" pitchFamily="34" charset="0"/>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10/09/2025</a:t>
            </a:r>
            <a:endParaRPr lang="fr-FR" cap="all" dirty="0"/>
          </a:p>
        </p:txBody>
      </p:sp>
      <p:sp>
        <p:nvSpPr>
          <p:cNvPr id="4" name="Espace réservé du pied de page 3"/>
          <p:cNvSpPr>
            <a:spLocks noGrp="1"/>
          </p:cNvSpPr>
          <p:nvPr>
            <p:ph type="ftr" sz="quarter" idx="11"/>
          </p:nvPr>
        </p:nvSpPr>
        <p:spPr bwMode="gray"/>
        <p:txBody>
          <a:bodyPr/>
          <a:lstStyle/>
          <a:p>
            <a:r>
              <a:rPr lang="fr-FR"/>
              <a:t>Corps d’inspection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23528"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203520" y="189661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95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23528" y="736200"/>
            <a:ext cx="8440143"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10/09/2025</a:t>
            </a:r>
            <a:endParaRPr lang="fr-FR" cap="all" dirty="0"/>
          </a:p>
        </p:txBody>
      </p:sp>
      <p:sp>
        <p:nvSpPr>
          <p:cNvPr id="4" name="Espace réservé du pied de page 3"/>
          <p:cNvSpPr>
            <a:spLocks noGrp="1"/>
          </p:cNvSpPr>
          <p:nvPr>
            <p:ph type="ftr" sz="quarter" idx="11"/>
          </p:nvPr>
        </p:nvSpPr>
        <p:spPr bwMode="gray">
          <a:xfrm>
            <a:off x="323528" y="4783500"/>
            <a:ext cx="5831992" cy="360000"/>
          </a:xfrm>
        </p:spPr>
        <p:txBody>
          <a:bodyPr/>
          <a:lstStyle/>
          <a:p>
            <a:r>
              <a:rPr lang="fr-FR"/>
              <a:t>Corps d’inspection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23528" y="900000"/>
            <a:ext cx="8460471"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10/09/2025</a:t>
            </a:r>
            <a:endParaRPr lang="fr-FR" cap="all" dirty="0"/>
          </a:p>
        </p:txBody>
      </p:sp>
      <p:sp>
        <p:nvSpPr>
          <p:cNvPr id="4" name="Espace réservé du pied de page 3"/>
          <p:cNvSpPr>
            <a:spLocks noGrp="1"/>
          </p:cNvSpPr>
          <p:nvPr>
            <p:ph type="ftr" sz="quarter" idx="11"/>
          </p:nvPr>
        </p:nvSpPr>
        <p:spPr bwMode="gray"/>
        <p:txBody>
          <a:bodyPr/>
          <a:lstStyle/>
          <a:p>
            <a:r>
              <a:rPr lang="fr-FR"/>
              <a:t>Corps d’inspection</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baseline="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23527" y="1836000"/>
            <a:ext cx="2556471"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293763"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23528" y="900000"/>
            <a:ext cx="8460471"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10/09/2025</a:t>
            </a:r>
            <a:endParaRPr lang="fr-FR" cap="all" dirty="0"/>
          </a:p>
        </p:txBody>
      </p:sp>
      <p:sp>
        <p:nvSpPr>
          <p:cNvPr id="6" name="Espace réservé du pied de page 5"/>
          <p:cNvSpPr>
            <a:spLocks noGrp="1"/>
          </p:cNvSpPr>
          <p:nvPr>
            <p:ph type="ftr" sz="quarter" idx="11"/>
          </p:nvPr>
        </p:nvSpPr>
        <p:spPr bwMode="gray">
          <a:xfrm>
            <a:off x="323528" y="4783500"/>
            <a:ext cx="5831992" cy="360000"/>
          </a:xfrm>
        </p:spPr>
        <p:txBody>
          <a:bodyPr/>
          <a:lstStyle/>
          <a:p>
            <a:r>
              <a:rPr lang="fr-FR"/>
              <a:t>Corps d’inspection</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23528" y="1836000"/>
            <a:ext cx="846047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23528" y="900000"/>
            <a:ext cx="8460471"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19602" y="1834885"/>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latin typeface="Marianne" panose="02000000000000000000" pitchFamily="50" charset="0"/>
              </a:defRPr>
            </a:lvl1pPr>
          </a:lstStyle>
          <a:p>
            <a:pPr algn="r"/>
            <a:r>
              <a:rPr lang="fr-FR" cap="all"/>
              <a:t>10/09/2025</a:t>
            </a:r>
            <a:endParaRPr lang="fr-FR" cap="all" dirty="0"/>
          </a:p>
        </p:txBody>
      </p:sp>
      <p:sp>
        <p:nvSpPr>
          <p:cNvPr id="5" name="Espace réservé du pied de page 4"/>
          <p:cNvSpPr>
            <a:spLocks noGrp="1"/>
          </p:cNvSpPr>
          <p:nvPr>
            <p:ph type="ftr" sz="quarter" idx="3"/>
          </p:nvPr>
        </p:nvSpPr>
        <p:spPr bwMode="gray">
          <a:xfrm>
            <a:off x="319602" y="4783500"/>
            <a:ext cx="5835918" cy="360000"/>
          </a:xfrm>
          <a:prstGeom prst="rect">
            <a:avLst/>
          </a:prstGeom>
        </p:spPr>
        <p:txBody>
          <a:bodyPr vert="horz" lIns="0" tIns="0" rIns="0" bIns="0" rtlCol="0" anchor="ctr" anchorCtr="0">
            <a:noAutofit/>
          </a:bodyPr>
          <a:lstStyle>
            <a:lvl1pPr algn="l">
              <a:defRPr sz="750" b="1" baseline="0">
                <a:solidFill>
                  <a:schemeClr val="tx1"/>
                </a:solidFill>
                <a:latin typeface="Arial" panose="020B0604020202020204" pitchFamily="34" charset="0"/>
              </a:defRPr>
            </a:lvl1pPr>
          </a:lstStyle>
          <a:p>
            <a:r>
              <a:rPr lang="fr-FR"/>
              <a:t>Corps d’inspection</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baseline="0">
                <a:solidFill>
                  <a:schemeClr val="tx1"/>
                </a:solidFill>
                <a:latin typeface="Marianne" panose="02000000000000000000" pitchFamily="50" charset="0"/>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19602" y="4783500"/>
            <a:ext cx="8464398" cy="90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9512" y="32344"/>
            <a:ext cx="864096" cy="86948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sldNum="0" hdr="0"/>
  <p:txStyles>
    <p:titleStyle>
      <a:lvl1pPr algn="l" defTabSz="914400" rtl="0" eaLnBrk="1" latinLnBrk="0" hangingPunct="1">
        <a:lnSpc>
          <a:spcPct val="90000"/>
        </a:lnSpc>
        <a:spcBef>
          <a:spcPct val="0"/>
        </a:spcBef>
        <a:buNone/>
        <a:defRPr sz="2550" b="1" kern="1200" baseline="0">
          <a:solidFill>
            <a:schemeClr val="tx1"/>
          </a:solidFill>
          <a:latin typeface="Arial" panose="020B0604020202020204" pitchFamily="34" charset="0"/>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mailto:dec3@ac-dijon.fr"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mailto:dec3-1@ac-dijon.fr" TargetMode="External"/><Relationship Id="rId4" Type="http://schemas.openxmlformats.org/officeDocument/2006/relationships/hyperlink" Target="http://www.ac-dijon.f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dirty="0"/>
          </a:p>
        </p:txBody>
      </p:sp>
      <p:sp>
        <p:nvSpPr>
          <p:cNvPr id="7" name="Espace réservé de la date 6"/>
          <p:cNvSpPr>
            <a:spLocks noGrp="1"/>
          </p:cNvSpPr>
          <p:nvPr>
            <p:ph type="dt" sz="half" idx="10"/>
          </p:nvPr>
        </p:nvSpPr>
        <p:spPr/>
        <p:txBody>
          <a:bodyPr/>
          <a:lstStyle/>
          <a:p>
            <a:r>
              <a:rPr lang="fr-FR"/>
              <a:t>10/09/2025</a:t>
            </a:r>
            <a:endParaRPr lang="fr-FR" dirty="0"/>
          </a:p>
        </p:txBody>
      </p:sp>
      <p:sp>
        <p:nvSpPr>
          <p:cNvPr id="8" name="Espace réservé du pied de page 7"/>
          <p:cNvSpPr>
            <a:spLocks noGrp="1"/>
          </p:cNvSpPr>
          <p:nvPr>
            <p:ph type="ftr" sz="quarter" idx="11"/>
          </p:nvPr>
        </p:nvSpPr>
        <p:spPr>
          <a:xfrm>
            <a:off x="720000" y="3919897"/>
            <a:ext cx="2483848" cy="900000"/>
          </a:xfrm>
        </p:spPr>
        <p:txBody>
          <a:bodyPr/>
          <a:lstStyle/>
          <a:p>
            <a:r>
              <a:rPr lang="fr-FR" dirty="0">
                <a:latin typeface="+mj-lt"/>
              </a:rPr>
              <a:t>Corps d’inspection</a:t>
            </a:r>
          </a:p>
        </p:txBody>
      </p:sp>
      <p:sp>
        <p:nvSpPr>
          <p:cNvPr id="2" name="Rectangle 1"/>
          <p:cNvSpPr/>
          <p:nvPr/>
        </p:nvSpPr>
        <p:spPr>
          <a:xfrm>
            <a:off x="3347864" y="2427734"/>
            <a:ext cx="5184576" cy="2246769"/>
          </a:xfrm>
          <a:prstGeom prst="rect">
            <a:avLst/>
          </a:prstGeom>
        </p:spPr>
        <p:txBody>
          <a:bodyPr wrap="square">
            <a:spAutoFit/>
          </a:bodyPr>
          <a:lstStyle/>
          <a:p>
            <a:pPr algn="ctr"/>
            <a:r>
              <a:rPr lang="fr-FR" sz="2000" b="1" dirty="0">
                <a:solidFill>
                  <a:srgbClr val="002060"/>
                </a:solidFill>
              </a:rPr>
              <a:t>CAFFA</a:t>
            </a:r>
          </a:p>
          <a:p>
            <a:pPr algn="ctr"/>
            <a:r>
              <a:rPr lang="fr-FR" b="1" dirty="0">
                <a:solidFill>
                  <a:srgbClr val="002060"/>
                </a:solidFill>
              </a:rPr>
              <a:t>Certification d’aptitude aux</a:t>
            </a:r>
          </a:p>
          <a:p>
            <a:pPr algn="ctr"/>
            <a:r>
              <a:rPr lang="fr-FR" b="1" dirty="0">
                <a:solidFill>
                  <a:srgbClr val="002060"/>
                </a:solidFill>
              </a:rPr>
              <a:t>fonctions de formateur académique</a:t>
            </a:r>
          </a:p>
          <a:p>
            <a:pPr algn="ctr"/>
            <a:endParaRPr lang="fr-FR" b="1" dirty="0">
              <a:solidFill>
                <a:srgbClr val="002060"/>
              </a:solidFill>
            </a:endParaRPr>
          </a:p>
          <a:p>
            <a:pPr algn="ctr"/>
            <a:r>
              <a:rPr lang="fr-FR" b="1" dirty="0">
                <a:solidFill>
                  <a:srgbClr val="002060"/>
                </a:solidFill>
              </a:rPr>
              <a:t>Réunion d’information – session 2026</a:t>
            </a:r>
          </a:p>
          <a:p>
            <a:pPr algn="ctr"/>
            <a:endParaRPr lang="fr-FR" b="1" dirty="0">
              <a:solidFill>
                <a:srgbClr val="002060"/>
              </a:solidFill>
            </a:endParaRPr>
          </a:p>
          <a:p>
            <a:pPr algn="ctr"/>
            <a:endParaRPr lang="fr-FR" b="1" dirty="0">
              <a:solidFill>
                <a:srgbClr val="002060"/>
              </a:solidFill>
            </a:endParaRPr>
          </a:p>
          <a:p>
            <a:pPr algn="ctr"/>
            <a:r>
              <a:rPr lang="fr-FR" sz="1200" b="1" i="1" dirty="0">
                <a:solidFill>
                  <a:srgbClr val="002060"/>
                </a:solidFill>
              </a:rPr>
              <a:t>Le 10 septembre 2025 à partir de 17h30 en visioconférence </a:t>
            </a:r>
            <a:endParaRPr lang="fr-FR" b="1" dirty="0">
              <a:solidFill>
                <a:srgbClr val="002060"/>
              </a:solidFill>
            </a:endParaRP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187624" y="600957"/>
            <a:ext cx="6120680" cy="375606"/>
          </a:xfrm>
        </p:spPr>
        <p:txBody>
          <a:bodyPr/>
          <a:lstStyle/>
          <a:p>
            <a:r>
              <a:rPr lang="fr-FR" sz="1200" dirty="0">
                <a:solidFill>
                  <a:srgbClr val="FF3300"/>
                </a:solidFill>
              </a:rPr>
              <a:t> </a:t>
            </a:r>
            <a:r>
              <a:rPr lang="fr-FR" sz="2400" dirty="0"/>
              <a:t>Les attendus de l’épreuve d’admissibilité </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2" name="Espace réservé du contenu 11"/>
          <p:cNvSpPr>
            <a:spLocks noGrp="1"/>
          </p:cNvSpPr>
          <p:nvPr>
            <p:ph sz="quarter" idx="14"/>
          </p:nvPr>
        </p:nvSpPr>
        <p:spPr>
          <a:xfrm>
            <a:off x="251520" y="1105234"/>
            <a:ext cx="7161076" cy="3024337"/>
          </a:xfrm>
        </p:spPr>
        <p:txBody>
          <a:bodyPr/>
          <a:lstStyle/>
          <a:p>
            <a:r>
              <a:rPr lang="fr-FR" sz="1400" dirty="0">
                <a:solidFill>
                  <a:srgbClr val="FF3300"/>
                </a:solidFill>
                <a:sym typeface="Wingdings" panose="05000000000000000000" pitchFamily="2" charset="2"/>
              </a:rPr>
              <a:t> </a:t>
            </a:r>
            <a:r>
              <a:rPr lang="fr-FR" sz="1400" b="1" dirty="0">
                <a:solidFill>
                  <a:srgbClr val="FF3300"/>
                </a:solidFill>
                <a:sym typeface="Wingdings" panose="05000000000000000000" pitchFamily="2" charset="2"/>
              </a:rPr>
              <a:t>Le </a:t>
            </a:r>
            <a:r>
              <a:rPr lang="fr-FR" sz="1400" b="1" dirty="0">
                <a:solidFill>
                  <a:srgbClr val="FF3300"/>
                </a:solidFill>
              </a:rPr>
              <a:t>rapport d’activité :</a:t>
            </a:r>
          </a:p>
          <a:p>
            <a:pPr lvl="4"/>
            <a:r>
              <a:rPr lang="fr-FR" sz="1200" i="1" dirty="0"/>
              <a:t> Analyse du parcours professionnel</a:t>
            </a:r>
          </a:p>
          <a:p>
            <a:pPr lvl="4"/>
            <a:r>
              <a:rPr lang="fr-FR" sz="1200" i="1" dirty="0"/>
              <a:t> Qualité formelle du rapport d’activité</a:t>
            </a:r>
          </a:p>
          <a:p>
            <a:pPr lvl="4"/>
            <a:r>
              <a:rPr lang="fr-FR" sz="1200" i="1" dirty="0"/>
              <a:t> Pertinence des expériences significatives présentées </a:t>
            </a:r>
          </a:p>
          <a:p>
            <a:pPr lvl="4"/>
            <a:r>
              <a:rPr lang="fr-FR" sz="1200" i="1" dirty="0"/>
              <a:t> Capacité à s’informer et se former</a:t>
            </a:r>
          </a:p>
          <a:p>
            <a:endParaRPr lang="fr-FR" sz="1000" dirty="0"/>
          </a:p>
          <a:p>
            <a:r>
              <a:rPr lang="fr-FR" sz="1400" dirty="0">
                <a:solidFill>
                  <a:srgbClr val="FF3300"/>
                </a:solidFill>
                <a:sym typeface="Wingdings" panose="05000000000000000000" pitchFamily="2" charset="2"/>
              </a:rPr>
              <a:t>  </a:t>
            </a:r>
            <a:r>
              <a:rPr lang="fr-FR" sz="1400" b="1" dirty="0">
                <a:solidFill>
                  <a:srgbClr val="FF3300"/>
                </a:solidFill>
              </a:rPr>
              <a:t>L’entretien :</a:t>
            </a:r>
          </a:p>
          <a:p>
            <a:pPr lvl="4"/>
            <a:r>
              <a:rPr lang="fr-FR" sz="1200" dirty="0"/>
              <a:t> </a:t>
            </a:r>
            <a:r>
              <a:rPr lang="fr-FR" sz="1200" i="1" dirty="0"/>
              <a:t>Qualité de la communication</a:t>
            </a:r>
          </a:p>
          <a:p>
            <a:pPr lvl="4"/>
            <a:r>
              <a:rPr lang="fr-FR" sz="1200" i="1" dirty="0"/>
              <a:t> Analyse distanciée du travail (points forts, points faibles)</a:t>
            </a:r>
          </a:p>
          <a:p>
            <a:pPr marL="756000" lvl="4" indent="0">
              <a:buNone/>
            </a:pPr>
            <a:r>
              <a:rPr lang="fr-FR" sz="1200" i="1" dirty="0"/>
              <a:t>• Ecoute, sens du dialogue et de la controverse professionnelle</a:t>
            </a:r>
          </a:p>
          <a:p>
            <a:pPr marL="756000" lvl="4" indent="0">
              <a:buNone/>
            </a:pPr>
            <a:r>
              <a:rPr lang="fr-FR" sz="1200" i="1" dirty="0"/>
              <a:t>• Mise en perspective, projection dans le métier de formateur</a:t>
            </a:r>
          </a:p>
          <a:p>
            <a:pPr indent="-72000"/>
            <a:r>
              <a:rPr lang="fr-FR" sz="1550" dirty="0">
                <a:solidFill>
                  <a:srgbClr val="FF3300"/>
                </a:solidFill>
                <a:sym typeface="Wingdings" panose="05000000000000000000" pitchFamily="2" charset="2"/>
              </a:rPr>
              <a:t>  </a:t>
            </a:r>
            <a:r>
              <a:rPr lang="fr-FR" sz="1550" b="1" dirty="0">
                <a:solidFill>
                  <a:srgbClr val="FF3300"/>
                </a:solidFill>
                <a:sym typeface="Wingdings" panose="05000000000000000000" pitchFamily="2" charset="2"/>
              </a:rPr>
              <a:t>Intégration du numérique :</a:t>
            </a:r>
            <a:endParaRPr lang="fr-FR" sz="1550" b="1" dirty="0">
              <a:solidFill>
                <a:srgbClr val="FF3300"/>
              </a:solidFill>
            </a:endParaRPr>
          </a:p>
          <a:p>
            <a:pPr lvl="4"/>
            <a:r>
              <a:rPr lang="fr-FR" sz="1200" i="1" dirty="0"/>
              <a:t>Qualité et pertinence du numérique</a:t>
            </a:r>
          </a:p>
          <a:p>
            <a:pPr marL="756000" lvl="4" indent="0">
              <a:buNone/>
            </a:pPr>
            <a:endParaRPr lang="fr-FR" sz="1000" dirty="0"/>
          </a:p>
          <a:p>
            <a:endParaRPr lang="fr-FR" sz="1400" b="1" dirty="0">
              <a:solidFill>
                <a:srgbClr val="FF3300"/>
              </a:solidFill>
            </a:endParaRPr>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2. LE CAFFA</a:t>
            </a:r>
          </a:p>
          <a:p>
            <a:pPr marL="0" lvl="1" indent="0">
              <a:buNone/>
            </a:pPr>
            <a:r>
              <a:rPr lang="fr-FR" sz="1000" b="1" dirty="0">
                <a:solidFill>
                  <a:srgbClr val="7030A0"/>
                </a:solidFill>
              </a:rPr>
              <a:t>Un cadre réglementaire national</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a:t>Corps d’inspection</a:t>
            </a:r>
            <a:endParaRPr lang="fr-FR" dirty="0"/>
          </a:p>
        </p:txBody>
      </p:sp>
      <p:sp>
        <p:nvSpPr>
          <p:cNvPr id="7" name="Rectangle 6"/>
          <p:cNvSpPr/>
          <p:nvPr/>
        </p:nvSpPr>
        <p:spPr>
          <a:xfrm>
            <a:off x="251520" y="4162386"/>
            <a:ext cx="8552190" cy="492443"/>
          </a:xfrm>
          <a:prstGeom prst="rect">
            <a:avLst/>
          </a:prstGeom>
        </p:spPr>
        <p:txBody>
          <a:bodyPr wrap="square">
            <a:spAutoFit/>
          </a:bodyPr>
          <a:lstStyle/>
          <a:p>
            <a:pPr algn="ctr"/>
            <a:r>
              <a:rPr lang="fr-FR" sz="1400" b="1" dirty="0">
                <a:solidFill>
                  <a:srgbClr val="0070C0"/>
                </a:solidFill>
                <a:sym typeface="Wingdings" panose="05000000000000000000" pitchFamily="2" charset="2"/>
              </a:rPr>
              <a:t> q</a:t>
            </a:r>
            <a:r>
              <a:rPr lang="fr-FR" sz="1400" b="1" dirty="0">
                <a:solidFill>
                  <a:srgbClr val="0070C0"/>
                </a:solidFill>
              </a:rPr>
              <a:t>uatre niveaux d’évaluation fixés pour chaque </a:t>
            </a:r>
            <a:r>
              <a:rPr lang="fr-FR" sz="1400" b="1" i="1" dirty="0">
                <a:solidFill>
                  <a:srgbClr val="0070C0"/>
                </a:solidFill>
              </a:rPr>
              <a:t>critère observable </a:t>
            </a:r>
            <a:r>
              <a:rPr lang="fr-FR" sz="1400" b="1" dirty="0">
                <a:solidFill>
                  <a:srgbClr val="0070C0"/>
                </a:solidFill>
              </a:rPr>
              <a:t>:</a:t>
            </a:r>
          </a:p>
          <a:p>
            <a:pPr lvl="4"/>
            <a:r>
              <a:rPr lang="fr-FR" sz="1200" dirty="0">
                <a:solidFill>
                  <a:srgbClr val="0070C0"/>
                </a:solidFill>
              </a:rPr>
              <a:t>            Très insuffisant,  Insuffisant,  Satisfaisant, Très satisfaisant</a:t>
            </a:r>
          </a:p>
        </p:txBody>
      </p:sp>
    </p:spTree>
    <p:extLst>
      <p:ext uri="{BB962C8B-B14F-4D97-AF65-F5344CB8AC3E}">
        <p14:creationId xmlns:p14="http://schemas.microsoft.com/office/powerpoint/2010/main" val="111321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286232" y="375027"/>
            <a:ext cx="6912768" cy="447614"/>
          </a:xfrm>
        </p:spPr>
        <p:txBody>
          <a:bodyPr/>
          <a:lstStyle/>
          <a:p>
            <a:r>
              <a:rPr lang="fr-FR" sz="2800" dirty="0"/>
              <a:t>Les attendus des épreuves d’admission</a:t>
            </a:r>
            <a:br>
              <a:rPr lang="fr-FR" sz="1400" dirty="0">
                <a:solidFill>
                  <a:srgbClr val="FF3300"/>
                </a:solidFill>
              </a:rPr>
            </a:br>
            <a:br>
              <a:rPr lang="fr-FR" sz="1400" dirty="0">
                <a:solidFill>
                  <a:srgbClr val="FF3300"/>
                </a:solidFill>
              </a:rPr>
            </a:br>
            <a:endParaRPr lang="fr-FR" dirty="0"/>
          </a:p>
        </p:txBody>
      </p:sp>
      <p:sp>
        <p:nvSpPr>
          <p:cNvPr id="8" name="Espace réservé du texte 7"/>
          <p:cNvSpPr>
            <a:spLocks noGrp="1"/>
          </p:cNvSpPr>
          <p:nvPr>
            <p:ph type="body" sz="quarter" idx="13"/>
          </p:nvPr>
        </p:nvSpPr>
        <p:spPr/>
        <p:txBody>
          <a:bodyPr/>
          <a:lstStyle/>
          <a:p>
            <a:pPr marL="0" indent="0">
              <a:buNone/>
            </a:pPr>
            <a:r>
              <a:rPr lang="fr-FR" sz="1000" dirty="0">
                <a:solidFill>
                  <a:srgbClr val="7030A0"/>
                </a:solidFill>
              </a:rPr>
              <a:t>2. LE CAFFA</a:t>
            </a:r>
          </a:p>
          <a:p>
            <a:pPr marL="0" lvl="1" indent="0">
              <a:buNone/>
            </a:pPr>
            <a:r>
              <a:rPr lang="fr-FR" sz="1000" b="1" dirty="0">
                <a:solidFill>
                  <a:srgbClr val="7030A0"/>
                </a:solidFill>
              </a:rPr>
              <a:t>Un cadre réglementaire national</a:t>
            </a:r>
          </a:p>
        </p:txBody>
      </p:sp>
      <p:sp>
        <p:nvSpPr>
          <p:cNvPr id="9" name="Espace réservé du texte 8"/>
          <p:cNvSpPr>
            <a:spLocks noGrp="1"/>
          </p:cNvSpPr>
          <p:nvPr>
            <p:ph type="body" sz="quarter" idx="14"/>
          </p:nvPr>
        </p:nvSpPr>
        <p:spPr>
          <a:xfrm>
            <a:off x="71272" y="913742"/>
            <a:ext cx="5161127" cy="1788901"/>
          </a:xfrm>
        </p:spPr>
        <p:txBody>
          <a:bodyPr/>
          <a:lstStyle/>
          <a:p>
            <a:pPr algn="just"/>
            <a:r>
              <a:rPr lang="fr-FR" sz="1400" b="1" dirty="0">
                <a:solidFill>
                  <a:srgbClr val="FF3300"/>
                </a:solidFill>
                <a:sym typeface="Wingdings" panose="05000000000000000000" pitchFamily="2" charset="2"/>
              </a:rPr>
              <a:t>  L’épreuve de pratique professionnelle et entretien </a:t>
            </a:r>
          </a:p>
          <a:p>
            <a:pPr algn="just"/>
            <a:r>
              <a:rPr lang="fr-FR" sz="1400" b="1" dirty="0">
                <a:solidFill>
                  <a:srgbClr val="FF3300"/>
                </a:solidFill>
                <a:sym typeface="Wingdings" panose="05000000000000000000" pitchFamily="2" charset="2"/>
              </a:rPr>
              <a:t>avec le stagiaire </a:t>
            </a:r>
            <a:r>
              <a:rPr lang="fr-FR" sz="1400" b="1" dirty="0">
                <a:solidFill>
                  <a:srgbClr val="FF3300"/>
                </a:solidFill>
              </a:rPr>
              <a:t>:</a:t>
            </a:r>
          </a:p>
          <a:p>
            <a:pPr marL="423450" lvl="1" indent="-171450">
              <a:spcBef>
                <a:spcPts val="0"/>
              </a:spcBef>
              <a:spcAft>
                <a:spcPts val="0"/>
              </a:spcAft>
              <a:buFont typeface="Wingdings" panose="05000000000000000000" pitchFamily="2" charset="2"/>
              <a:buChar char=" "/>
            </a:pPr>
            <a:r>
              <a:rPr lang="fr-FR" sz="1300" i="1" dirty="0"/>
              <a:t>qualité de l’analyse de la séance</a:t>
            </a:r>
          </a:p>
          <a:p>
            <a:pPr marL="423450" lvl="1" indent="-171450">
              <a:spcBef>
                <a:spcPts val="0"/>
              </a:spcBef>
              <a:spcAft>
                <a:spcPts val="0"/>
              </a:spcAft>
              <a:buFont typeface="Wingdings" panose="05000000000000000000" pitchFamily="2" charset="2"/>
              <a:buChar char=" "/>
            </a:pPr>
            <a:r>
              <a:rPr lang="fr-FR" sz="1300" i="1" dirty="0">
                <a:sym typeface="Wingdings" panose="05000000000000000000" pitchFamily="2" charset="2"/>
              </a:rPr>
              <a:t>dialogue constructif</a:t>
            </a:r>
          </a:p>
          <a:p>
            <a:pPr marL="423450" lvl="1" indent="-171450">
              <a:spcBef>
                <a:spcPts val="0"/>
              </a:spcBef>
              <a:spcAft>
                <a:spcPts val="0"/>
              </a:spcAft>
              <a:buFont typeface="Wingdings" panose="05000000000000000000" pitchFamily="2" charset="2"/>
              <a:buChar char=" "/>
            </a:pPr>
            <a:r>
              <a:rPr lang="fr-FR" sz="1300" i="1" dirty="0">
                <a:sym typeface="Wingdings" panose="05000000000000000000" pitchFamily="2" charset="2"/>
              </a:rPr>
              <a:t>remarques hiérarchisées</a:t>
            </a:r>
          </a:p>
          <a:p>
            <a:pPr marL="423450" lvl="1" indent="-171450">
              <a:spcBef>
                <a:spcPts val="0"/>
              </a:spcBef>
              <a:spcAft>
                <a:spcPts val="0"/>
              </a:spcAft>
              <a:buFont typeface="Wingdings" panose="05000000000000000000" pitchFamily="2" charset="2"/>
              <a:buChar char=" "/>
            </a:pPr>
            <a:r>
              <a:rPr lang="fr-FR" sz="1300" i="1" dirty="0"/>
              <a:t>conseils pertinents et opérationnels</a:t>
            </a:r>
          </a:p>
          <a:p>
            <a:pPr marL="351450" lvl="3" indent="-171450">
              <a:spcBef>
                <a:spcPts val="0"/>
              </a:spcBef>
              <a:spcAft>
                <a:spcPts val="0"/>
              </a:spcAft>
              <a:buSzTx/>
              <a:buFont typeface="Wingdings" panose="05000000000000000000" pitchFamily="2" charset="2"/>
              <a:buChar char=" "/>
            </a:pPr>
            <a:r>
              <a:rPr lang="fr-FR" sz="1250" i="1" dirty="0"/>
              <a:t>pertinence des pistes de réflexion et du prolongement possible proposé</a:t>
            </a:r>
          </a:p>
          <a:p>
            <a:endParaRPr lang="fr-FR" b="1" dirty="0">
              <a:solidFill>
                <a:srgbClr val="FF3300"/>
              </a:solidFill>
            </a:endParaRPr>
          </a:p>
          <a:p>
            <a:pPr marL="171450" indent="-171450">
              <a:buFont typeface="Wingdings" panose="05000000000000000000" pitchFamily="2" charset="2"/>
              <a:buChar char=" "/>
            </a:pPr>
            <a:endParaRPr lang="fr-FR" dirty="0"/>
          </a:p>
        </p:txBody>
      </p:sp>
      <p:sp>
        <p:nvSpPr>
          <p:cNvPr id="10" name="Espace réservé du texte 9"/>
          <p:cNvSpPr>
            <a:spLocks noGrp="1"/>
          </p:cNvSpPr>
          <p:nvPr>
            <p:ph type="body" sz="quarter" idx="15"/>
          </p:nvPr>
        </p:nvSpPr>
        <p:spPr>
          <a:xfrm>
            <a:off x="5182591" y="913742"/>
            <a:ext cx="3920033" cy="1639813"/>
          </a:xfrm>
        </p:spPr>
        <p:txBody>
          <a:bodyPr/>
          <a:lstStyle/>
          <a:p>
            <a:r>
              <a:rPr lang="fr-FR" sz="1400" b="1" dirty="0">
                <a:solidFill>
                  <a:srgbClr val="FF3300"/>
                </a:solidFill>
                <a:sym typeface="Wingdings" panose="05000000000000000000" pitchFamily="2" charset="2"/>
              </a:rPr>
              <a:t>   Animation d’une action de formation :</a:t>
            </a:r>
          </a:p>
          <a:p>
            <a:pPr lvl="2" indent="0" algn="just">
              <a:buNone/>
            </a:pPr>
            <a:r>
              <a:rPr lang="fr-FR" sz="1200" dirty="0">
                <a:sym typeface="Wingdings" panose="05000000000000000000" pitchFamily="2" charset="2"/>
              </a:rPr>
              <a:t> </a:t>
            </a:r>
            <a:r>
              <a:rPr lang="fr-FR" sz="1200" i="1" dirty="0"/>
              <a:t>traitement de la problématique au regard des objectifs annoncés</a:t>
            </a:r>
          </a:p>
          <a:p>
            <a:pPr lvl="2" indent="0" algn="just">
              <a:buNone/>
            </a:pPr>
            <a:r>
              <a:rPr lang="fr-FR" sz="1200" i="1" dirty="0">
                <a:sym typeface="Wingdings" panose="05000000000000000000" pitchFamily="2" charset="2"/>
              </a:rPr>
              <a:t> </a:t>
            </a:r>
            <a:r>
              <a:rPr lang="fr-FR" sz="1200" i="1" dirty="0"/>
              <a:t>ancrage dans le cadre de référence et le contexte de l’exercice </a:t>
            </a:r>
          </a:p>
          <a:p>
            <a:pPr lvl="2" indent="0" algn="just">
              <a:buNone/>
            </a:pPr>
            <a:r>
              <a:rPr lang="fr-FR" sz="1200" i="1" dirty="0">
                <a:sym typeface="Wingdings" panose="05000000000000000000" pitchFamily="2" charset="2"/>
              </a:rPr>
              <a:t> </a:t>
            </a:r>
            <a:r>
              <a:rPr lang="fr-FR" sz="1200" i="1" dirty="0"/>
              <a:t>capacité à accompagner un collectif professionnel</a:t>
            </a:r>
          </a:p>
          <a:p>
            <a:pPr lvl="2" indent="0" algn="just">
              <a:buNone/>
            </a:pPr>
            <a:r>
              <a:rPr lang="fr-FR" sz="1200" i="1" dirty="0">
                <a:sym typeface="Wingdings" panose="05000000000000000000" pitchFamily="2" charset="2"/>
              </a:rPr>
              <a:t>  </a:t>
            </a:r>
            <a:r>
              <a:rPr lang="fr-FR" sz="1200" i="1" dirty="0"/>
              <a:t>utilité des supports et des outils mobilisés</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latin typeface="+mn-lt"/>
            </a:endParaRPr>
          </a:p>
        </p:txBody>
      </p:sp>
      <p:sp>
        <p:nvSpPr>
          <p:cNvPr id="3" name="Espace réservé du pied de page 2"/>
          <p:cNvSpPr>
            <a:spLocks noGrp="1"/>
          </p:cNvSpPr>
          <p:nvPr>
            <p:ph type="ftr" sz="quarter" idx="11"/>
          </p:nvPr>
        </p:nvSpPr>
        <p:spPr/>
        <p:txBody>
          <a:bodyPr/>
          <a:lstStyle/>
          <a:p>
            <a:r>
              <a:rPr lang="fr-FR" dirty="0"/>
              <a:t>Corps d’inspection</a:t>
            </a:r>
          </a:p>
        </p:txBody>
      </p:sp>
      <p:sp>
        <p:nvSpPr>
          <p:cNvPr id="12" name="Espace réservé du texte 8"/>
          <p:cNvSpPr txBox="1">
            <a:spLocks/>
          </p:cNvSpPr>
          <p:nvPr/>
        </p:nvSpPr>
        <p:spPr bwMode="gray">
          <a:xfrm>
            <a:off x="1828746" y="3096517"/>
            <a:ext cx="5096191" cy="111872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baseline="0">
                <a:solidFill>
                  <a:schemeClr val="tx1"/>
                </a:solidFill>
                <a:latin typeface="Arial" panose="020B0604020202020204" pitchFamily="34" charset="0"/>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baseline="0">
                <a:solidFill>
                  <a:schemeClr val="tx1"/>
                </a:solidFill>
                <a:latin typeface="Arial" panose="020B0604020202020204" pitchFamily="34" charset="0"/>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Arial" panose="020B0604020202020204" pitchFamily="34" charset="0"/>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baseline="0">
                <a:solidFill>
                  <a:schemeClr val="tx1"/>
                </a:solidFill>
                <a:latin typeface="Arial" panose="020B0604020202020204" pitchFamily="34" charset="0"/>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baseline="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1400" b="1" dirty="0">
                <a:solidFill>
                  <a:srgbClr val="FF3300"/>
                </a:solidFill>
                <a:sym typeface="Wingdings" panose="05000000000000000000" pitchFamily="2" charset="2"/>
              </a:rPr>
              <a:t>  L’entretien du candidat avec les examinateurs </a:t>
            </a:r>
            <a:r>
              <a:rPr lang="fr-FR" sz="1400" b="1" dirty="0">
                <a:solidFill>
                  <a:srgbClr val="FF3300"/>
                </a:solidFill>
              </a:rPr>
              <a:t>:</a:t>
            </a:r>
          </a:p>
          <a:p>
            <a:pPr lvl="4"/>
            <a:r>
              <a:rPr lang="fr-FR" sz="1100" dirty="0"/>
              <a:t> </a:t>
            </a:r>
            <a:r>
              <a:rPr lang="fr-FR" sz="1200" i="1" dirty="0"/>
              <a:t>Analyse distanciée </a:t>
            </a:r>
          </a:p>
          <a:p>
            <a:pPr lvl="4"/>
            <a:r>
              <a:rPr lang="fr-FR" sz="1200" i="1" dirty="0"/>
              <a:t> Justification des choix opérés</a:t>
            </a:r>
          </a:p>
          <a:p>
            <a:pPr lvl="4"/>
            <a:r>
              <a:rPr lang="fr-FR" sz="1200" i="1" dirty="0"/>
              <a:t> Ecoute, sens du dialogue et de la controverse professionnelle</a:t>
            </a:r>
          </a:p>
          <a:p>
            <a:pPr marL="756000" lvl="4" indent="0">
              <a:buNone/>
            </a:pPr>
            <a:r>
              <a:rPr lang="fr-FR" sz="1200" i="1" dirty="0"/>
              <a:t>• Reconstruction de l’entretien avec le stagiaire</a:t>
            </a:r>
          </a:p>
          <a:p>
            <a:pPr marL="171450" indent="-171450">
              <a:buFont typeface="Wingdings" panose="05000000000000000000" pitchFamily="2" charset="2"/>
              <a:buChar char=" "/>
            </a:pPr>
            <a:endParaRPr lang="fr-FR" dirty="0"/>
          </a:p>
        </p:txBody>
      </p:sp>
      <p:sp>
        <p:nvSpPr>
          <p:cNvPr id="6" name="Rectangle 5"/>
          <p:cNvSpPr/>
          <p:nvPr/>
        </p:nvSpPr>
        <p:spPr>
          <a:xfrm>
            <a:off x="259459" y="4268682"/>
            <a:ext cx="8552190" cy="492443"/>
          </a:xfrm>
          <a:prstGeom prst="rect">
            <a:avLst/>
          </a:prstGeom>
        </p:spPr>
        <p:txBody>
          <a:bodyPr wrap="square">
            <a:spAutoFit/>
          </a:bodyPr>
          <a:lstStyle/>
          <a:p>
            <a:pPr algn="ctr"/>
            <a:r>
              <a:rPr lang="fr-FR" sz="1400" b="1" dirty="0">
                <a:solidFill>
                  <a:srgbClr val="0070C0"/>
                </a:solidFill>
                <a:sym typeface="Wingdings" panose="05000000000000000000" pitchFamily="2" charset="2"/>
              </a:rPr>
              <a:t> q</a:t>
            </a:r>
            <a:r>
              <a:rPr lang="fr-FR" sz="1400" b="1" dirty="0">
                <a:solidFill>
                  <a:srgbClr val="0070C0"/>
                </a:solidFill>
              </a:rPr>
              <a:t>uatre niveaux d’évaluation fixés pour chaque </a:t>
            </a:r>
            <a:r>
              <a:rPr lang="fr-FR" sz="1400" b="1" i="1" dirty="0">
                <a:solidFill>
                  <a:srgbClr val="0070C0"/>
                </a:solidFill>
              </a:rPr>
              <a:t>critère observable </a:t>
            </a:r>
            <a:r>
              <a:rPr lang="fr-FR" sz="1400" b="1" dirty="0">
                <a:solidFill>
                  <a:srgbClr val="0070C0"/>
                </a:solidFill>
              </a:rPr>
              <a:t>:</a:t>
            </a:r>
          </a:p>
          <a:p>
            <a:pPr lvl="4"/>
            <a:r>
              <a:rPr lang="fr-FR" sz="1200" dirty="0">
                <a:solidFill>
                  <a:srgbClr val="0070C0"/>
                </a:solidFill>
              </a:rPr>
              <a:t>            Très insuffisant,  Insuffisant,  Satisfaisant, Très satisfaisant</a:t>
            </a:r>
          </a:p>
        </p:txBody>
      </p:sp>
      <p:pic>
        <p:nvPicPr>
          <p:cNvPr id="4" name="Image 3"/>
          <p:cNvPicPr>
            <a:picLocks noChangeAspect="1"/>
          </p:cNvPicPr>
          <p:nvPr/>
        </p:nvPicPr>
        <p:blipFill>
          <a:blip r:embed="rId3"/>
          <a:stretch>
            <a:fillRect/>
          </a:stretch>
        </p:blipFill>
        <p:spPr>
          <a:xfrm>
            <a:off x="1178149" y="2454732"/>
            <a:ext cx="1869089" cy="549262"/>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a:off x="232571" y="3777676"/>
            <a:ext cx="1891157" cy="338475"/>
          </a:xfrm>
          <a:prstGeom prst="rect">
            <a:avLst/>
          </a:prstGeom>
          <a:ln>
            <a:noFill/>
          </a:ln>
          <a:effectLst>
            <a:outerShdw blurRad="292100" dist="139700" dir="2700000" algn="tl" rotWithShape="0">
              <a:srgbClr val="333333">
                <a:alpha val="65000"/>
              </a:srgbClr>
            </a:outerShdw>
          </a:effectLst>
        </p:spPr>
      </p:pic>
      <p:pic>
        <p:nvPicPr>
          <p:cNvPr id="11" name="Image 10"/>
          <p:cNvPicPr>
            <a:picLocks noChangeAspect="1"/>
          </p:cNvPicPr>
          <p:nvPr/>
        </p:nvPicPr>
        <p:blipFill>
          <a:blip r:embed="rId5"/>
          <a:stretch>
            <a:fillRect/>
          </a:stretch>
        </p:blipFill>
        <p:spPr>
          <a:xfrm>
            <a:off x="5885889" y="2406195"/>
            <a:ext cx="2078095" cy="592895"/>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a:blip r:embed="rId6"/>
          <a:stretch>
            <a:fillRect/>
          </a:stretch>
        </p:blipFill>
        <p:spPr>
          <a:xfrm>
            <a:off x="6924936" y="3742026"/>
            <a:ext cx="1974705" cy="3741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1913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141474" y="544487"/>
            <a:ext cx="6900776" cy="375606"/>
          </a:xfrm>
        </p:spPr>
        <p:txBody>
          <a:bodyPr/>
          <a:lstStyle/>
          <a:p>
            <a:r>
              <a:rPr lang="fr-FR" sz="1200" dirty="0">
                <a:solidFill>
                  <a:srgbClr val="FF3300"/>
                </a:solidFill>
              </a:rPr>
              <a:t> </a:t>
            </a:r>
            <a:r>
              <a:rPr lang="fr-FR" sz="2400" dirty="0"/>
              <a:t>Les attendus des épreuves d’admission (suite) </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2" name="Espace réservé du contenu 11"/>
          <p:cNvSpPr>
            <a:spLocks noGrp="1"/>
          </p:cNvSpPr>
          <p:nvPr>
            <p:ph sz="quarter" idx="14"/>
          </p:nvPr>
        </p:nvSpPr>
        <p:spPr>
          <a:xfrm>
            <a:off x="291244" y="800603"/>
            <a:ext cx="8601236" cy="2758108"/>
          </a:xfrm>
        </p:spPr>
        <p:txBody>
          <a:bodyPr/>
          <a:lstStyle/>
          <a:p>
            <a:r>
              <a:rPr lang="fr-FR" sz="1600" dirty="0">
                <a:solidFill>
                  <a:srgbClr val="FF3300"/>
                </a:solidFill>
                <a:sym typeface="Wingdings" panose="05000000000000000000" pitchFamily="2" charset="2"/>
              </a:rPr>
              <a:t> </a:t>
            </a:r>
            <a:r>
              <a:rPr lang="fr-FR" sz="1600" b="1" dirty="0">
                <a:solidFill>
                  <a:srgbClr val="FF3300"/>
                </a:solidFill>
                <a:sym typeface="Wingdings" panose="05000000000000000000" pitchFamily="2" charset="2"/>
              </a:rPr>
              <a:t>Le </a:t>
            </a:r>
            <a:r>
              <a:rPr lang="fr-FR" sz="1600" b="1" dirty="0">
                <a:solidFill>
                  <a:srgbClr val="FF3300"/>
                </a:solidFill>
              </a:rPr>
              <a:t>mémoire :</a:t>
            </a:r>
          </a:p>
          <a:p>
            <a:pPr lvl="4"/>
            <a:r>
              <a:rPr lang="fr-FR" sz="1200" i="1" dirty="0"/>
              <a:t> Qualité du questionnement et des hypothèses envisagées</a:t>
            </a:r>
          </a:p>
          <a:p>
            <a:pPr lvl="4"/>
            <a:r>
              <a:rPr lang="fr-FR" sz="1200" i="1" dirty="0"/>
              <a:t> Qualité formelle du mémoire</a:t>
            </a:r>
          </a:p>
          <a:p>
            <a:pPr lvl="4"/>
            <a:r>
              <a:rPr lang="fr-FR" sz="1200" i="1" dirty="0"/>
              <a:t> Méthodologie précise et rigoureuse, étayée par des références théoriques</a:t>
            </a:r>
          </a:p>
          <a:p>
            <a:pPr lvl="4"/>
            <a:r>
              <a:rPr lang="fr-FR" sz="1200" i="1" dirty="0"/>
              <a:t> Intérêt du dispositif expérimenté</a:t>
            </a:r>
          </a:p>
          <a:p>
            <a:pPr lvl="4"/>
            <a:r>
              <a:rPr lang="fr-FR" sz="1200" i="1" dirty="0"/>
              <a:t> Traitement, analyse et interprétation des données recueillies</a:t>
            </a:r>
          </a:p>
          <a:p>
            <a:endParaRPr lang="fr-FR" sz="1000" dirty="0"/>
          </a:p>
          <a:p>
            <a:r>
              <a:rPr lang="fr-FR" sz="1600" dirty="0">
                <a:solidFill>
                  <a:srgbClr val="FF3300"/>
                </a:solidFill>
                <a:sym typeface="Wingdings" panose="05000000000000000000" pitchFamily="2" charset="2"/>
              </a:rPr>
              <a:t>  </a:t>
            </a:r>
            <a:r>
              <a:rPr lang="fr-FR" sz="1600" b="1" dirty="0">
                <a:solidFill>
                  <a:srgbClr val="FF3300"/>
                </a:solidFill>
              </a:rPr>
              <a:t>La soutenance :</a:t>
            </a:r>
          </a:p>
          <a:p>
            <a:pPr lvl="4"/>
            <a:r>
              <a:rPr lang="fr-FR" sz="1200" dirty="0"/>
              <a:t> </a:t>
            </a:r>
            <a:r>
              <a:rPr lang="fr-FR" sz="1200" i="1" dirty="0"/>
              <a:t>Qualité de la communication</a:t>
            </a:r>
          </a:p>
          <a:p>
            <a:pPr lvl="4"/>
            <a:r>
              <a:rPr lang="fr-FR" sz="1200" i="1" dirty="0"/>
              <a:t> Analyse distanciée du travail (points forts, points faibles)</a:t>
            </a:r>
          </a:p>
          <a:p>
            <a:pPr marL="756000" lvl="4" indent="0">
              <a:buNone/>
            </a:pPr>
            <a:r>
              <a:rPr lang="fr-FR" sz="1200" i="1" dirty="0"/>
              <a:t>• Ecoute, sens du dialogue et de la controverse professionnelle</a:t>
            </a:r>
          </a:p>
          <a:p>
            <a:pPr marL="756000" lvl="4" indent="0">
              <a:buNone/>
            </a:pPr>
            <a:r>
              <a:rPr lang="fr-FR" sz="1200" i="1" dirty="0"/>
              <a:t>• Mise en perspective, projection dans le métier de formateur</a:t>
            </a:r>
          </a:p>
          <a:p>
            <a:pPr marL="756000" lvl="4" indent="0">
              <a:buNone/>
            </a:pPr>
            <a:endParaRPr lang="fr-FR" sz="1000" dirty="0"/>
          </a:p>
          <a:p>
            <a:endParaRPr lang="fr-FR" sz="1400" b="1" dirty="0">
              <a:solidFill>
                <a:srgbClr val="FF3300"/>
              </a:solidFill>
            </a:endParaRPr>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2. LE CAFFA</a:t>
            </a:r>
          </a:p>
          <a:p>
            <a:pPr marL="0" lvl="1" indent="0">
              <a:buNone/>
            </a:pPr>
            <a:r>
              <a:rPr lang="fr-FR" sz="1000" b="1" dirty="0">
                <a:solidFill>
                  <a:srgbClr val="7030A0"/>
                </a:solidFill>
              </a:rPr>
              <a:t>Un cadre réglementaire national</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dirty="0"/>
              <a:t>Corps d’inspection</a:t>
            </a:r>
          </a:p>
        </p:txBody>
      </p:sp>
      <p:sp>
        <p:nvSpPr>
          <p:cNvPr id="7" name="Rectangle 6"/>
          <p:cNvSpPr/>
          <p:nvPr/>
        </p:nvSpPr>
        <p:spPr>
          <a:xfrm>
            <a:off x="251520" y="4162386"/>
            <a:ext cx="8552190" cy="492443"/>
          </a:xfrm>
          <a:prstGeom prst="rect">
            <a:avLst/>
          </a:prstGeom>
        </p:spPr>
        <p:txBody>
          <a:bodyPr wrap="square">
            <a:spAutoFit/>
          </a:bodyPr>
          <a:lstStyle/>
          <a:p>
            <a:pPr algn="ctr"/>
            <a:r>
              <a:rPr lang="fr-FR" sz="1400" b="1" dirty="0">
                <a:solidFill>
                  <a:srgbClr val="0070C0"/>
                </a:solidFill>
                <a:sym typeface="Wingdings" panose="05000000000000000000" pitchFamily="2" charset="2"/>
              </a:rPr>
              <a:t> q</a:t>
            </a:r>
            <a:r>
              <a:rPr lang="fr-FR" sz="1400" b="1" dirty="0">
                <a:solidFill>
                  <a:srgbClr val="0070C0"/>
                </a:solidFill>
              </a:rPr>
              <a:t>uatre niveaux d’évaluation fixés pour chaque </a:t>
            </a:r>
            <a:r>
              <a:rPr lang="fr-FR" sz="1400" b="1" i="1" dirty="0">
                <a:solidFill>
                  <a:srgbClr val="0070C0"/>
                </a:solidFill>
              </a:rPr>
              <a:t>critère observable </a:t>
            </a:r>
            <a:r>
              <a:rPr lang="fr-FR" sz="1400" b="1" dirty="0">
                <a:solidFill>
                  <a:srgbClr val="0070C0"/>
                </a:solidFill>
              </a:rPr>
              <a:t>:</a:t>
            </a:r>
          </a:p>
          <a:p>
            <a:pPr lvl="4"/>
            <a:r>
              <a:rPr lang="fr-FR" sz="1200" dirty="0">
                <a:solidFill>
                  <a:srgbClr val="0070C0"/>
                </a:solidFill>
              </a:rPr>
              <a:t>            Très insuffisant,  Insuffisant,  Satisfaisant, Très satisfaisant</a:t>
            </a:r>
          </a:p>
        </p:txBody>
      </p:sp>
      <p:pic>
        <p:nvPicPr>
          <p:cNvPr id="4" name="Image 3"/>
          <p:cNvPicPr>
            <a:picLocks noChangeAspect="1"/>
          </p:cNvPicPr>
          <p:nvPr/>
        </p:nvPicPr>
        <p:blipFill>
          <a:blip r:embed="rId3"/>
          <a:stretch>
            <a:fillRect/>
          </a:stretch>
        </p:blipFill>
        <p:spPr>
          <a:xfrm rot="19749391">
            <a:off x="5286084" y="1623873"/>
            <a:ext cx="3718071" cy="870187"/>
          </a:xfrm>
          <a:prstGeom prst="rect">
            <a:avLst/>
          </a:prstGeom>
          <a:ln>
            <a:noFill/>
          </a:ln>
          <a:effectLst>
            <a:outerShdw blurRad="292100" dist="139700" dir="2700000" algn="tl" rotWithShape="0">
              <a:srgbClr val="333333">
                <a:alpha val="65000"/>
              </a:srgbClr>
            </a:outerShdw>
          </a:effectLst>
        </p:spPr>
      </p:pic>
      <p:pic>
        <p:nvPicPr>
          <p:cNvPr id="5" name="Image 4"/>
          <p:cNvPicPr>
            <a:picLocks noChangeAspect="1"/>
          </p:cNvPicPr>
          <p:nvPr/>
        </p:nvPicPr>
        <p:blipFill>
          <a:blip r:embed="rId4"/>
          <a:stretch>
            <a:fillRect/>
          </a:stretch>
        </p:blipFill>
        <p:spPr>
          <a:xfrm rot="19665520">
            <a:off x="5385478" y="2752714"/>
            <a:ext cx="3708545" cy="585560"/>
          </a:xfrm>
          <a:prstGeom prst="rect">
            <a:avLst/>
          </a:prstGeom>
          <a:ln>
            <a:noFill/>
          </a:ln>
          <a:effectLst>
            <a:outerShdw blurRad="292100" dist="139700" dir="2700000" algn="tl" rotWithShape="0">
              <a:srgbClr val="333333">
                <a:alpha val="65000"/>
              </a:srgbClr>
            </a:outerShdw>
          </a:effectLst>
        </p:spPr>
      </p:pic>
      <p:pic>
        <p:nvPicPr>
          <p:cNvPr id="6" name="Image 5"/>
          <p:cNvPicPr>
            <a:picLocks noChangeAspect="1"/>
          </p:cNvPicPr>
          <p:nvPr/>
        </p:nvPicPr>
        <p:blipFill>
          <a:blip r:embed="rId5"/>
          <a:stretch>
            <a:fillRect/>
          </a:stretch>
        </p:blipFill>
        <p:spPr>
          <a:xfrm>
            <a:off x="106265" y="3558711"/>
            <a:ext cx="5337106" cy="5162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4198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528" y="736200"/>
            <a:ext cx="8568952" cy="4046400"/>
          </a:xfrm>
        </p:spPr>
        <p:txBody>
          <a:bodyPr/>
          <a:lstStyle/>
          <a:p>
            <a:pPr marL="0" indent="0">
              <a:buNone/>
            </a:pPr>
            <a:r>
              <a:rPr lang="fr-FR" sz="2600" dirty="0"/>
              <a:t>3. Le certificat d’aptitude aux fonctions de formateur académique (CAFFA) </a:t>
            </a:r>
            <a:br>
              <a:rPr lang="fr-FR" sz="2600" dirty="0"/>
            </a:br>
            <a:br>
              <a:rPr lang="fr-FR" sz="2600" dirty="0"/>
            </a:br>
            <a:br>
              <a:rPr lang="fr-FR" sz="2600" dirty="0"/>
            </a:br>
            <a:r>
              <a:rPr lang="fr-FR" sz="2400" b="0" i="1" dirty="0"/>
              <a:t>… la formation et l’accompagnement des candidats</a:t>
            </a:r>
            <a:endParaRPr lang="fr-FR" sz="2400" dirty="0"/>
          </a:p>
        </p:txBody>
      </p:sp>
      <p:sp>
        <p:nvSpPr>
          <p:cNvPr id="4" name="Espace réservé de la date 3"/>
          <p:cNvSpPr>
            <a:spLocks noGrp="1"/>
          </p:cNvSpPr>
          <p:nvPr>
            <p:ph type="dt" sz="half" idx="10"/>
          </p:nvPr>
        </p:nvSpPr>
        <p:spPr/>
        <p:txBody>
          <a:bodyPr/>
          <a:lstStyle/>
          <a:p>
            <a:pPr algn="r"/>
            <a:r>
              <a:rPr lang="fr-FR" cap="all">
                <a:latin typeface="+mn-lt"/>
              </a:rPr>
              <a:t>10/09/2025</a:t>
            </a:r>
            <a:endParaRPr lang="fr-FR" cap="all" dirty="0">
              <a:latin typeface="+mn-lt"/>
            </a:endParaRPr>
          </a:p>
        </p:txBody>
      </p:sp>
      <p:sp>
        <p:nvSpPr>
          <p:cNvPr id="5" name="Espace réservé du pied de page 4"/>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134932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011464" y="481416"/>
            <a:ext cx="4601072" cy="375606"/>
          </a:xfrm>
        </p:spPr>
        <p:txBody>
          <a:bodyPr/>
          <a:lstStyle/>
          <a:p>
            <a:r>
              <a:rPr lang="fr-FR" sz="1200" dirty="0">
                <a:solidFill>
                  <a:srgbClr val="FF3300"/>
                </a:solidFill>
              </a:rPr>
              <a:t> </a:t>
            </a:r>
            <a:r>
              <a:rPr lang="fr-FR" sz="2400" dirty="0"/>
              <a:t>Formation : dates et contenus</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2" name="Espace réservé du contenu 11"/>
          <p:cNvSpPr>
            <a:spLocks noGrp="1"/>
          </p:cNvSpPr>
          <p:nvPr>
            <p:ph sz="quarter" idx="14"/>
          </p:nvPr>
        </p:nvSpPr>
        <p:spPr>
          <a:xfrm>
            <a:off x="323528" y="841416"/>
            <a:ext cx="8601236" cy="3242502"/>
          </a:xfrm>
        </p:spPr>
        <p:txBody>
          <a:bodyPr/>
          <a:lstStyle/>
          <a:p>
            <a:r>
              <a:rPr lang="fr-FR" sz="1600" dirty="0">
                <a:solidFill>
                  <a:srgbClr val="FF3300"/>
                </a:solidFill>
                <a:sym typeface="Wingdings" panose="05000000000000000000" pitchFamily="2" charset="2"/>
              </a:rPr>
              <a:t> </a:t>
            </a:r>
            <a:r>
              <a:rPr lang="fr-FR" sz="1600" b="1" dirty="0">
                <a:solidFill>
                  <a:srgbClr val="FF3300"/>
                </a:solidFill>
              </a:rPr>
              <a:t>Préparation à l’admissibilité :</a:t>
            </a:r>
          </a:p>
          <a:p>
            <a:r>
              <a:rPr lang="fr-FR" sz="1200" dirty="0"/>
              <a:t>   </a:t>
            </a:r>
            <a:r>
              <a:rPr lang="fr-FR" sz="1200" dirty="0">
                <a:sym typeface="Wingdings" panose="05000000000000000000" pitchFamily="2" charset="2"/>
              </a:rPr>
              <a:t> 4 créneaux : </a:t>
            </a:r>
            <a:endParaRPr lang="fr-FR" sz="1200" dirty="0"/>
          </a:p>
          <a:p>
            <a:pPr marL="171450" indent="-171450">
              <a:buFont typeface="Arial" panose="020B0604020202020204" pitchFamily="34" charset="0"/>
              <a:buChar char="•"/>
            </a:pPr>
            <a:r>
              <a:rPr lang="fr-FR" dirty="0"/>
              <a:t>   Vendredi 10 octobre 25 (6 h) : </a:t>
            </a:r>
            <a:r>
              <a:rPr lang="fr-FR" dirty="0" err="1"/>
              <a:t>Distanciel</a:t>
            </a:r>
            <a:r>
              <a:rPr lang="fr-FR" dirty="0"/>
              <a:t>/</a:t>
            </a:r>
            <a:r>
              <a:rPr lang="fr-FR" dirty="0" err="1"/>
              <a:t>visio</a:t>
            </a:r>
            <a:r>
              <a:rPr lang="fr-FR" dirty="0"/>
              <a:t> - Parcours professionnel et rapport d’activité (S. </a:t>
            </a:r>
            <a:r>
              <a:rPr lang="fr-FR" dirty="0" err="1"/>
              <a:t>Douru</a:t>
            </a:r>
            <a:r>
              <a:rPr lang="fr-FR" dirty="0"/>
              <a:t>),</a:t>
            </a:r>
            <a:endParaRPr lang="fr-FR" sz="1000" dirty="0"/>
          </a:p>
          <a:p>
            <a:r>
              <a:rPr lang="fr-FR" dirty="0"/>
              <a:t>•      Mercredi 12 novembre 25 (6 h) : </a:t>
            </a:r>
            <a:r>
              <a:rPr lang="fr-FR" dirty="0" err="1"/>
              <a:t>Distanciel</a:t>
            </a:r>
            <a:r>
              <a:rPr lang="fr-FR" dirty="0"/>
              <a:t>/</a:t>
            </a:r>
            <a:r>
              <a:rPr lang="fr-FR" dirty="0" err="1"/>
              <a:t>visio</a:t>
            </a:r>
            <a:r>
              <a:rPr lang="fr-FR" dirty="0"/>
              <a:t> - Les missions du formateur (S. </a:t>
            </a:r>
            <a:r>
              <a:rPr lang="fr-FR" dirty="0" err="1"/>
              <a:t>Douru</a:t>
            </a:r>
            <a:r>
              <a:rPr lang="fr-FR" dirty="0"/>
              <a:t>),</a:t>
            </a:r>
            <a:r>
              <a:rPr lang="fr-FR" sz="800" dirty="0"/>
              <a:t> </a:t>
            </a:r>
            <a:endParaRPr lang="fr-FR" sz="1000" dirty="0"/>
          </a:p>
          <a:p>
            <a:r>
              <a:rPr lang="fr-FR" dirty="0"/>
              <a:t>•      Mercredi 10 décembre 25 (6 h) : Présentiel - Préparation de l’oral (S. </a:t>
            </a:r>
            <a:r>
              <a:rPr lang="fr-FR" dirty="0" err="1"/>
              <a:t>Douru</a:t>
            </a:r>
            <a:r>
              <a:rPr lang="fr-FR" dirty="0"/>
              <a:t>),</a:t>
            </a:r>
            <a:endParaRPr lang="fr-FR" sz="1000" dirty="0"/>
          </a:p>
          <a:p>
            <a:r>
              <a:rPr lang="fr-FR" dirty="0"/>
              <a:t>•      Mercredi 24 juin 26 (6 h) : </a:t>
            </a:r>
            <a:r>
              <a:rPr lang="fr-FR" dirty="0" err="1"/>
              <a:t>Distanciel</a:t>
            </a:r>
            <a:r>
              <a:rPr lang="fr-FR" dirty="0"/>
              <a:t>/Visio - Introduction au mémoire (pour les nouveaux admissibles) (E. </a:t>
            </a:r>
            <a:r>
              <a:rPr lang="fr-FR" dirty="0" err="1"/>
              <a:t>Boggio</a:t>
            </a:r>
            <a:r>
              <a:rPr lang="fr-FR" dirty="0"/>
              <a:t>),</a:t>
            </a:r>
            <a:endParaRPr lang="fr-FR" sz="1000" dirty="0"/>
          </a:p>
          <a:p>
            <a:r>
              <a:rPr lang="fr-FR" sz="1400" dirty="0">
                <a:solidFill>
                  <a:srgbClr val="FF3300"/>
                </a:solidFill>
                <a:sym typeface="Wingdings" panose="05000000000000000000" pitchFamily="2" charset="2"/>
              </a:rPr>
              <a:t> </a:t>
            </a:r>
            <a:r>
              <a:rPr lang="fr-FR" sz="1600" b="1" dirty="0">
                <a:solidFill>
                  <a:srgbClr val="FF3300"/>
                </a:solidFill>
              </a:rPr>
              <a:t>Préparation à l’admission :</a:t>
            </a:r>
          </a:p>
          <a:p>
            <a:r>
              <a:rPr lang="fr-FR" sz="1200" dirty="0"/>
              <a:t>   </a:t>
            </a:r>
            <a:r>
              <a:rPr lang="fr-FR" sz="1200" dirty="0">
                <a:sym typeface="Wingdings" panose="05000000000000000000" pitchFamily="2" charset="2"/>
              </a:rPr>
              <a:t> 4 créneaux : </a:t>
            </a:r>
            <a:endParaRPr lang="fr-FR" sz="1200" dirty="0"/>
          </a:p>
          <a:p>
            <a:pPr marL="171450" indent="-171450">
              <a:buFont typeface="Arial" panose="020B0604020202020204" pitchFamily="34" charset="0"/>
              <a:buChar char="•"/>
            </a:pPr>
            <a:r>
              <a:rPr lang="fr-FR" dirty="0"/>
              <a:t>  Jeudi 16 octobre 25 (3h) : </a:t>
            </a:r>
            <a:r>
              <a:rPr lang="fr-FR" dirty="0" err="1"/>
              <a:t>Distanciel</a:t>
            </a:r>
            <a:r>
              <a:rPr lang="fr-FR" dirty="0"/>
              <a:t>/</a:t>
            </a:r>
            <a:r>
              <a:rPr lang="fr-FR" dirty="0" err="1"/>
              <a:t>visio</a:t>
            </a:r>
            <a:r>
              <a:rPr lang="fr-FR" dirty="0"/>
              <a:t> entre 9h et 12h - Préparation à la rédaction du mémoire (E. </a:t>
            </a:r>
            <a:r>
              <a:rPr lang="fr-FR" dirty="0" err="1"/>
              <a:t>Boggio</a:t>
            </a:r>
            <a:r>
              <a:rPr lang="fr-FR" dirty="0"/>
              <a:t>)</a:t>
            </a:r>
          </a:p>
          <a:p>
            <a:r>
              <a:rPr lang="fr-FR" dirty="0"/>
              <a:t>•     Vendredi 14 novembre 25 (6 h) : Présentiel - L’entretien conseil et son analyse (E. </a:t>
            </a:r>
            <a:r>
              <a:rPr lang="fr-FR" dirty="0" err="1"/>
              <a:t>Boggio</a:t>
            </a:r>
            <a:r>
              <a:rPr lang="fr-FR" dirty="0"/>
              <a:t>)</a:t>
            </a:r>
          </a:p>
          <a:p>
            <a:r>
              <a:rPr lang="fr-FR" dirty="0"/>
              <a:t>•    Mardi 2 décembre 25 (6 h) : Présentiel - L’action de formation et son analyse (E. </a:t>
            </a:r>
            <a:r>
              <a:rPr lang="fr-FR" dirty="0" err="1"/>
              <a:t>Boggio</a:t>
            </a:r>
            <a:r>
              <a:rPr lang="fr-FR" dirty="0"/>
              <a:t>)</a:t>
            </a:r>
          </a:p>
          <a:p>
            <a:r>
              <a:rPr lang="fr-FR" dirty="0"/>
              <a:t>•    Jeudi 15 janvier 26 (6 h) : Présentiel - Préparation à la soutenance du mémoire (E. </a:t>
            </a:r>
            <a:r>
              <a:rPr lang="fr-FR" dirty="0" err="1"/>
              <a:t>Boggio</a:t>
            </a:r>
            <a:r>
              <a:rPr lang="fr-FR" dirty="0"/>
              <a:t>)</a:t>
            </a:r>
          </a:p>
          <a:p>
            <a:pPr marL="285750" indent="-285750">
              <a:buFont typeface="Wingdings" panose="05000000000000000000" pitchFamily="2" charset="2"/>
              <a:buChar char="§"/>
            </a:pPr>
            <a:r>
              <a:rPr lang="fr-FR" sz="1600" b="1" dirty="0">
                <a:solidFill>
                  <a:srgbClr val="FF3300"/>
                </a:solidFill>
              </a:rPr>
              <a:t>Accompagnement à la rédaction du mémoire</a:t>
            </a:r>
          </a:p>
          <a:p>
            <a:br>
              <a:rPr lang="fr-FR" dirty="0"/>
            </a:br>
            <a:r>
              <a:rPr lang="fr-FR" sz="500" b="1" dirty="0">
                <a:solidFill>
                  <a:srgbClr val="FF3300"/>
                </a:solidFill>
              </a:rPr>
              <a:t>   </a:t>
            </a:r>
          </a:p>
          <a:p>
            <a:r>
              <a:rPr lang="fr-FR" sz="1400" b="1" dirty="0">
                <a:solidFill>
                  <a:srgbClr val="FF3300"/>
                </a:solidFill>
              </a:rPr>
              <a:t>+ </a:t>
            </a:r>
            <a:r>
              <a:rPr lang="fr-FR" sz="1400" dirty="0"/>
              <a:t>juin 24 </a:t>
            </a:r>
            <a:r>
              <a:rPr lang="fr-FR" sz="1400" dirty="0">
                <a:solidFill>
                  <a:srgbClr val="FF3300"/>
                </a:solidFill>
                <a:sym typeface="Wingdings" panose="05000000000000000000" pitchFamily="2" charset="2"/>
              </a:rPr>
              <a:t>: une journée supplémentaire pour les nouveaux admissibles : </a:t>
            </a:r>
            <a:r>
              <a:rPr lang="fr-FR" sz="1400" dirty="0"/>
              <a:t>Préparation à la rédaction du mémoire </a:t>
            </a:r>
            <a:r>
              <a:rPr lang="fr-FR" sz="1200" dirty="0"/>
              <a:t>(</a:t>
            </a:r>
            <a:r>
              <a:rPr lang="fr-FR" sz="1200" dirty="0">
                <a:sym typeface="Wingdings" panose="05000000000000000000" pitchFamily="2" charset="2"/>
              </a:rPr>
              <a:t>cahier des charges, attendus, méthodologie, choix problématique, bibliographie)</a:t>
            </a:r>
            <a:endParaRPr lang="fr-FR" sz="1200" dirty="0">
              <a:solidFill>
                <a:srgbClr val="FF3300"/>
              </a:solidFill>
              <a:sym typeface="Wingdings" panose="05000000000000000000" pitchFamily="2" charset="2"/>
            </a:endParaRPr>
          </a:p>
          <a:p>
            <a:endParaRPr lang="fr-FR" sz="1400" b="1" dirty="0">
              <a:solidFill>
                <a:srgbClr val="FF3300"/>
              </a:solidFill>
            </a:endParaRPr>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3. LE CAFFA</a:t>
            </a:r>
          </a:p>
          <a:p>
            <a:pPr marL="0" lvl="1" indent="0">
              <a:buNone/>
            </a:pPr>
            <a:r>
              <a:rPr lang="fr-FR" sz="1000" b="1" dirty="0">
                <a:solidFill>
                  <a:srgbClr val="7030A0"/>
                </a:solidFill>
              </a:rPr>
              <a:t>Formation et accompagnement des candidats</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dirty="0"/>
              <a:t>Corps d’inspection</a:t>
            </a:r>
          </a:p>
        </p:txBody>
      </p:sp>
    </p:spTree>
    <p:extLst>
      <p:ext uri="{BB962C8B-B14F-4D97-AF65-F5344CB8AC3E}">
        <p14:creationId xmlns:p14="http://schemas.microsoft.com/office/powerpoint/2010/main" val="809940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263492" y="335728"/>
            <a:ext cx="4097016" cy="375606"/>
          </a:xfrm>
        </p:spPr>
        <p:txBody>
          <a:bodyPr/>
          <a:lstStyle/>
          <a:p>
            <a:r>
              <a:rPr lang="fr-FR" sz="1200" dirty="0">
                <a:solidFill>
                  <a:srgbClr val="FF3300"/>
                </a:solidFill>
              </a:rPr>
              <a:t> </a:t>
            </a:r>
            <a:r>
              <a:rPr lang="fr-FR" sz="2400" dirty="0"/>
              <a:t>Le calendrier académique</a:t>
            </a:r>
            <a:br>
              <a:rPr lang="fr-FR" sz="1200" dirty="0">
                <a:solidFill>
                  <a:srgbClr val="FF3300"/>
                </a:solidFill>
              </a:rPr>
            </a:br>
            <a:r>
              <a:rPr lang="fr-FR" sz="1200" dirty="0">
                <a:solidFill>
                  <a:srgbClr val="FF3300"/>
                </a:solidFill>
              </a:rPr>
              <a:t>	</a:t>
            </a:r>
          </a:p>
        </p:txBody>
      </p:sp>
      <p:sp>
        <p:nvSpPr>
          <p:cNvPr id="12" name="Espace réservé du contenu 11"/>
          <p:cNvSpPr>
            <a:spLocks noGrp="1"/>
          </p:cNvSpPr>
          <p:nvPr>
            <p:ph sz="quarter" idx="14"/>
          </p:nvPr>
        </p:nvSpPr>
        <p:spPr>
          <a:xfrm>
            <a:off x="107504" y="771550"/>
            <a:ext cx="8856984" cy="4183284"/>
          </a:xfrm>
        </p:spPr>
        <p:txBody>
          <a:bodyPr/>
          <a:lstStyle/>
          <a:p>
            <a:pPr marL="285750" indent="-285750">
              <a:spcAft>
                <a:spcPts val="0"/>
              </a:spcAft>
              <a:buFont typeface="Wingdings" panose="05000000000000000000" pitchFamily="2" charset="2"/>
              <a:buChar char="§"/>
            </a:pPr>
            <a:r>
              <a:rPr lang="fr-FR" sz="1600" b="1" dirty="0">
                <a:solidFill>
                  <a:srgbClr val="FF3300"/>
                </a:solidFill>
                <a:sym typeface="Wingdings" panose="05000000000000000000" pitchFamily="2" charset="2"/>
              </a:rPr>
              <a:t>L’</a:t>
            </a:r>
            <a:r>
              <a:rPr lang="fr-FR" sz="1600" b="1" dirty="0">
                <a:solidFill>
                  <a:srgbClr val="FF3300"/>
                </a:solidFill>
              </a:rPr>
              <a:t>inscription au CAFFA </a:t>
            </a:r>
            <a:r>
              <a:rPr lang="fr-FR" sz="1400" b="1" dirty="0">
                <a:solidFill>
                  <a:srgbClr val="FF3300"/>
                </a:solidFill>
              </a:rPr>
              <a:t>:</a:t>
            </a:r>
          </a:p>
          <a:p>
            <a:pPr marL="423450" lvl="1" indent="-171450">
              <a:spcBef>
                <a:spcPts val="0"/>
              </a:spcBef>
              <a:spcAft>
                <a:spcPts val="0"/>
              </a:spcAft>
              <a:buFont typeface="Wingdings" panose="05000000000000000000" pitchFamily="2" charset="2"/>
              <a:buChar char="§"/>
            </a:pPr>
            <a:r>
              <a:rPr lang="fr-FR" dirty="0"/>
              <a:t> </a:t>
            </a:r>
            <a:r>
              <a:rPr lang="fr-FR" sz="1000" dirty="0"/>
              <a:t>inscriptions à la session d'admission et d'admissibilité 2026 </a:t>
            </a:r>
            <a:r>
              <a:rPr lang="fr-FR" dirty="0"/>
              <a:t>: </a:t>
            </a:r>
          </a:p>
          <a:p>
            <a:pPr marL="999450" lvl="4" indent="-171450">
              <a:spcBef>
                <a:spcPts val="0"/>
              </a:spcBef>
              <a:spcAft>
                <a:spcPts val="0"/>
              </a:spcAft>
              <a:buFont typeface="Wingdings" panose="05000000000000000000" pitchFamily="2" charset="2"/>
              <a:buChar char="§"/>
            </a:pPr>
            <a:r>
              <a:rPr lang="fr-FR" sz="800" b="1" dirty="0"/>
              <a:t>1 ère étape - inscription en ligne : du 11 septembre 2025 à 12h00 au 30 septembre 2025 à minuit à l’adresse suivante : https://extranet.ac-dijon.fr/diplome/  </a:t>
            </a:r>
          </a:p>
          <a:p>
            <a:pPr marL="999450" lvl="4" indent="-171450">
              <a:spcBef>
                <a:spcPts val="0"/>
              </a:spcBef>
              <a:spcAft>
                <a:spcPts val="0"/>
              </a:spcAft>
              <a:buFont typeface="Wingdings" panose="05000000000000000000" pitchFamily="2" charset="2"/>
              <a:buChar char="§"/>
            </a:pPr>
            <a:r>
              <a:rPr lang="fr-FR" sz="800" b="1" dirty="0"/>
              <a:t>2 </a:t>
            </a:r>
            <a:r>
              <a:rPr lang="fr-FR" sz="800" b="1" dirty="0" err="1"/>
              <a:t>ème</a:t>
            </a:r>
            <a:r>
              <a:rPr lang="fr-FR" sz="800" b="1" dirty="0"/>
              <a:t> étape - validation de l’inscription : envoi de la confirmation d’inscription et pièces demandées par voie dématérialisée au plus tard le 8 octobre 2025. </a:t>
            </a:r>
            <a:endParaRPr lang="fr-FR" sz="800" dirty="0"/>
          </a:p>
          <a:p>
            <a:r>
              <a:rPr lang="fr-FR" sz="1400" dirty="0">
                <a:solidFill>
                  <a:srgbClr val="FF3300"/>
                </a:solidFill>
                <a:sym typeface="Wingdings" panose="05000000000000000000" pitchFamily="2" charset="2"/>
              </a:rPr>
              <a:t> </a:t>
            </a:r>
            <a:r>
              <a:rPr lang="fr-FR" sz="1600" b="1" dirty="0">
                <a:solidFill>
                  <a:srgbClr val="FF3300"/>
                </a:solidFill>
              </a:rPr>
              <a:t>Admissibilité :</a:t>
            </a:r>
          </a:p>
          <a:p>
            <a:pPr marL="423450" lvl="1" indent="-171450">
              <a:spcBef>
                <a:spcPts val="0"/>
              </a:spcBef>
              <a:spcAft>
                <a:spcPts val="0"/>
              </a:spcAft>
            </a:pPr>
            <a:r>
              <a:rPr lang="fr-FR" b="1" dirty="0"/>
              <a:t>Au plus tard le vendredi 9 janvier 2026 par voie dématérialisé par courriel à l’adresse suivante : </a:t>
            </a:r>
            <a:r>
              <a:rPr lang="fr-FR" b="1" dirty="0">
                <a:hlinkClick r:id="rId3"/>
              </a:rPr>
              <a:t>dec3@ac-dijon.fr</a:t>
            </a:r>
            <a:r>
              <a:rPr lang="fr-FR" b="1" dirty="0"/>
              <a:t> </a:t>
            </a:r>
          </a:p>
          <a:p>
            <a:pPr marL="423450" lvl="1" indent="-171450">
              <a:spcBef>
                <a:spcPts val="0"/>
              </a:spcBef>
              <a:spcAft>
                <a:spcPts val="0"/>
              </a:spcAft>
            </a:pPr>
            <a:r>
              <a:rPr lang="fr-FR" b="1" dirty="0"/>
              <a:t>Du lundi 26 janvier au vendredi 30 janvier 2026 Durée : 45 minutes par candidat (15 minutes d’exposé suivi d’un échange de 30 minutes avec le jury) </a:t>
            </a:r>
          </a:p>
          <a:p>
            <a:pPr marL="423450" lvl="1" indent="-171450">
              <a:spcBef>
                <a:spcPts val="0"/>
              </a:spcBef>
              <a:spcAft>
                <a:spcPts val="0"/>
              </a:spcAft>
            </a:pPr>
            <a:r>
              <a:rPr lang="fr-FR" b="1" dirty="0"/>
              <a:t>Délibération du jury d’admissibilité  : Le vendredi 30 janvier 2026 au plus tard</a:t>
            </a:r>
          </a:p>
          <a:p>
            <a:pPr marL="423450" lvl="1" indent="-171450">
              <a:spcBef>
                <a:spcPts val="0"/>
              </a:spcBef>
              <a:spcAft>
                <a:spcPts val="0"/>
              </a:spcAft>
            </a:pPr>
            <a:r>
              <a:rPr lang="fr-FR" b="1" dirty="0"/>
              <a:t>Résultats d’admissibilité : Publication sur le site </a:t>
            </a:r>
            <a:r>
              <a:rPr lang="fr-FR" b="1" dirty="0">
                <a:hlinkClick r:id="rId4"/>
              </a:rPr>
              <a:t>www.ac-dijon.fr</a:t>
            </a:r>
            <a:r>
              <a:rPr lang="fr-FR" b="1" dirty="0"/>
              <a:t> courant semaine entre 10 et 14 février 2026. Possibilité de transmission de la grille d’évaluation à la demande du candidat par courriel à l’adresse suivante : </a:t>
            </a:r>
            <a:r>
              <a:rPr lang="fr-FR" b="1" dirty="0">
                <a:hlinkClick r:id="rId3"/>
              </a:rPr>
              <a:t>dec3@ac-dijon.fr</a:t>
            </a:r>
            <a:endParaRPr lang="fr-FR" b="1" dirty="0"/>
          </a:p>
          <a:p>
            <a:r>
              <a:rPr lang="fr-FR" sz="1400" dirty="0">
                <a:solidFill>
                  <a:srgbClr val="FF3300"/>
                </a:solidFill>
              </a:rPr>
              <a:t>• </a:t>
            </a:r>
            <a:r>
              <a:rPr lang="fr-FR" sz="1600" b="1" dirty="0">
                <a:solidFill>
                  <a:srgbClr val="FF3300"/>
                </a:solidFill>
              </a:rPr>
              <a:t>Admission :</a:t>
            </a:r>
          </a:p>
          <a:p>
            <a:pPr lvl="2">
              <a:spcBef>
                <a:spcPts val="0"/>
              </a:spcBef>
              <a:spcAft>
                <a:spcPts val="0"/>
              </a:spcAft>
            </a:pPr>
            <a:r>
              <a:rPr lang="fr-FR" sz="1200" dirty="0"/>
              <a:t> </a:t>
            </a:r>
            <a:r>
              <a:rPr lang="fr-FR" sz="1050" b="1" dirty="0"/>
              <a:t>Au plus tard le lundi 17 novembre 2025</a:t>
            </a:r>
            <a:r>
              <a:rPr lang="fr-FR" b="1" dirty="0"/>
              <a:t> </a:t>
            </a:r>
            <a:r>
              <a:rPr lang="fr-FR" sz="1200" b="1" dirty="0"/>
              <a:t>: choix de l’épreuve de pratique professionnelle </a:t>
            </a:r>
            <a:r>
              <a:rPr lang="fr-FR" sz="1100" dirty="0"/>
              <a:t>(</a:t>
            </a:r>
            <a:r>
              <a:rPr lang="fr-FR" dirty="0"/>
              <a:t>Possibilité de modification du choix de l’épreuve à la demande du candidat par courriel à l’adresse suivante : </a:t>
            </a:r>
            <a:r>
              <a:rPr lang="fr-FR" u="sng" dirty="0">
                <a:hlinkClick r:id="rId3"/>
              </a:rPr>
              <a:t>dec3@ac-dijon.fr</a:t>
            </a:r>
            <a:r>
              <a:rPr lang="fr-FR" sz="1100" dirty="0"/>
              <a:t>)</a:t>
            </a:r>
          </a:p>
          <a:p>
            <a:pPr marL="783450" lvl="3" indent="-171450">
              <a:spcBef>
                <a:spcPts val="0"/>
              </a:spcBef>
              <a:spcAft>
                <a:spcPts val="0"/>
              </a:spcAft>
            </a:pPr>
            <a:r>
              <a:rPr lang="fr-FR" sz="900" dirty="0"/>
              <a:t> </a:t>
            </a:r>
            <a:r>
              <a:rPr lang="fr-FR" sz="900" b="1" u="sng" dirty="0"/>
              <a:t>1</a:t>
            </a:r>
            <a:r>
              <a:rPr lang="fr-FR" sz="900" b="1" u="sng" baseline="30000" dirty="0"/>
              <a:t>ère</a:t>
            </a:r>
            <a:r>
              <a:rPr lang="fr-FR" sz="900" b="1" u="sng" dirty="0"/>
              <a:t> épreuve</a:t>
            </a:r>
            <a:r>
              <a:rPr lang="fr-FR" sz="900" b="1" dirty="0"/>
              <a:t> : Épreuve de pratique professionnelle (examinateurs) </a:t>
            </a:r>
            <a:endParaRPr lang="fr-FR" sz="900" dirty="0"/>
          </a:p>
          <a:p>
            <a:pPr>
              <a:spcAft>
                <a:spcPts val="0"/>
              </a:spcAft>
            </a:pPr>
            <a:r>
              <a:rPr lang="fr-FR" dirty="0"/>
              <a:t>Période : du 5 janvier 2026 au 16 mars 2026 - Durée : 60 à 90 minutes + 30 minutes d’entretien par candidat</a:t>
            </a:r>
            <a:endParaRPr lang="fr-FR" sz="1100" dirty="0"/>
          </a:p>
          <a:p>
            <a:pPr marL="783450" lvl="3" indent="-171450">
              <a:spcBef>
                <a:spcPts val="0"/>
              </a:spcBef>
              <a:spcAft>
                <a:spcPts val="0"/>
              </a:spcAft>
            </a:pPr>
            <a:r>
              <a:rPr lang="fr-FR" sz="900" b="1" u="sng" dirty="0"/>
              <a:t>2</a:t>
            </a:r>
            <a:r>
              <a:rPr lang="fr-FR" sz="900" b="1" u="sng" baseline="30000" dirty="0"/>
              <a:t>ème</a:t>
            </a:r>
            <a:r>
              <a:rPr lang="fr-FR" sz="900" b="1" u="sng" dirty="0"/>
              <a:t> épreuve</a:t>
            </a:r>
            <a:r>
              <a:rPr lang="fr-FR" sz="900" b="1" dirty="0"/>
              <a:t> : Soutenance du mémoire professionnel (jury)</a:t>
            </a:r>
            <a:endParaRPr lang="fr-FR" sz="900" dirty="0"/>
          </a:p>
          <a:p>
            <a:pPr>
              <a:spcAft>
                <a:spcPts val="0"/>
              </a:spcAft>
            </a:pPr>
            <a:r>
              <a:rPr lang="fr-FR" dirty="0"/>
              <a:t>Période : du lundi 23 mars au vendredi 27 mars 2026 - Durée : 45 minutes par candidat (dont 30 minutes d’entretien)</a:t>
            </a:r>
            <a:endParaRPr lang="fr-FR" sz="1100" dirty="0"/>
          </a:p>
          <a:p>
            <a:pPr>
              <a:spcAft>
                <a:spcPts val="0"/>
              </a:spcAft>
            </a:pPr>
            <a:r>
              <a:rPr lang="fr-FR" b="1" dirty="0"/>
              <a:t>Dépôt du mémoire professionnel : Au plus tard le lundi 2 mars 2026 </a:t>
            </a:r>
            <a:r>
              <a:rPr lang="fr-FR" sz="1100" b="1" dirty="0"/>
              <a:t>(→ une version dématérialisée et → 4 versions matérialisées) </a:t>
            </a:r>
          </a:p>
          <a:p>
            <a:pPr marL="360000" lvl="2" indent="0" algn="ctr">
              <a:spcBef>
                <a:spcPts val="0"/>
              </a:spcBef>
              <a:spcAft>
                <a:spcPts val="0"/>
              </a:spcAft>
              <a:buNone/>
            </a:pPr>
            <a:r>
              <a:rPr lang="fr-FR" sz="1200" b="1" u="sng" dirty="0">
                <a:solidFill>
                  <a:srgbClr val="FF3300"/>
                </a:solidFill>
              </a:rPr>
              <a:t>Délibération du jury d’admission</a:t>
            </a:r>
            <a:r>
              <a:rPr lang="fr-FR" sz="1200" b="1" dirty="0">
                <a:solidFill>
                  <a:srgbClr val="FF3300"/>
                </a:solidFill>
              </a:rPr>
              <a:t> : Le vendredi 28 mars 2026</a:t>
            </a:r>
          </a:p>
          <a:p>
            <a:pPr marL="360000" lvl="2" indent="0" algn="ctr">
              <a:spcBef>
                <a:spcPts val="0"/>
              </a:spcBef>
              <a:spcAft>
                <a:spcPts val="0"/>
              </a:spcAft>
              <a:buNone/>
            </a:pPr>
            <a:r>
              <a:rPr lang="fr-FR" sz="1200" b="1" u="sng" dirty="0">
                <a:solidFill>
                  <a:srgbClr val="FF3300"/>
                </a:solidFill>
              </a:rPr>
              <a:t>Résultats d’admission</a:t>
            </a:r>
            <a:r>
              <a:rPr lang="fr-FR" sz="1200" b="1" dirty="0">
                <a:solidFill>
                  <a:srgbClr val="FF3300"/>
                </a:solidFill>
              </a:rPr>
              <a:t> : Publication sur le site www.ac-dijon.fr : Le entre le mercredi 1er  avril et le 10 avril 2026. </a:t>
            </a:r>
          </a:p>
          <a:p>
            <a:pPr marL="360000" lvl="2" indent="0" algn="ctr">
              <a:spcBef>
                <a:spcPts val="0"/>
              </a:spcBef>
              <a:spcAft>
                <a:spcPts val="0"/>
              </a:spcAft>
              <a:buNone/>
            </a:pPr>
            <a:endParaRPr lang="fr-FR" sz="1200" b="1" dirty="0">
              <a:solidFill>
                <a:srgbClr val="FF3300"/>
              </a:solidFill>
            </a:endParaRPr>
          </a:p>
          <a:p>
            <a:pPr marL="360000" lvl="2" indent="0" algn="ctr">
              <a:spcBef>
                <a:spcPts val="0"/>
              </a:spcBef>
              <a:spcAft>
                <a:spcPts val="0"/>
              </a:spcAft>
              <a:buNone/>
            </a:pPr>
            <a:r>
              <a:rPr lang="fr-FR" dirty="0"/>
              <a:t>(Possibilité de transmission des grilles d’évaluation à la demande du candidat par courriel à l’adresse suivante : </a:t>
            </a:r>
            <a:r>
              <a:rPr lang="fr-FR" u="sng" dirty="0">
                <a:hlinkClick r:id="rId5"/>
              </a:rPr>
              <a:t>dec3-1@ac-dijon.fr</a:t>
            </a:r>
            <a:r>
              <a:rPr lang="fr-FR" u="sng" dirty="0"/>
              <a:t>)</a:t>
            </a:r>
            <a:endParaRPr lang="fr-FR" sz="1200" b="1" dirty="0">
              <a:solidFill>
                <a:srgbClr val="FF3300"/>
              </a:solidFill>
            </a:endParaRPr>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3. LE CAFFA</a:t>
            </a:r>
          </a:p>
          <a:p>
            <a:pPr marL="0" lvl="1" indent="0">
              <a:buNone/>
            </a:pPr>
            <a:r>
              <a:rPr lang="fr-FR" sz="1000" b="1" dirty="0">
                <a:solidFill>
                  <a:srgbClr val="7030A0"/>
                </a:solidFill>
              </a:rPr>
              <a:t>Formation et accompagnement des candidats</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2891289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258960" y="1423128"/>
            <a:ext cx="2858502" cy="1247224"/>
          </a:xfrm>
          <a:prstGeom prst="rect">
            <a:avLst/>
          </a:prstGeom>
          <a:ln>
            <a:noFill/>
          </a:ln>
          <a:effectLst>
            <a:outerShdw blurRad="292100" dist="139700" dir="2700000" algn="tl" rotWithShape="0">
              <a:srgbClr val="333333">
                <a:alpha val="65000"/>
              </a:srgbClr>
            </a:outerShdw>
          </a:effectLst>
        </p:spPr>
      </p:pic>
      <p:sp>
        <p:nvSpPr>
          <p:cNvPr id="10" name="Titre 9"/>
          <p:cNvSpPr>
            <a:spLocks noGrp="1"/>
          </p:cNvSpPr>
          <p:nvPr>
            <p:ph type="title"/>
          </p:nvPr>
        </p:nvSpPr>
        <p:spPr>
          <a:xfrm>
            <a:off x="258960" y="900000"/>
            <a:ext cx="8460471" cy="375606"/>
          </a:xfrm>
        </p:spPr>
        <p:txBody>
          <a:bodyPr/>
          <a:lstStyle/>
          <a:p>
            <a:r>
              <a:rPr lang="fr-FR" sz="1200" dirty="0">
                <a:solidFill>
                  <a:srgbClr val="FF3300"/>
                </a:solidFill>
              </a:rPr>
              <a:t> </a:t>
            </a:r>
            <a:r>
              <a:rPr lang="fr-FR" sz="2400" dirty="0"/>
              <a:t>Le portail académique</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3. LE CAFFA</a:t>
            </a:r>
          </a:p>
          <a:p>
            <a:pPr marL="0" lvl="1" indent="0">
              <a:buNone/>
            </a:pPr>
            <a:r>
              <a:rPr lang="fr-FR" sz="1000" b="1" dirty="0">
                <a:solidFill>
                  <a:srgbClr val="7030A0"/>
                </a:solidFill>
              </a:rPr>
              <a:t>Formation et accompagnement des candidats</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a:t>Corps d’inspection</a:t>
            </a:r>
            <a:endParaRPr lang="fr-FR" dirty="0"/>
          </a:p>
        </p:txBody>
      </p:sp>
      <p:pic>
        <p:nvPicPr>
          <p:cNvPr id="6" name="Image 5"/>
          <p:cNvPicPr>
            <a:picLocks noChangeAspect="1"/>
          </p:cNvPicPr>
          <p:nvPr/>
        </p:nvPicPr>
        <p:blipFill>
          <a:blip r:embed="rId4"/>
          <a:stretch>
            <a:fillRect/>
          </a:stretch>
        </p:blipFill>
        <p:spPr>
          <a:xfrm>
            <a:off x="2483768" y="2809482"/>
            <a:ext cx="3221249" cy="611629"/>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stretch>
            <a:fillRect/>
          </a:stretch>
        </p:blipFill>
        <p:spPr>
          <a:xfrm>
            <a:off x="4653258" y="3560241"/>
            <a:ext cx="3880207" cy="914620"/>
          </a:xfrm>
          <a:prstGeom prst="rect">
            <a:avLst/>
          </a:prstGeom>
          <a:ln>
            <a:noFill/>
          </a:ln>
          <a:effectLst>
            <a:outerShdw blurRad="292100" dist="139700" dir="2700000" algn="tl" rotWithShape="0">
              <a:srgbClr val="333333">
                <a:alpha val="65000"/>
              </a:srgbClr>
            </a:outerShdw>
          </a:effectLst>
        </p:spPr>
      </p:pic>
      <p:sp>
        <p:nvSpPr>
          <p:cNvPr id="9" name="Ellipse 8"/>
          <p:cNvSpPr/>
          <p:nvPr/>
        </p:nvSpPr>
        <p:spPr>
          <a:xfrm>
            <a:off x="5436096" y="3591004"/>
            <a:ext cx="3097369"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2" name="Flèche courbée vers le bas 11"/>
          <p:cNvSpPr/>
          <p:nvPr/>
        </p:nvSpPr>
        <p:spPr>
          <a:xfrm rot="2340161">
            <a:off x="2944973" y="1596762"/>
            <a:ext cx="1771650" cy="720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e bas 12"/>
          <p:cNvSpPr/>
          <p:nvPr/>
        </p:nvSpPr>
        <p:spPr>
          <a:xfrm rot="1130617">
            <a:off x="5803474" y="2731956"/>
            <a:ext cx="1771650" cy="720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93773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1623532" y="352197"/>
            <a:ext cx="3376936" cy="375606"/>
          </a:xfrm>
        </p:spPr>
        <p:txBody>
          <a:bodyPr/>
          <a:lstStyle/>
          <a:p>
            <a:r>
              <a:rPr lang="fr-FR" sz="1200" dirty="0">
                <a:solidFill>
                  <a:srgbClr val="FF3300"/>
                </a:solidFill>
              </a:rPr>
              <a:t> </a:t>
            </a:r>
            <a:r>
              <a:rPr lang="fr-FR" sz="2400" dirty="0"/>
              <a:t>Le portail académique</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3. LE CAFFA</a:t>
            </a:r>
          </a:p>
          <a:p>
            <a:pPr marL="0" lvl="1" indent="0">
              <a:buNone/>
            </a:pPr>
            <a:r>
              <a:rPr lang="fr-FR" sz="1000" b="1" dirty="0">
                <a:solidFill>
                  <a:srgbClr val="7030A0"/>
                </a:solidFill>
              </a:rPr>
              <a:t>Formation et accompagnement des candidats</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dirty="0"/>
              <a:t>Corps d’inspection</a:t>
            </a:r>
          </a:p>
        </p:txBody>
      </p:sp>
      <p:pic>
        <p:nvPicPr>
          <p:cNvPr id="5" name="Image 4"/>
          <p:cNvPicPr>
            <a:picLocks noChangeAspect="1"/>
          </p:cNvPicPr>
          <p:nvPr/>
        </p:nvPicPr>
        <p:blipFill>
          <a:blip r:embed="rId3"/>
          <a:stretch>
            <a:fillRect/>
          </a:stretch>
        </p:blipFill>
        <p:spPr>
          <a:xfrm>
            <a:off x="396102" y="838732"/>
            <a:ext cx="4266112" cy="1962127"/>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4"/>
          <a:stretch>
            <a:fillRect/>
          </a:stretch>
        </p:blipFill>
        <p:spPr>
          <a:xfrm>
            <a:off x="6660232" y="651149"/>
            <a:ext cx="1385795" cy="2124545"/>
          </a:xfrm>
          <a:prstGeom prst="rect">
            <a:avLst/>
          </a:prstGeom>
          <a:ln>
            <a:noFill/>
          </a:ln>
          <a:effectLst>
            <a:outerShdw blurRad="292100" dist="139700" dir="2700000" algn="tl" rotWithShape="0">
              <a:srgbClr val="333333">
                <a:alpha val="65000"/>
              </a:srgbClr>
            </a:outerShdw>
          </a:effectLst>
        </p:spPr>
      </p:pic>
      <p:pic>
        <p:nvPicPr>
          <p:cNvPr id="8" name="Image 7"/>
          <p:cNvPicPr>
            <a:picLocks noChangeAspect="1"/>
          </p:cNvPicPr>
          <p:nvPr/>
        </p:nvPicPr>
        <p:blipFill>
          <a:blip r:embed="rId5"/>
          <a:stretch>
            <a:fillRect/>
          </a:stretch>
        </p:blipFill>
        <p:spPr>
          <a:xfrm>
            <a:off x="2058989" y="2403485"/>
            <a:ext cx="3989011" cy="22280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781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10" name="Espace réservé du texte 9"/>
          <p:cNvSpPr>
            <a:spLocks noGrp="1"/>
          </p:cNvSpPr>
          <p:nvPr>
            <p:ph type="body" sz="quarter" idx="13"/>
          </p:nvPr>
        </p:nvSpPr>
        <p:spPr>
          <a:xfrm>
            <a:off x="323528" y="1893600"/>
            <a:ext cx="8568952" cy="2262326"/>
          </a:xfrm>
        </p:spPr>
        <p:txBody>
          <a:bodyPr/>
          <a:lstStyle/>
          <a:p>
            <a:pPr>
              <a:spcAft>
                <a:spcPts val="0"/>
              </a:spcAft>
            </a:pPr>
            <a:r>
              <a:rPr lang="fr-FR" sz="1600" dirty="0"/>
              <a:t> Le CAFFA  : une ambition nationale, un enjeu académique et un enrichissement </a:t>
            </a:r>
          </a:p>
          <a:p>
            <a:pPr marL="0" indent="0">
              <a:spcAft>
                <a:spcPts val="0"/>
              </a:spcAft>
              <a:buNone/>
            </a:pPr>
            <a:r>
              <a:rPr lang="fr-FR" sz="1600" dirty="0"/>
              <a:t>                         professionnel</a:t>
            </a:r>
          </a:p>
          <a:p>
            <a:pPr marL="0" indent="0">
              <a:spcAft>
                <a:spcPts val="0"/>
              </a:spcAft>
              <a:buNone/>
            </a:pPr>
            <a:endParaRPr lang="fr-FR" sz="1600" dirty="0"/>
          </a:p>
          <a:p>
            <a:pPr marL="0" indent="0">
              <a:buNone/>
            </a:pPr>
            <a:r>
              <a:rPr lang="fr-FR" sz="1600" dirty="0"/>
              <a:t>	2. Le CAFFA  : un cadre réglementaire national</a:t>
            </a:r>
          </a:p>
          <a:p>
            <a:pPr marL="0" indent="0">
              <a:buNone/>
            </a:pPr>
            <a:endParaRPr lang="fr-FR" sz="1600" dirty="0"/>
          </a:p>
          <a:p>
            <a:pPr marL="0" indent="0">
              <a:buNone/>
            </a:pPr>
            <a:r>
              <a:rPr lang="fr-FR" sz="1600" dirty="0"/>
              <a:t>		3. Le CAFFA  : formation et accompagnement des candidats</a:t>
            </a:r>
          </a:p>
          <a:p>
            <a:pPr lvl="1"/>
            <a:endParaRPr lang="fr-FR" dirty="0"/>
          </a:p>
        </p:txBody>
      </p:sp>
      <p:sp>
        <p:nvSpPr>
          <p:cNvPr id="20" name="Espace réservé de la date 19"/>
          <p:cNvSpPr>
            <a:spLocks noGrp="1"/>
          </p:cNvSpPr>
          <p:nvPr>
            <p:ph type="dt" sz="half" idx="10"/>
          </p:nvPr>
        </p:nvSpPr>
        <p:spPr>
          <a:xfrm>
            <a:off x="7380312" y="4783500"/>
            <a:ext cx="1403687" cy="360000"/>
          </a:xfrm>
        </p:spPr>
        <p:txBody>
          <a:bodyPr/>
          <a:lstStyle/>
          <a:p>
            <a:pPr algn="r"/>
            <a:r>
              <a:rPr lang="fr-FR" cap="all" dirty="0">
                <a:latin typeface="+mn-lt"/>
              </a:rPr>
              <a:t>10/09/2025</a:t>
            </a:r>
          </a:p>
        </p:txBody>
      </p:sp>
      <p:sp>
        <p:nvSpPr>
          <p:cNvPr id="21" name="Espace réservé du pied de page 20"/>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2757853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528" y="736200"/>
            <a:ext cx="8460472" cy="4046400"/>
          </a:xfrm>
        </p:spPr>
        <p:txBody>
          <a:bodyPr/>
          <a:lstStyle/>
          <a:p>
            <a:pPr marL="0" indent="0">
              <a:buNone/>
            </a:pPr>
            <a:r>
              <a:rPr lang="fr-FR" sz="2600" dirty="0"/>
              <a:t>1. Le certificat d’aptitude aux fonctions de formateur académique (CAFFA) …</a:t>
            </a:r>
            <a:br>
              <a:rPr lang="fr-FR" sz="2600" dirty="0"/>
            </a:br>
            <a:br>
              <a:rPr lang="fr-FR" sz="2600" dirty="0"/>
            </a:br>
            <a:br>
              <a:rPr lang="fr-FR" sz="2600" dirty="0"/>
            </a:br>
            <a:r>
              <a:rPr lang="fr-FR" sz="2400" b="0" i="1" dirty="0"/>
              <a:t>… </a:t>
            </a:r>
            <a:r>
              <a:rPr lang="fr-FR" sz="2400" i="1" dirty="0"/>
              <a:t>une ambition nationale </a:t>
            </a:r>
            <a:r>
              <a:rPr lang="fr-FR" sz="2400" b="0" i="1" dirty="0"/>
              <a:t>visant l’amélioration de la qualité de la formation des personnels d’enseignement et d’éducation tout au long de la vie et la montée en puissance de l’expertise professionnelle</a:t>
            </a:r>
            <a:endParaRPr lang="fr-FR" sz="2400" dirty="0"/>
          </a:p>
        </p:txBody>
      </p:sp>
      <p:sp>
        <p:nvSpPr>
          <p:cNvPr id="4" name="Espace réservé de la date 3"/>
          <p:cNvSpPr>
            <a:spLocks noGrp="1"/>
          </p:cNvSpPr>
          <p:nvPr>
            <p:ph type="dt" sz="half" idx="10"/>
          </p:nvPr>
        </p:nvSpPr>
        <p:spPr/>
        <p:txBody>
          <a:bodyPr/>
          <a:lstStyle/>
          <a:p>
            <a:pPr algn="r"/>
            <a:r>
              <a:rPr lang="fr-FR" cap="all">
                <a:latin typeface="+mn-lt"/>
              </a:rPr>
              <a:t>10/09/2025</a:t>
            </a:r>
            <a:endParaRPr lang="fr-FR" cap="all" dirty="0">
              <a:latin typeface="+mn-lt"/>
            </a:endParaRPr>
          </a:p>
        </p:txBody>
      </p:sp>
      <p:sp>
        <p:nvSpPr>
          <p:cNvPr id="5" name="Espace réservé du pied de page 4"/>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1109453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sz="2400" dirty="0"/>
              <a:t>Les finalités de cette certification professionnelle</a:t>
            </a:r>
          </a:p>
        </p:txBody>
      </p:sp>
      <p:sp>
        <p:nvSpPr>
          <p:cNvPr id="12" name="Espace réservé du contenu 11"/>
          <p:cNvSpPr>
            <a:spLocks noGrp="1"/>
          </p:cNvSpPr>
          <p:nvPr>
            <p:ph sz="quarter" idx="14"/>
          </p:nvPr>
        </p:nvSpPr>
        <p:spPr/>
        <p:txBody>
          <a:bodyPr/>
          <a:lstStyle/>
          <a:p>
            <a:pPr marL="540000" lvl="3" indent="0">
              <a:buNone/>
            </a:pPr>
            <a:endParaRPr lang="fr-FR" sz="1800" dirty="0"/>
          </a:p>
          <a:p>
            <a:pPr marL="783450" lvl="3" indent="-171450">
              <a:buFontTx/>
              <a:buChar char="-"/>
            </a:pPr>
            <a:r>
              <a:rPr lang="fr-FR" sz="1800" dirty="0"/>
              <a:t>réfléchir sur ses pratiques professionnelles, formaliser et communiquer sur l’analyse conduite</a:t>
            </a:r>
          </a:p>
          <a:p>
            <a:pPr marL="783450" lvl="3" indent="-171450">
              <a:buFontTx/>
              <a:buChar char="-"/>
            </a:pPr>
            <a:endParaRPr lang="fr-FR" sz="1800" dirty="0"/>
          </a:p>
          <a:p>
            <a:pPr marL="783450" lvl="3" indent="-171450">
              <a:buFontTx/>
              <a:buChar char="-"/>
            </a:pPr>
            <a:r>
              <a:rPr lang="fr-FR" sz="1800" dirty="0"/>
              <a:t>enrichir le parcours professionnel</a:t>
            </a:r>
          </a:p>
          <a:p>
            <a:pPr marL="783450" lvl="3" indent="-171450">
              <a:buFontTx/>
              <a:buChar char="-"/>
            </a:pPr>
            <a:endParaRPr lang="fr-FR" sz="1800" dirty="0"/>
          </a:p>
          <a:p>
            <a:pPr marL="783450" lvl="3" indent="-171450">
              <a:buFontTx/>
              <a:buChar char="-"/>
            </a:pPr>
            <a:r>
              <a:rPr lang="fr-FR" sz="1800" dirty="0"/>
              <a:t>constituer un vivier de formateurs</a:t>
            </a:r>
          </a:p>
          <a:p>
            <a:pPr lvl="3" indent="0">
              <a:buNone/>
            </a:pPr>
            <a:endParaRPr lang="fr-FR" sz="1800" dirty="0"/>
          </a:p>
          <a:p>
            <a:pPr lvl="3"/>
            <a:endParaRPr lang="fr-FR" sz="1800" dirty="0"/>
          </a:p>
          <a:p>
            <a:pPr marL="783450" lvl="3" indent="-171450">
              <a:buFontTx/>
              <a:buChar char="-"/>
            </a:pPr>
            <a:endParaRPr lang="fr-FR" sz="1800" dirty="0"/>
          </a:p>
          <a:p>
            <a:endParaRPr lang="fr-FR" sz="1800" dirty="0"/>
          </a:p>
        </p:txBody>
      </p:sp>
      <p:sp>
        <p:nvSpPr>
          <p:cNvPr id="11" name="Espace réservé du texte 10"/>
          <p:cNvSpPr>
            <a:spLocks noGrp="1"/>
          </p:cNvSpPr>
          <p:nvPr>
            <p:ph type="body" sz="quarter" idx="13"/>
          </p:nvPr>
        </p:nvSpPr>
        <p:spPr/>
        <p:txBody>
          <a:bodyPr/>
          <a:lstStyle/>
          <a:p>
            <a:r>
              <a:rPr lang="fr-FR" sz="1000" dirty="0">
                <a:solidFill>
                  <a:srgbClr val="7030A0"/>
                </a:solidFill>
              </a:rPr>
              <a:t>LE CAFFA</a:t>
            </a:r>
          </a:p>
          <a:p>
            <a:pPr marL="0" lvl="1" indent="0">
              <a:buNone/>
            </a:pPr>
            <a:r>
              <a:rPr lang="fr-FR" sz="1000" dirty="0">
                <a:solidFill>
                  <a:srgbClr val="7030A0"/>
                </a:solidFill>
              </a:rPr>
              <a:t>Une ambition nationale</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dirty="0"/>
              <a:t>Corps d’inspection</a:t>
            </a:r>
          </a:p>
        </p:txBody>
      </p:sp>
    </p:spTree>
    <p:extLst>
      <p:ext uri="{BB962C8B-B14F-4D97-AF65-F5344CB8AC3E}">
        <p14:creationId xmlns:p14="http://schemas.microsoft.com/office/powerpoint/2010/main" val="252250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323528" y="736200"/>
            <a:ext cx="8712968" cy="4046400"/>
          </a:xfrm>
        </p:spPr>
        <p:txBody>
          <a:bodyPr/>
          <a:lstStyle/>
          <a:p>
            <a:pPr marL="0" indent="0">
              <a:buNone/>
            </a:pPr>
            <a:r>
              <a:rPr lang="fr-FR" sz="2600" dirty="0"/>
              <a:t>2. Le certificat d’aptitude aux fonctions de formateur académique (CAFFA) …</a:t>
            </a:r>
            <a:br>
              <a:rPr lang="fr-FR" sz="2600" dirty="0"/>
            </a:br>
            <a:br>
              <a:rPr lang="fr-FR" sz="2600" dirty="0"/>
            </a:br>
            <a:br>
              <a:rPr lang="fr-FR" sz="2600" dirty="0"/>
            </a:br>
            <a:r>
              <a:rPr lang="fr-FR" sz="2400" b="0" i="1" dirty="0"/>
              <a:t>… un</a:t>
            </a:r>
            <a:r>
              <a:rPr lang="fr-FR" sz="2400" i="1" dirty="0"/>
              <a:t> cadre réglementaire </a:t>
            </a:r>
            <a:r>
              <a:rPr lang="fr-FR" sz="2400" b="0" i="1" dirty="0"/>
              <a:t>national précis pour une certification académique</a:t>
            </a:r>
            <a:endParaRPr lang="fr-FR" sz="2400" dirty="0"/>
          </a:p>
        </p:txBody>
      </p:sp>
      <p:sp>
        <p:nvSpPr>
          <p:cNvPr id="4" name="Espace réservé de la date 3"/>
          <p:cNvSpPr>
            <a:spLocks noGrp="1"/>
          </p:cNvSpPr>
          <p:nvPr>
            <p:ph type="dt" sz="half" idx="10"/>
          </p:nvPr>
        </p:nvSpPr>
        <p:spPr/>
        <p:txBody>
          <a:bodyPr/>
          <a:lstStyle/>
          <a:p>
            <a:pPr algn="r"/>
            <a:r>
              <a:rPr lang="fr-FR" cap="all">
                <a:latin typeface="+mn-lt"/>
              </a:rPr>
              <a:t>10/09/2025</a:t>
            </a:r>
            <a:endParaRPr lang="fr-FR" cap="all" dirty="0">
              <a:latin typeface="+mn-lt"/>
            </a:endParaRPr>
          </a:p>
        </p:txBody>
      </p:sp>
      <p:sp>
        <p:nvSpPr>
          <p:cNvPr id="5" name="Espace réservé du pied de page 4"/>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348770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251520" y="900000"/>
            <a:ext cx="8460471" cy="1167694"/>
          </a:xfrm>
        </p:spPr>
        <p:txBody>
          <a:bodyPr/>
          <a:lstStyle/>
          <a:p>
            <a:r>
              <a:rPr lang="fr-FR" sz="1200" dirty="0">
                <a:solidFill>
                  <a:srgbClr val="FF3300"/>
                </a:solidFill>
              </a:rPr>
              <a:t> </a:t>
            </a:r>
            <a:r>
              <a:rPr lang="fr-FR" sz="2400" dirty="0">
                <a:solidFill>
                  <a:srgbClr val="002060"/>
                </a:solidFill>
              </a:rPr>
              <a:t>Textes de référence </a:t>
            </a:r>
            <a:r>
              <a:rPr lang="fr-FR" sz="2400" dirty="0"/>
              <a:t>:</a:t>
            </a:r>
            <a:br>
              <a:rPr lang="fr-FR" sz="1200" dirty="0">
                <a:solidFill>
                  <a:srgbClr val="FF3300"/>
                </a:solidFill>
              </a:rPr>
            </a:br>
            <a:br>
              <a:rPr lang="fr-FR" sz="1200" dirty="0">
                <a:solidFill>
                  <a:srgbClr val="FF3300"/>
                </a:solidFill>
              </a:rPr>
            </a:br>
            <a:r>
              <a:rPr lang="fr-FR" sz="1200" dirty="0">
                <a:solidFill>
                  <a:srgbClr val="FF3300"/>
                </a:solidFill>
              </a:rPr>
              <a:t>	</a:t>
            </a:r>
            <a:r>
              <a:rPr lang="fr-FR" sz="1200" i="1" dirty="0">
                <a:solidFill>
                  <a:srgbClr val="FF3300"/>
                </a:solidFill>
              </a:rPr>
              <a:t>Décret n°2015-885 du 20 juillet 2015</a:t>
            </a:r>
            <a:br>
              <a:rPr lang="fr-FR" sz="1200" i="1" dirty="0">
                <a:solidFill>
                  <a:srgbClr val="FF3300"/>
                </a:solidFill>
              </a:rPr>
            </a:br>
            <a:r>
              <a:rPr lang="fr-FR" sz="1200" i="1" dirty="0">
                <a:solidFill>
                  <a:srgbClr val="FF3300"/>
                </a:solidFill>
              </a:rPr>
              <a:t>	Arrêté du 20 juillet 2015</a:t>
            </a:r>
            <a:br>
              <a:rPr lang="fr-FR" sz="1200" i="1" dirty="0">
                <a:solidFill>
                  <a:srgbClr val="FF3300"/>
                </a:solidFill>
              </a:rPr>
            </a:br>
            <a:r>
              <a:rPr lang="fr-FR" sz="1200" i="1" dirty="0">
                <a:solidFill>
                  <a:srgbClr val="FF3300"/>
                </a:solidFill>
              </a:rPr>
              <a:t>	Circulaire n°2015-110 du 21 juillet 2015</a:t>
            </a:r>
            <a:endParaRPr lang="fr-FR" sz="1200" dirty="0">
              <a:solidFill>
                <a:srgbClr val="FF3300"/>
              </a:solidFill>
            </a:endParaRPr>
          </a:p>
        </p:txBody>
      </p:sp>
      <p:sp>
        <p:nvSpPr>
          <p:cNvPr id="12" name="Espace réservé du contenu 11"/>
          <p:cNvSpPr>
            <a:spLocks noGrp="1"/>
          </p:cNvSpPr>
          <p:nvPr>
            <p:ph sz="quarter" idx="14"/>
          </p:nvPr>
        </p:nvSpPr>
        <p:spPr>
          <a:xfrm>
            <a:off x="467543" y="2067694"/>
            <a:ext cx="8316455" cy="1959886"/>
          </a:xfrm>
        </p:spPr>
        <p:txBody>
          <a:bodyPr/>
          <a:lstStyle/>
          <a:p>
            <a:pPr marL="540000" lvl="3" indent="0">
              <a:buNone/>
            </a:pPr>
            <a:endParaRPr lang="fr-FR" sz="1800" dirty="0"/>
          </a:p>
          <a:p>
            <a:pPr algn="just"/>
            <a:r>
              <a:rPr lang="fr-FR" sz="1600" dirty="0"/>
              <a:t>Le décret du 20 juillet institue une </a:t>
            </a:r>
            <a:r>
              <a:rPr lang="fr-FR" sz="1600" b="1" dirty="0"/>
              <a:t>certification d'aptitude aux fonctions de formateur académique (CAFFA), </a:t>
            </a:r>
            <a:r>
              <a:rPr lang="fr-FR" sz="1600" dirty="0"/>
              <a:t>exigée des candidats aux fonctions comportant des activités d'animation, de recherche et de formation dans le cadre de la formation initiale et continue des personnels enseignants et des personnels d'éducation de l'enseignement du second degré</a:t>
            </a:r>
          </a:p>
          <a:p>
            <a:pPr lvl="3"/>
            <a:endParaRPr lang="fr-FR" sz="1800" dirty="0"/>
          </a:p>
          <a:p>
            <a:pPr marL="783450" lvl="3" indent="-171450">
              <a:buFontTx/>
              <a:buChar char="-"/>
            </a:pPr>
            <a:endParaRPr lang="fr-FR" sz="1800" dirty="0"/>
          </a:p>
          <a:p>
            <a:endParaRPr lang="fr-FR" sz="1800" dirty="0"/>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2. LE CAFFA</a:t>
            </a:r>
          </a:p>
          <a:p>
            <a:pPr marL="0" lvl="1" indent="0">
              <a:buNone/>
            </a:pPr>
            <a:r>
              <a:rPr lang="fr-FR" sz="1000" b="1" dirty="0">
                <a:solidFill>
                  <a:srgbClr val="7030A0"/>
                </a:solidFill>
              </a:rPr>
              <a:t>Un cadre réglementaire national</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63287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pPr algn="r"/>
            <a:r>
              <a:rPr lang="fr-FR" cap="all"/>
              <a:t>10/09/2025</a:t>
            </a:r>
            <a:endParaRPr lang="fr-FR" cap="all" dirty="0"/>
          </a:p>
        </p:txBody>
      </p:sp>
      <p:sp>
        <p:nvSpPr>
          <p:cNvPr id="4" name="Espace réservé du pied de page 3"/>
          <p:cNvSpPr>
            <a:spLocks noGrp="1"/>
          </p:cNvSpPr>
          <p:nvPr>
            <p:ph type="ftr" sz="quarter" idx="11"/>
          </p:nvPr>
        </p:nvSpPr>
        <p:spPr/>
        <p:txBody>
          <a:bodyPr/>
          <a:lstStyle/>
          <a:p>
            <a:r>
              <a:rPr lang="fr-FR"/>
              <a:t>Corps d’inspection</a:t>
            </a:r>
            <a:endParaRPr lang="fr-FR" dirty="0"/>
          </a:p>
        </p:txBody>
      </p:sp>
      <p:pic>
        <p:nvPicPr>
          <p:cNvPr id="46" name="Image 45"/>
          <p:cNvPicPr>
            <a:picLocks noChangeAspect="1"/>
          </p:cNvPicPr>
          <p:nvPr/>
        </p:nvPicPr>
        <p:blipFill>
          <a:blip r:embed="rId3"/>
          <a:stretch>
            <a:fillRect/>
          </a:stretch>
        </p:blipFill>
        <p:spPr>
          <a:xfrm>
            <a:off x="961521" y="347352"/>
            <a:ext cx="7220958" cy="4448796"/>
          </a:xfrm>
          <a:prstGeom prst="rect">
            <a:avLst/>
          </a:prstGeom>
        </p:spPr>
      </p:pic>
      <p:pic>
        <p:nvPicPr>
          <p:cNvPr id="2" name="Image 1"/>
          <p:cNvPicPr>
            <a:picLocks noChangeAspect="1"/>
          </p:cNvPicPr>
          <p:nvPr/>
        </p:nvPicPr>
        <p:blipFill>
          <a:blip r:embed="rId4"/>
          <a:stretch>
            <a:fillRect/>
          </a:stretch>
        </p:blipFill>
        <p:spPr>
          <a:xfrm rot="1425444">
            <a:off x="6631093" y="1027092"/>
            <a:ext cx="3739235" cy="17338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180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Titre 9"/>
          <p:cNvSpPr>
            <a:spLocks noGrp="1"/>
          </p:cNvSpPr>
          <p:nvPr>
            <p:ph type="title"/>
          </p:nvPr>
        </p:nvSpPr>
        <p:spPr>
          <a:xfrm>
            <a:off x="251520" y="900000"/>
            <a:ext cx="8460471" cy="591630"/>
          </a:xfrm>
        </p:spPr>
        <p:txBody>
          <a:bodyPr/>
          <a:lstStyle/>
          <a:p>
            <a:r>
              <a:rPr lang="fr-FR" sz="1200" dirty="0">
                <a:solidFill>
                  <a:srgbClr val="FF3300"/>
                </a:solidFill>
              </a:rPr>
              <a:t> </a:t>
            </a:r>
            <a:r>
              <a:rPr lang="fr-FR" sz="2400" dirty="0">
                <a:solidFill>
                  <a:srgbClr val="002060"/>
                </a:solidFill>
              </a:rPr>
              <a:t>Les conditions d’inscription :</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2" name="Espace réservé du contenu 11"/>
          <p:cNvSpPr>
            <a:spLocks noGrp="1"/>
          </p:cNvSpPr>
          <p:nvPr>
            <p:ph sz="quarter" idx="14"/>
          </p:nvPr>
        </p:nvSpPr>
        <p:spPr>
          <a:xfrm>
            <a:off x="323528" y="1491630"/>
            <a:ext cx="8568951" cy="3024336"/>
          </a:xfrm>
        </p:spPr>
        <p:txBody>
          <a:bodyPr/>
          <a:lstStyle/>
          <a:p>
            <a:pPr algn="just"/>
            <a:r>
              <a:rPr lang="fr-FR" sz="1200" b="1" dirty="0"/>
              <a:t>- </a:t>
            </a:r>
            <a:r>
              <a:rPr lang="fr-FR" sz="1400" b="1" dirty="0"/>
              <a:t>examen ouvert aux personnels enseignants du second degré, aux conseillers principaux d'éducation titulaires, aux contractuels en CDI</a:t>
            </a:r>
          </a:p>
          <a:p>
            <a:pPr algn="just"/>
            <a:endParaRPr lang="fr-FR" sz="1400" b="1" dirty="0"/>
          </a:p>
          <a:p>
            <a:r>
              <a:rPr lang="fr-FR" sz="1400" b="1" dirty="0"/>
              <a:t>-  </a:t>
            </a:r>
            <a:r>
              <a:rPr lang="fr-FR" sz="1400" dirty="0"/>
              <a:t> </a:t>
            </a:r>
            <a:r>
              <a:rPr lang="fr-FR" sz="1400" b="1" dirty="0"/>
              <a:t>justifier, au 31 décembre de l'année de l'examen, d'au moins cinq années de services accomplis (*) en qualité de professeur ou CPE titulaire ou non titulaire dans :</a:t>
            </a:r>
          </a:p>
          <a:p>
            <a:pPr lvl="2"/>
            <a:r>
              <a:rPr lang="fr-FR" sz="900" dirty="0"/>
              <a:t> </a:t>
            </a:r>
            <a:r>
              <a:rPr lang="fr-FR" sz="1100" b="1" dirty="0"/>
              <a:t>un EPLE</a:t>
            </a:r>
          </a:p>
          <a:p>
            <a:pPr lvl="2"/>
            <a:r>
              <a:rPr lang="fr-FR" sz="1100" dirty="0"/>
              <a:t> </a:t>
            </a:r>
            <a:r>
              <a:rPr lang="fr-FR" sz="1100" b="1" dirty="0"/>
              <a:t>une unité spéciale d’enseignement</a:t>
            </a:r>
          </a:p>
          <a:p>
            <a:pPr lvl="2"/>
            <a:r>
              <a:rPr lang="fr-FR" sz="1100" dirty="0"/>
              <a:t> </a:t>
            </a:r>
            <a:r>
              <a:rPr lang="fr-FR" sz="1100" b="1" dirty="0"/>
              <a:t>une école supérieure du professorat (IUFM, ESPE, INSPE)</a:t>
            </a:r>
          </a:p>
          <a:p>
            <a:pPr lvl="2"/>
            <a:r>
              <a:rPr lang="fr-FR" sz="900" dirty="0"/>
              <a:t> </a:t>
            </a:r>
            <a:r>
              <a:rPr lang="fr-FR" sz="900" b="1" dirty="0"/>
              <a:t>…</a:t>
            </a:r>
            <a:endParaRPr lang="fr-FR" sz="1600" dirty="0"/>
          </a:p>
          <a:p>
            <a:pPr algn="just"/>
            <a:r>
              <a:rPr lang="fr-FR" sz="1600" dirty="0"/>
              <a:t> </a:t>
            </a:r>
            <a:r>
              <a:rPr lang="fr-FR" sz="1200" b="1" dirty="0"/>
              <a:t>(*) de manière continue discontinue ou à temps partiel, effectués, dans les mêmes conditions, hors du territoire national</a:t>
            </a:r>
            <a:endParaRPr lang="fr-FR" sz="1200" dirty="0"/>
          </a:p>
          <a:p>
            <a:r>
              <a:rPr lang="fr-FR" sz="1400" b="1" dirty="0">
                <a:solidFill>
                  <a:srgbClr val="FF0000"/>
                </a:solidFill>
              </a:rPr>
              <a:t>NB: tous les candidats admissibles doivent obligatoirement s’inscrire pour les épreuves d’admission</a:t>
            </a:r>
            <a:endParaRPr lang="fr-FR" sz="1400" dirty="0">
              <a:solidFill>
                <a:srgbClr val="FF0000"/>
              </a:solidFill>
            </a:endParaRPr>
          </a:p>
          <a:p>
            <a:endParaRPr lang="fr-FR" sz="1600" dirty="0"/>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2. LE CAFFA</a:t>
            </a:r>
          </a:p>
          <a:p>
            <a:pPr marL="0" lvl="1" indent="0">
              <a:buNone/>
            </a:pPr>
            <a:r>
              <a:rPr lang="fr-FR" sz="1000" b="1" dirty="0">
                <a:solidFill>
                  <a:srgbClr val="7030A0"/>
                </a:solidFill>
              </a:rPr>
              <a:t>Un cadre réglementaire national</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a:t>Corps d’inspection</a:t>
            </a:r>
            <a:endParaRPr lang="fr-FR" dirty="0"/>
          </a:p>
        </p:txBody>
      </p:sp>
    </p:spTree>
    <p:extLst>
      <p:ext uri="{BB962C8B-B14F-4D97-AF65-F5344CB8AC3E}">
        <p14:creationId xmlns:p14="http://schemas.microsoft.com/office/powerpoint/2010/main" val="2799687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251520" y="799811"/>
            <a:ext cx="8460471" cy="375606"/>
          </a:xfrm>
        </p:spPr>
        <p:txBody>
          <a:bodyPr/>
          <a:lstStyle/>
          <a:p>
            <a:r>
              <a:rPr lang="fr-FR" sz="1200" dirty="0">
                <a:solidFill>
                  <a:srgbClr val="FF3300"/>
                </a:solidFill>
              </a:rPr>
              <a:t> </a:t>
            </a:r>
            <a:r>
              <a:rPr lang="fr-FR" sz="2400" dirty="0">
                <a:solidFill>
                  <a:srgbClr val="002060"/>
                </a:solidFill>
              </a:rPr>
              <a:t>Les épreuves :</a:t>
            </a:r>
            <a:br>
              <a:rPr lang="fr-FR" sz="1200" dirty="0">
                <a:solidFill>
                  <a:srgbClr val="FF3300"/>
                </a:solidFill>
              </a:rPr>
            </a:br>
            <a:br>
              <a:rPr lang="fr-FR" sz="1200" dirty="0">
                <a:solidFill>
                  <a:srgbClr val="FF3300"/>
                </a:solidFill>
              </a:rPr>
            </a:br>
            <a:r>
              <a:rPr lang="fr-FR" sz="1200" dirty="0">
                <a:solidFill>
                  <a:srgbClr val="FF3300"/>
                </a:solidFill>
              </a:rPr>
              <a:t>	</a:t>
            </a:r>
          </a:p>
        </p:txBody>
      </p:sp>
      <p:sp>
        <p:nvSpPr>
          <p:cNvPr id="12" name="Espace réservé du contenu 11"/>
          <p:cNvSpPr>
            <a:spLocks noGrp="1"/>
          </p:cNvSpPr>
          <p:nvPr>
            <p:ph sz="quarter" idx="14"/>
          </p:nvPr>
        </p:nvSpPr>
        <p:spPr>
          <a:xfrm>
            <a:off x="251520" y="1175416"/>
            <a:ext cx="8568951" cy="3608083"/>
          </a:xfrm>
        </p:spPr>
        <p:txBody>
          <a:bodyPr/>
          <a:lstStyle/>
          <a:p>
            <a:pPr marL="285750" indent="-285750" algn="just">
              <a:buFontTx/>
              <a:buChar char="-"/>
            </a:pPr>
            <a:r>
              <a:rPr lang="fr-FR" sz="1800" b="1" dirty="0"/>
              <a:t>ADMISSIBILITE (1</a:t>
            </a:r>
            <a:r>
              <a:rPr lang="fr-FR" sz="1800" b="1" baseline="30000" dirty="0"/>
              <a:t>ère</a:t>
            </a:r>
            <a:r>
              <a:rPr lang="fr-FR" sz="1800" b="1" dirty="0"/>
              <a:t> année)</a:t>
            </a:r>
          </a:p>
          <a:p>
            <a:pPr algn="just"/>
            <a:r>
              <a:rPr lang="fr-FR" sz="1400" b="1" dirty="0">
                <a:sym typeface="Wingdings" panose="05000000000000000000" pitchFamily="2" charset="2"/>
              </a:rPr>
              <a:t>	 </a:t>
            </a:r>
            <a:r>
              <a:rPr lang="fr-FR" sz="1600" b="1" dirty="0">
                <a:sym typeface="Wingdings" panose="05000000000000000000" pitchFamily="2" charset="2"/>
              </a:rPr>
              <a:t>une épreuve</a:t>
            </a:r>
          </a:p>
          <a:p>
            <a:pPr algn="just"/>
            <a:r>
              <a:rPr lang="fr-FR" sz="1200" i="1" dirty="0"/>
              <a:t>un entretien de 45 minutes avec le jury (15 minutes d’exposé et 30 minutes d’entretien) à l’appui du dossier fourni par le candidat, constitué d’un rapport d’activités de 5 pages maximum (hors annexes) et des rapports d’évaluation administrative et pédagogique</a:t>
            </a:r>
          </a:p>
          <a:p>
            <a:pPr algn="just"/>
            <a:endParaRPr lang="fr-FR" sz="500" b="1" dirty="0">
              <a:sym typeface="Wingdings" panose="05000000000000000000" pitchFamily="2" charset="2"/>
            </a:endParaRPr>
          </a:p>
          <a:p>
            <a:pPr algn="just"/>
            <a:r>
              <a:rPr lang="fr-FR" sz="1200" i="1" dirty="0"/>
              <a:t> -    </a:t>
            </a:r>
            <a:r>
              <a:rPr lang="fr-FR" sz="1800" b="1" dirty="0"/>
              <a:t>ADMISSION (2</a:t>
            </a:r>
            <a:r>
              <a:rPr lang="fr-FR" sz="1800" b="1" baseline="30000" dirty="0"/>
              <a:t>ème</a:t>
            </a:r>
            <a:r>
              <a:rPr lang="fr-FR" sz="1800" b="1" dirty="0"/>
              <a:t> année)</a:t>
            </a:r>
          </a:p>
          <a:p>
            <a:pPr algn="just"/>
            <a:r>
              <a:rPr lang="fr-FR" sz="1400" b="1" dirty="0">
                <a:sym typeface="Wingdings" panose="05000000000000000000" pitchFamily="2" charset="2"/>
              </a:rPr>
              <a:t>	 </a:t>
            </a:r>
            <a:r>
              <a:rPr lang="fr-FR" sz="1600" b="1" dirty="0">
                <a:sym typeface="Wingdings" panose="05000000000000000000" pitchFamily="2" charset="2"/>
              </a:rPr>
              <a:t>deux épreuves</a:t>
            </a:r>
          </a:p>
          <a:p>
            <a:pPr marL="228600" indent="-228600" algn="just">
              <a:spcAft>
                <a:spcPts val="0"/>
              </a:spcAft>
              <a:buAutoNum type="alphaLcPeriod"/>
            </a:pPr>
            <a:r>
              <a:rPr lang="fr-FR" sz="1200" i="1" dirty="0"/>
              <a:t>une </a:t>
            </a:r>
            <a:r>
              <a:rPr lang="fr-FR" sz="1200" b="1" i="1" dirty="0"/>
              <a:t>épreuve de pratique professionnelle au choix du candidat </a:t>
            </a:r>
            <a:r>
              <a:rPr lang="fr-FR" sz="1200" i="1" dirty="0"/>
              <a:t>(</a:t>
            </a:r>
            <a:r>
              <a:rPr lang="fr-FR" sz="1200" b="1" i="1" dirty="0">
                <a:solidFill>
                  <a:srgbClr val="0070C0"/>
                </a:solidFill>
              </a:rPr>
              <a:t>analyse de séance dans le cadre du tutorat ou animation d'une action de formation</a:t>
            </a:r>
            <a:r>
              <a:rPr lang="fr-FR" sz="1200" i="1" dirty="0"/>
              <a:t>) suivie d'un entretien avec les deux examinateurs qualifiés adjoints au jury ; </a:t>
            </a:r>
          </a:p>
          <a:p>
            <a:pPr algn="just">
              <a:spcAft>
                <a:spcPts val="0"/>
              </a:spcAft>
            </a:pPr>
            <a:r>
              <a:rPr lang="fr-FR" sz="1200" i="1" dirty="0"/>
              <a:t>     Durée : 60 à 90 minutes + 30 minutes d'entretien</a:t>
            </a:r>
          </a:p>
          <a:p>
            <a:pPr algn="just">
              <a:spcAft>
                <a:spcPts val="0"/>
              </a:spcAft>
            </a:pPr>
            <a:r>
              <a:rPr lang="fr-FR" sz="1200" b="1" i="1" dirty="0"/>
              <a:t>b. un mémoire professionnel </a:t>
            </a:r>
            <a:r>
              <a:rPr lang="fr-FR" sz="1200" i="1" dirty="0"/>
              <a:t>(20-30 p hors annexes) </a:t>
            </a:r>
            <a:r>
              <a:rPr lang="fr-FR" sz="1200" b="1" i="1" dirty="0"/>
              <a:t>et sa soutenance </a:t>
            </a:r>
            <a:r>
              <a:rPr lang="fr-FR" sz="1200" i="1" dirty="0"/>
              <a:t>avec les membres du jury et les deux examinateurs qualifiés adjoints au jury. Travail personnel de réflexion sur un sujet choisi par le candidat portant sur une problématique d'accompagnement ou de formation. </a:t>
            </a:r>
          </a:p>
          <a:p>
            <a:pPr algn="just">
              <a:spcAft>
                <a:spcPts val="0"/>
              </a:spcAft>
            </a:pPr>
            <a:r>
              <a:rPr lang="fr-FR" sz="1200" i="1" dirty="0"/>
              <a:t>    Durée : 45 minutes dont 30 minutes d'entretien.</a:t>
            </a:r>
          </a:p>
          <a:p>
            <a:pPr algn="just">
              <a:spcAft>
                <a:spcPts val="0"/>
              </a:spcAft>
            </a:pPr>
            <a:endParaRPr lang="fr-FR" sz="500" i="1" dirty="0"/>
          </a:p>
          <a:p>
            <a:pPr algn="ctr">
              <a:spcAft>
                <a:spcPts val="0"/>
              </a:spcAft>
            </a:pPr>
            <a:r>
              <a:rPr lang="fr-FR" sz="1400" dirty="0">
                <a:sym typeface="Wingdings" panose="05000000000000000000" pitchFamily="2" charset="2"/>
              </a:rPr>
              <a:t></a:t>
            </a:r>
            <a:r>
              <a:rPr lang="fr-FR" sz="1400" b="1" dirty="0">
                <a:sym typeface="Wingdings" panose="05000000000000000000" pitchFamily="2" charset="2"/>
              </a:rPr>
              <a:t>cursus accompagné sur les deux années dans le cadre du plan académique de formation</a:t>
            </a:r>
          </a:p>
          <a:p>
            <a:pPr algn="just">
              <a:spcAft>
                <a:spcPts val="0"/>
              </a:spcAft>
            </a:pPr>
            <a:endParaRPr lang="fr-FR" sz="1200" i="1" dirty="0"/>
          </a:p>
          <a:p>
            <a:pPr algn="just"/>
            <a:endParaRPr lang="fr-FR" sz="1200" i="1" dirty="0"/>
          </a:p>
          <a:p>
            <a:endParaRPr lang="fr-FR" sz="1800" dirty="0"/>
          </a:p>
        </p:txBody>
      </p:sp>
      <p:sp>
        <p:nvSpPr>
          <p:cNvPr id="11" name="Espace réservé du texte 10"/>
          <p:cNvSpPr>
            <a:spLocks noGrp="1"/>
          </p:cNvSpPr>
          <p:nvPr>
            <p:ph type="body" sz="quarter" idx="13"/>
          </p:nvPr>
        </p:nvSpPr>
        <p:spPr/>
        <p:txBody>
          <a:bodyPr/>
          <a:lstStyle/>
          <a:p>
            <a:pPr marL="0" indent="0">
              <a:buNone/>
            </a:pPr>
            <a:r>
              <a:rPr lang="fr-FR" sz="1000" dirty="0">
                <a:solidFill>
                  <a:srgbClr val="7030A0"/>
                </a:solidFill>
              </a:rPr>
              <a:t>2. LE CAFFA</a:t>
            </a:r>
          </a:p>
          <a:p>
            <a:pPr marL="0" lvl="1" indent="0">
              <a:buNone/>
            </a:pPr>
            <a:r>
              <a:rPr lang="fr-FR" sz="1000" b="1" dirty="0">
                <a:solidFill>
                  <a:srgbClr val="7030A0"/>
                </a:solidFill>
              </a:rPr>
              <a:t>Un cadre réglementaire national</a:t>
            </a:r>
          </a:p>
        </p:txBody>
      </p:sp>
      <p:sp>
        <p:nvSpPr>
          <p:cNvPr id="2" name="Espace réservé de la date 1"/>
          <p:cNvSpPr>
            <a:spLocks noGrp="1"/>
          </p:cNvSpPr>
          <p:nvPr>
            <p:ph type="dt" sz="half" idx="10"/>
          </p:nvPr>
        </p:nvSpPr>
        <p:spPr/>
        <p:txBody>
          <a:bodyPr/>
          <a:lstStyle/>
          <a:p>
            <a:pPr algn="r"/>
            <a:r>
              <a:rPr lang="fr-FR" cap="all">
                <a:latin typeface="+mn-lt"/>
              </a:rPr>
              <a:t>10/09/2025</a:t>
            </a:r>
            <a:endParaRPr lang="fr-FR" cap="all" dirty="0"/>
          </a:p>
        </p:txBody>
      </p:sp>
      <p:sp>
        <p:nvSpPr>
          <p:cNvPr id="3" name="Espace réservé du pied de page 2"/>
          <p:cNvSpPr>
            <a:spLocks noGrp="1"/>
          </p:cNvSpPr>
          <p:nvPr>
            <p:ph type="ftr" sz="quarter" idx="11"/>
          </p:nvPr>
        </p:nvSpPr>
        <p:spPr/>
        <p:txBody>
          <a:bodyPr/>
          <a:lstStyle/>
          <a:p>
            <a:r>
              <a:rPr lang="fr-FR" dirty="0"/>
              <a:t>Corps d’inspection</a:t>
            </a:r>
          </a:p>
        </p:txBody>
      </p:sp>
    </p:spTree>
    <p:extLst>
      <p:ext uri="{BB962C8B-B14F-4D97-AF65-F5344CB8AC3E}">
        <p14:creationId xmlns:p14="http://schemas.microsoft.com/office/powerpoint/2010/main" val="4186598188"/>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c7ddd52-0a06-43b1-a35c-dcb15ea2e3f4">Gabarit powerpoint MENJ</Description0>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B279A5-87A2-445D-95C3-916EB9C5F0E3}">
  <ds:schemaRefs>
    <ds:schemaRef ds:uri="http://schemas.microsoft.com/office/2006/metadata/properties"/>
    <ds:schemaRef ds:uri="http://purl.org/dc/elements/1.1/"/>
    <ds:schemaRef ds:uri="http://purl.org/dc/dcmitype/"/>
    <ds:schemaRef ds:uri="http://www.w3.org/XML/1998/namespace"/>
    <ds:schemaRef ds:uri="http://schemas.microsoft.com/office/2006/documentManagement/types"/>
    <ds:schemaRef ds:uri="2c7ddd52-0a06-43b1-a35c-dcb15ea2e3f4"/>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372BEA4-A762-4CC8-ADD6-932E44D609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8826</TotalTime>
  <Words>1765</Words>
  <Application>Microsoft Office PowerPoint</Application>
  <PresentationFormat>Affichage à l'écran (16:9)</PresentationFormat>
  <Paragraphs>213</Paragraphs>
  <Slides>17</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17</vt:i4>
      </vt:variant>
    </vt:vector>
  </HeadingPairs>
  <TitlesOfParts>
    <vt:vector size="22" baseType="lpstr">
      <vt:lpstr>Arial</vt:lpstr>
      <vt:lpstr>Calibri</vt:lpstr>
      <vt:lpstr>Marianne</vt:lpstr>
      <vt:lpstr>Wingdings</vt:lpstr>
      <vt:lpstr>MINISTÈRIEL</vt:lpstr>
      <vt:lpstr>Présentation PowerPoint</vt:lpstr>
      <vt:lpstr>Sommaire</vt:lpstr>
      <vt:lpstr>1. Le certificat d’aptitude aux fonctions de formateur académique (CAFFA) …   … une ambition nationale visant l’amélioration de la qualité de la formation des personnels d’enseignement et d’éducation tout au long de la vie et la montée en puissance de l’expertise professionnelle</vt:lpstr>
      <vt:lpstr>Les finalités de cette certification professionnelle</vt:lpstr>
      <vt:lpstr>2. Le certificat d’aptitude aux fonctions de formateur académique (CAFFA) …   … un cadre réglementaire national précis pour une certification académique</vt:lpstr>
      <vt:lpstr> Textes de référence :   Décret n°2015-885 du 20 juillet 2015  Arrêté du 20 juillet 2015  Circulaire n°2015-110 du 21 juillet 2015</vt:lpstr>
      <vt:lpstr>Présentation PowerPoint</vt:lpstr>
      <vt:lpstr> Les conditions d’inscription :   </vt:lpstr>
      <vt:lpstr> Les épreuves :   </vt:lpstr>
      <vt:lpstr> Les attendus de l’épreuve d’admissibilité    </vt:lpstr>
      <vt:lpstr>Les attendus des épreuves d’admission  </vt:lpstr>
      <vt:lpstr> Les attendus des épreuves d’admission (suite)    </vt:lpstr>
      <vt:lpstr>3. Le certificat d’aptitude aux fonctions de formateur académique (CAFFA)    … la formation et l’accompagnement des candidats</vt:lpstr>
      <vt:lpstr> Formation : dates et contenus   </vt:lpstr>
      <vt:lpstr> Le calendrier académique  </vt:lpstr>
      <vt:lpstr> Le portail académique   </vt:lpstr>
      <vt:lpstr> Le portail académique   </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Geraldine Carrion</cp:lastModifiedBy>
  <cp:revision>83</cp:revision>
  <dcterms:created xsi:type="dcterms:W3CDTF">2020-03-05T15:21:24Z</dcterms:created>
  <dcterms:modified xsi:type="dcterms:W3CDTF">2025-09-11T06:58:48Z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