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handoutMasterIdLst>
    <p:handoutMasterId r:id="rId24"/>
  </p:handoutMasterIdLst>
  <p:sldIdLst>
    <p:sldId id="256" r:id="rId2"/>
    <p:sldId id="259" r:id="rId3"/>
    <p:sldId id="260" r:id="rId4"/>
    <p:sldId id="261" r:id="rId5"/>
    <p:sldId id="262" r:id="rId6"/>
    <p:sldId id="263" r:id="rId7"/>
    <p:sldId id="283" r:id="rId8"/>
    <p:sldId id="280" r:id="rId9"/>
    <p:sldId id="265" r:id="rId10"/>
    <p:sldId id="266" r:id="rId11"/>
    <p:sldId id="284" r:id="rId12"/>
    <p:sldId id="271" r:id="rId13"/>
    <p:sldId id="272" r:id="rId14"/>
    <p:sldId id="273" r:id="rId15"/>
    <p:sldId id="278" r:id="rId16"/>
    <p:sldId id="281" r:id="rId17"/>
    <p:sldId id="275" r:id="rId18"/>
    <p:sldId id="276" r:id="rId19"/>
    <p:sldId id="279" r:id="rId20"/>
    <p:sldId id="282" r:id="rId21"/>
    <p:sldId id="277" r:id="rId22"/>
  </p:sldIdLst>
  <p:sldSz cx="9144000" cy="5143500" type="screen16x9"/>
  <p:notesSz cx="6858000" cy="9144000"/>
  <p:embeddedFontLst>
    <p:embeddedFont>
      <p:font typeface="Marianne" panose="02000000000000000000" pitchFamily="2"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Marianne ExtraBold" panose="02000000000000000000" pitchFamily="2" charset="0"/>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272" userDrawn="1">
          <p15:clr>
            <a:srgbClr val="F26B43"/>
          </p15:clr>
        </p15:guide>
        <p15:guide id="4" pos="5488" userDrawn="1">
          <p15:clr>
            <a:srgbClr val="F26B43"/>
          </p15:clr>
        </p15:guide>
        <p15:guide id="5" orient="horz" pos="259" userDrawn="1">
          <p15:clr>
            <a:srgbClr val="F26B43"/>
          </p15:clr>
        </p15:guide>
        <p15:guide id="6" pos="3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MARTIN" initials="CM" lastIdx="3" clrIdx="0">
    <p:extLst>
      <p:ext uri="{19B8F6BF-5375-455C-9EA6-DF929625EA0E}">
        <p15:presenceInfo xmlns:p15="http://schemas.microsoft.com/office/powerpoint/2012/main" userId="S-1-5-21-1616320312-2655828719-4280963109-73656" providerId="AD"/>
      </p:ext>
    </p:extLst>
  </p:cmAuthor>
  <p:cmAuthor id="2" name="SOPHIE MARTINET" initials="SM" lastIdx="2" clrIdx="1">
    <p:extLst>
      <p:ext uri="{19B8F6BF-5375-455C-9EA6-DF929625EA0E}">
        <p15:presenceInfo xmlns:p15="http://schemas.microsoft.com/office/powerpoint/2012/main" userId="S-1-5-21-1616320312-2655828719-4280963109-75217" providerId="AD"/>
      </p:ext>
    </p:extLst>
  </p:cmAuthor>
  <p:cmAuthor id="3" name="CHRISTEL LAFON" initials="CL" lastIdx="1" clrIdx="2">
    <p:extLst>
      <p:ext uri="{19B8F6BF-5375-455C-9EA6-DF929625EA0E}">
        <p15:presenceInfo xmlns:p15="http://schemas.microsoft.com/office/powerpoint/2012/main" userId="S-1-5-21-1616320312-2655828719-4280963109-73580" providerId="AD"/>
      </p:ext>
    </p:extLst>
  </p:cmAuthor>
  <p:cmAuthor id="4" name="FREDERIC BROUZES" initials="FB" lastIdx="25" clrIdx="3">
    <p:extLst>
      <p:ext uri="{19B8F6BF-5375-455C-9EA6-DF929625EA0E}">
        <p15:presenceInfo xmlns:p15="http://schemas.microsoft.com/office/powerpoint/2012/main" userId="S-1-5-21-1616320312-2655828719-4280963109-77293" providerId="AD"/>
      </p:ext>
    </p:extLst>
  </p:cmAuthor>
  <p:cmAuthor id="5" name="MARC BOST" initials="MB" lastIdx="3" clrIdx="4">
    <p:extLst>
      <p:ext uri="{19B8F6BF-5375-455C-9EA6-DF929625EA0E}">
        <p15:presenceInfo xmlns:p15="http://schemas.microsoft.com/office/powerpoint/2012/main" userId="S-1-5-21-1616320312-2655828719-4280963109-12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833"/>
    <a:srgbClr val="3225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E2B51-7178-46CF-9872-6C99C6FD7238}" v="1122" dt="2021-12-23T13:42:09.50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949" autoAdjust="0"/>
  </p:normalViewPr>
  <p:slideViewPr>
    <p:cSldViewPr snapToGrid="0">
      <p:cViewPr varScale="1">
        <p:scale>
          <a:sx n="101" d="100"/>
          <a:sy n="101" d="100"/>
        </p:scale>
        <p:origin x="77" y="86"/>
      </p:cViewPr>
      <p:guideLst>
        <p:guide orient="horz" pos="1620"/>
        <p:guide pos="2880"/>
        <p:guide pos="272"/>
        <p:guide pos="5488"/>
        <p:guide orient="horz" pos="259"/>
        <p:guide pos="3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F833D1-A057-4801-B263-B7D78BD770F8}" type="datetimeFigureOut">
              <a:rPr lang="fr-FR" smtClean="0"/>
              <a:t>28/12/2023</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21AA7A-52A4-408B-830A-3F3B6158E313}" type="slidenum">
              <a:rPr lang="fr-FR" smtClean="0"/>
              <a:t>‹N°›</a:t>
            </a:fld>
            <a:endParaRPr lang="fr-FR" dirty="0"/>
          </a:p>
        </p:txBody>
      </p:sp>
    </p:spTree>
    <p:extLst>
      <p:ext uri="{BB962C8B-B14F-4D97-AF65-F5344CB8AC3E}">
        <p14:creationId xmlns:p14="http://schemas.microsoft.com/office/powerpoint/2010/main" val="426129904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040446267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040446267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00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FR" sz="1100" b="0" i="0" u="none" strike="noStrike" cap="none" dirty="0">
                <a:solidFill>
                  <a:srgbClr val="000000"/>
                </a:solidFill>
                <a:effectLst/>
                <a:latin typeface="Arial"/>
                <a:ea typeface="Arial"/>
                <a:cs typeface="Arial"/>
                <a:sym typeface="Arial"/>
              </a:rPr>
              <a:t>Le SNU est</a:t>
            </a:r>
            <a:r>
              <a:rPr lang="fr-FR" sz="1100" b="0" i="0" u="none" strike="noStrike" cap="none" baseline="0" dirty="0">
                <a:solidFill>
                  <a:srgbClr val="000000"/>
                </a:solidFill>
                <a:effectLst/>
                <a:latin typeface="Arial"/>
                <a:ea typeface="Arial"/>
                <a:cs typeface="Arial"/>
                <a:sym typeface="Arial"/>
              </a:rPr>
              <a:t> ouvert à tous! </a:t>
            </a:r>
            <a:r>
              <a:rPr lang="fr-FR" sz="1100" b="0" i="0" u="none" strike="noStrike" cap="none" dirty="0">
                <a:solidFill>
                  <a:srgbClr val="000000"/>
                </a:solidFill>
                <a:effectLst/>
                <a:latin typeface="Arial"/>
                <a:ea typeface="Arial"/>
                <a:cs typeface="Arial"/>
                <a:sym typeface="Arial"/>
              </a:rPr>
              <a:t>Vous avez la possibilité de déclarer une situation particulière (allergie, situation de handicap, besoin d’un aménagement spécifique, etc.) en amont du séjour</a:t>
            </a:r>
            <a:r>
              <a:rPr lang="fr-FR" sz="1100" b="0" i="0" u="none" strike="noStrike" cap="none" baseline="0" dirty="0">
                <a:solidFill>
                  <a:srgbClr val="000000"/>
                </a:solidFill>
                <a:effectLst/>
                <a:latin typeface="Arial"/>
                <a:ea typeface="Arial"/>
                <a:cs typeface="Arial"/>
                <a:sym typeface="Arial"/>
              </a:rPr>
              <a:t> via le formulaire d’inscription</a:t>
            </a:r>
            <a:r>
              <a:rPr lang="fr-FR" sz="1100" b="0" i="0" u="none" strike="noStrike" cap="none" dirty="0">
                <a:solidFill>
                  <a:srgbClr val="000000"/>
                </a:solidFill>
                <a:effectLst/>
                <a:latin typeface="Arial"/>
                <a:ea typeface="Arial"/>
                <a:cs typeface="Arial"/>
                <a:sym typeface="Arial"/>
              </a:rPr>
              <a:t>.</a:t>
            </a:r>
            <a:r>
              <a:rPr lang="fr-FR" sz="1100" b="0" i="0" u="none" strike="noStrike" cap="none" baseline="0" dirty="0">
                <a:solidFill>
                  <a:srgbClr val="000000"/>
                </a:solidFill>
                <a:effectLst/>
                <a:latin typeface="Arial"/>
                <a:ea typeface="Arial"/>
                <a:cs typeface="Arial"/>
                <a:sym typeface="Arial"/>
              </a:rPr>
              <a:t> </a:t>
            </a:r>
            <a:r>
              <a:rPr lang="fr-FR" sz="1100" b="0" i="0" u="none" strike="noStrike" cap="none" dirty="0">
                <a:solidFill>
                  <a:srgbClr val="000000"/>
                </a:solidFill>
                <a:effectLst/>
                <a:latin typeface="Arial"/>
                <a:ea typeface="Arial"/>
                <a:cs typeface="Arial"/>
                <a:sym typeface="Arial"/>
              </a:rPr>
              <a:t>Si vous</a:t>
            </a:r>
            <a:r>
              <a:rPr lang="fr-FR" sz="1100" b="0" i="0" u="none" strike="noStrike" cap="none" baseline="0" dirty="0">
                <a:solidFill>
                  <a:srgbClr val="000000"/>
                </a:solidFill>
                <a:effectLst/>
                <a:latin typeface="Arial"/>
                <a:ea typeface="Arial"/>
                <a:cs typeface="Arial"/>
                <a:sym typeface="Arial"/>
              </a:rPr>
              <a:t> indiqué</a:t>
            </a:r>
            <a:r>
              <a:rPr lang="fr-FR" sz="1100" b="0" i="0" u="none" strike="noStrike" cap="none" dirty="0">
                <a:solidFill>
                  <a:srgbClr val="000000"/>
                </a:solidFill>
                <a:effectLst/>
                <a:latin typeface="Arial"/>
                <a:ea typeface="Arial"/>
                <a:cs typeface="Arial"/>
                <a:sym typeface="Arial"/>
              </a:rPr>
              <a:t> être en situation de handicap, il vous sera demandé de préciser la nature d’aménagement requis afin que les équipes encadrantes puissent mettre en place toutes les conditions</a:t>
            </a:r>
            <a:r>
              <a:rPr lang="fr-FR" sz="1100" b="0" i="0" u="none" strike="noStrike" cap="none" baseline="0" dirty="0">
                <a:solidFill>
                  <a:srgbClr val="000000"/>
                </a:solidFill>
                <a:effectLst/>
                <a:latin typeface="Arial"/>
                <a:ea typeface="Arial"/>
                <a:cs typeface="Arial"/>
                <a:sym typeface="Arial"/>
              </a:rPr>
              <a:t> nécessaires à votre bonne participation</a:t>
            </a:r>
            <a:r>
              <a:rPr lang="fr-FR" sz="1100" b="0" i="0" u="none" strike="noStrike" cap="none" dirty="0">
                <a:solidFill>
                  <a:srgbClr val="000000"/>
                </a:solidFill>
                <a:effectLst/>
                <a:latin typeface="Arial"/>
                <a:ea typeface="Arial"/>
                <a:cs typeface="Arial"/>
                <a:sym typeface="Arial"/>
              </a:rPr>
              <a:t>.</a:t>
            </a:r>
            <a:r>
              <a:rPr lang="fr-FR" sz="1100" b="0" i="0" u="none" strike="noStrike" cap="none" baseline="0" dirty="0">
                <a:solidFill>
                  <a:srgbClr val="000000"/>
                </a:solidFill>
                <a:effectLst/>
                <a:latin typeface="Arial"/>
                <a:ea typeface="Arial"/>
                <a:cs typeface="Arial"/>
                <a:sym typeface="Arial"/>
              </a:rPr>
              <a:t> </a:t>
            </a:r>
            <a:r>
              <a:rPr lang="fr-FR" sz="1100" b="0" i="0" u="none" strike="noStrike" cap="none" dirty="0">
                <a:solidFill>
                  <a:srgbClr val="000000"/>
                </a:solidFill>
                <a:effectLst/>
                <a:latin typeface="Arial"/>
                <a:ea typeface="Arial"/>
                <a:cs typeface="Arial"/>
                <a:sym typeface="Arial"/>
              </a:rPr>
              <a:t>Si cela n’a pas été mentionné ou que vous souhaitez en parler avec l’équipe organisatrice avant votre départ, prenez contact avec le chef de projet SNU qui vous rapprochera du responsable de votre centre d’affectation.</a:t>
            </a:r>
          </a:p>
          <a:p>
            <a:pPr marL="158750" indent="0">
              <a:buNone/>
            </a:pPr>
            <a:endParaRPr lang="fr-FR" sz="1100" b="0" i="0" u="none" strike="noStrike" cap="none" dirty="0">
              <a:solidFill>
                <a:srgbClr val="000000"/>
              </a:solidFill>
              <a:effectLst/>
              <a:latin typeface="Arial"/>
              <a:ea typeface="Arial"/>
              <a:cs typeface="Arial"/>
              <a:sym typeface="Arial"/>
            </a:endParaRPr>
          </a:p>
          <a:p>
            <a:pPr marL="158750" indent="0">
              <a:buNone/>
            </a:pPr>
            <a:r>
              <a:rPr lang="fr-FR" sz="1100" b="0" i="0" u="none" strike="noStrike" cap="none" dirty="0">
                <a:solidFill>
                  <a:srgbClr val="000000"/>
                </a:solidFill>
                <a:effectLst/>
                <a:latin typeface="Arial"/>
                <a:ea typeface="Arial"/>
                <a:cs typeface="Arial"/>
                <a:sym typeface="Arial"/>
              </a:rPr>
              <a:t>Le rythme et les activités proposées pendant le séjour sont adaptés par les équipes encadrantes pour que le séjour soit réellement accessible à tous. </a:t>
            </a:r>
          </a:p>
          <a:p>
            <a:pPr marL="158750" indent="0">
              <a:buNone/>
            </a:pPr>
            <a:endParaRPr lang="fr-FR" sz="1100" b="0" i="0" u="none" strike="noStrike" cap="none" dirty="0">
              <a:solidFill>
                <a:srgbClr val="000000"/>
              </a:solidFill>
              <a:effectLst/>
              <a:latin typeface="Arial"/>
              <a:ea typeface="Arial"/>
              <a:cs typeface="Arial"/>
              <a:sym typeface="Arial"/>
            </a:endParaRPr>
          </a:p>
          <a:p>
            <a:pPr marL="158750" indent="0">
              <a:buNone/>
            </a:pPr>
            <a:r>
              <a:rPr lang="fr-FR" sz="1100" b="0" i="0" u="none" strike="noStrike" cap="none" dirty="0">
                <a:solidFill>
                  <a:srgbClr val="000000"/>
                </a:solidFill>
                <a:effectLst/>
                <a:latin typeface="Arial"/>
                <a:ea typeface="Arial"/>
                <a:cs typeface="Arial"/>
                <a:sym typeface="Arial"/>
              </a:rPr>
              <a:t>Exception à la gratuité : dans le cas d’une affectation au sein de votre département de résidence, vous devrez vous rendre dans votre centre de séjour et en revenir par le moyen de transport de votre choix. Ces trajets ne sont pas pris en charge par l’administration.</a:t>
            </a:r>
            <a:endParaRPr lang="fr-FR" dirty="0"/>
          </a:p>
        </p:txBody>
      </p:sp>
    </p:spTree>
    <p:extLst>
      <p:ext uri="{BB962C8B-B14F-4D97-AF65-F5344CB8AC3E}">
        <p14:creationId xmlns:p14="http://schemas.microsoft.com/office/powerpoint/2010/main" val="1915306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fontAlgn="ctr">
              <a:buNone/>
            </a:pPr>
            <a:r>
              <a:rPr lang="fr-FR" sz="1100" b="1" i="0" u="none" strike="noStrike" cap="none" dirty="0">
                <a:solidFill>
                  <a:srgbClr val="000000"/>
                </a:solidFill>
                <a:effectLst/>
                <a:latin typeface="Arial"/>
                <a:ea typeface="Arial"/>
                <a:cs typeface="Arial"/>
                <a:sym typeface="Arial"/>
              </a:rPr>
              <a:t>Séjour</a:t>
            </a:r>
            <a:r>
              <a:rPr lang="fr-FR" sz="1100" b="1" i="0" u="none" strike="noStrike" cap="none" baseline="0" dirty="0">
                <a:solidFill>
                  <a:srgbClr val="000000"/>
                </a:solidFill>
                <a:effectLst/>
                <a:latin typeface="Arial"/>
                <a:ea typeface="Arial"/>
                <a:cs typeface="Arial"/>
                <a:sym typeface="Arial"/>
              </a:rPr>
              <a:t> de </a:t>
            </a:r>
            <a:r>
              <a:rPr lang="fr-FR" sz="1100" b="1" i="0" u="none" strike="noStrike" cap="none" dirty="0">
                <a:solidFill>
                  <a:srgbClr val="000000"/>
                </a:solidFill>
                <a:effectLst/>
                <a:latin typeface="Arial"/>
                <a:ea typeface="Arial"/>
                <a:cs typeface="Arial"/>
                <a:sym typeface="Arial"/>
              </a:rPr>
              <a:t>Juin </a:t>
            </a:r>
            <a:r>
              <a:rPr lang="fr-FR" sz="1100" b="0" i="0" u="none" strike="noStrike" cap="none" dirty="0">
                <a:solidFill>
                  <a:srgbClr val="000000"/>
                </a:solidFill>
                <a:effectLst/>
                <a:latin typeface="Arial"/>
                <a:ea typeface="Arial"/>
                <a:cs typeface="Arial"/>
                <a:sym typeface="Arial"/>
              </a:rPr>
              <a:t>: les élèves de 3</a:t>
            </a:r>
            <a:r>
              <a:rPr lang="fr-FR" sz="1100" b="0" i="0" u="none" strike="noStrike" cap="none" baseline="30000" dirty="0">
                <a:solidFill>
                  <a:srgbClr val="000000"/>
                </a:solidFill>
                <a:effectLst/>
                <a:latin typeface="Arial"/>
                <a:ea typeface="Arial"/>
                <a:cs typeface="Arial"/>
                <a:sym typeface="Arial"/>
              </a:rPr>
              <a:t>ème</a:t>
            </a:r>
            <a:r>
              <a:rPr lang="fr-FR" sz="1100" b="0" i="0" u="none" strike="noStrike" cap="none" dirty="0">
                <a:solidFill>
                  <a:srgbClr val="000000"/>
                </a:solidFill>
                <a:effectLst/>
                <a:latin typeface="Arial"/>
                <a:ea typeface="Arial"/>
                <a:cs typeface="Arial"/>
                <a:sym typeface="Arial"/>
              </a:rPr>
              <a:t>, de seconde pro, première GT et pro, première et deuxième année de CAP et de terminale GT et pro ne sont pas éligibles au séjour de cohésion en juin. Les élèves de seconde GT sont en revanche éligibles. </a:t>
            </a:r>
          </a:p>
          <a:p>
            <a:pPr marL="158750" indent="0" fontAlgn="ctr">
              <a:buNone/>
            </a:pPr>
            <a:endParaRPr lang="fr-FR" sz="1100" b="0" i="0" u="none" strike="noStrike" cap="none" dirty="0">
              <a:solidFill>
                <a:srgbClr val="000000"/>
              </a:solidFill>
              <a:effectLst/>
              <a:latin typeface="Arial"/>
              <a:ea typeface="Arial"/>
              <a:cs typeface="Arial"/>
              <a:sym typeface="Arial"/>
            </a:endParaRPr>
          </a:p>
          <a:p>
            <a:pPr marL="158750" indent="0" fontAlgn="ctr">
              <a:buNone/>
            </a:pPr>
            <a:r>
              <a:rPr lang="fr-FR" sz="1100" b="1" i="0" u="none" strike="noStrike" cap="none" dirty="0">
                <a:solidFill>
                  <a:srgbClr val="000000"/>
                </a:solidFill>
                <a:effectLst/>
                <a:latin typeface="Arial"/>
                <a:ea typeface="Arial"/>
                <a:cs typeface="Arial"/>
                <a:sym typeface="Arial"/>
              </a:rPr>
              <a:t>Séjour</a:t>
            </a:r>
            <a:r>
              <a:rPr lang="fr-FR" sz="1100" b="1" i="0" u="none" strike="noStrike" cap="none" baseline="0" dirty="0">
                <a:solidFill>
                  <a:srgbClr val="000000"/>
                </a:solidFill>
                <a:effectLst/>
                <a:latin typeface="Arial"/>
                <a:ea typeface="Arial"/>
                <a:cs typeface="Arial"/>
                <a:sym typeface="Arial"/>
              </a:rPr>
              <a:t> de </a:t>
            </a:r>
            <a:r>
              <a:rPr lang="fr-FR" sz="1100" b="1" i="0" u="none" strike="noStrike" cap="none" dirty="0">
                <a:solidFill>
                  <a:srgbClr val="000000"/>
                </a:solidFill>
                <a:effectLst/>
                <a:latin typeface="Arial"/>
                <a:ea typeface="Arial"/>
                <a:cs typeface="Arial"/>
                <a:sym typeface="Arial"/>
              </a:rPr>
              <a:t>Juillet</a:t>
            </a:r>
            <a:r>
              <a:rPr lang="fr-FR" sz="1100" b="0" i="0" u="none" strike="noStrike" cap="none" dirty="0">
                <a:solidFill>
                  <a:srgbClr val="000000"/>
                </a:solidFill>
                <a:effectLst/>
                <a:latin typeface="Arial"/>
                <a:ea typeface="Arial"/>
                <a:cs typeface="Arial"/>
                <a:sym typeface="Arial"/>
              </a:rPr>
              <a:t> : les élèves de seconde GT et Pro sont éligibles. Les élèves de première pro, de première et seconde année de CAP et les élèves de 3</a:t>
            </a:r>
            <a:r>
              <a:rPr lang="fr-FR" sz="1100" b="0" i="0" u="none" strike="noStrike" cap="none" baseline="30000" dirty="0">
                <a:solidFill>
                  <a:srgbClr val="000000"/>
                </a:solidFill>
                <a:effectLst/>
                <a:latin typeface="Arial"/>
                <a:ea typeface="Arial"/>
                <a:cs typeface="Arial"/>
                <a:sym typeface="Arial"/>
              </a:rPr>
              <a:t>ème</a:t>
            </a:r>
            <a:r>
              <a:rPr lang="fr-FR" sz="1100" b="0" i="0" u="none" strike="noStrike" cap="none" dirty="0">
                <a:solidFill>
                  <a:srgbClr val="000000"/>
                </a:solidFill>
                <a:effectLst/>
                <a:latin typeface="Arial"/>
                <a:ea typeface="Arial"/>
                <a:cs typeface="Arial"/>
                <a:sym typeface="Arial"/>
              </a:rPr>
              <a:t> sont également éligibles. Les élèves de première GT inscrits en juillet devront signaler au SDJES toute convocation éventuelle à une épreuve anticipée après le 2 juillet 2024. Ils pourront être autorisés à rejoindre le séjour à une date ultérieure. Les élèves de terminale GT et pro ne sont pas éligibles.</a:t>
            </a:r>
          </a:p>
          <a:p>
            <a:pPr marL="158750" indent="0" fontAlgn="ctr">
              <a:buNone/>
            </a:pPr>
            <a:endParaRPr lang="fr-FR"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826737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FR" sz="1100" dirty="0">
                <a:latin typeface="Marianne" panose="02000000000000000000" pitchFamily="2" charset="0"/>
              </a:rPr>
              <a:t>Tous les volontaires sont dans la même situation que vous : vous verrez, vous vous lierez d’amitié rapidement avec d’autres volontaires sur place.</a:t>
            </a:r>
          </a:p>
          <a:p>
            <a:pPr marL="158750" indent="0">
              <a:buNone/>
            </a:pPr>
            <a:endParaRPr lang="fr-FR" dirty="0"/>
          </a:p>
          <a:p>
            <a:pPr marL="158750" indent="0">
              <a:buNone/>
            </a:pPr>
            <a:r>
              <a:rPr lang="fr-FR" dirty="0"/>
              <a:t>Si vous avez réalisé un séjour de cohésion en 2023 vous pourrez vous inscrire au SNU dans le cadre du parcours classe engagée.</a:t>
            </a:r>
          </a:p>
        </p:txBody>
      </p:sp>
    </p:spTree>
    <p:extLst>
      <p:ext uri="{BB962C8B-B14F-4D97-AF65-F5344CB8AC3E}">
        <p14:creationId xmlns:p14="http://schemas.microsoft.com/office/powerpoint/2010/main" val="86539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1260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dirty="0"/>
              <a:t>Le taux d’encadrement est conforme à la réglementation ACM : un encadrant pour 12 jeunes.</a:t>
            </a:r>
          </a:p>
          <a:p>
            <a:endParaRPr lang="fr-FR" dirty="0"/>
          </a:p>
        </p:txBody>
      </p:sp>
    </p:spTree>
    <p:extLst>
      <p:ext uri="{BB962C8B-B14F-4D97-AF65-F5344CB8AC3E}">
        <p14:creationId xmlns:p14="http://schemas.microsoft.com/office/powerpoint/2010/main" val="4040018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83104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46264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54383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4882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040446267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040446267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100" dirty="0">
                <a:solidFill>
                  <a:schemeClr val="bg2">
                    <a:lumMod val="50000"/>
                  </a:schemeClr>
                </a:solidFill>
                <a:latin typeface="Marianne" panose="02000000000000000000" pitchFamily="2" charset="0"/>
              </a:rPr>
              <a:t>Le Service national universel s’adresse à tous les jeunes de 15 à 17 ans qui souhaitent vivre une </a:t>
            </a:r>
            <a:r>
              <a:rPr lang="fr" sz="1100" b="0" dirty="0">
                <a:solidFill>
                  <a:schemeClr val="bg2">
                    <a:lumMod val="50000"/>
                  </a:schemeClr>
                </a:solidFill>
                <a:latin typeface="Marianne" panose="02000000000000000000" pitchFamily="2" charset="0"/>
              </a:rPr>
              <a:t>expérience unique et gratuite</a:t>
            </a:r>
            <a:r>
              <a:rPr lang="fr" sz="1100" dirty="0">
                <a:solidFill>
                  <a:schemeClr val="bg2">
                    <a:lumMod val="50000"/>
                  </a:schemeClr>
                </a:solidFill>
                <a:latin typeface="Marianne" panose="02000000000000000000" pitchFamily="2" charset="0"/>
              </a:rPr>
              <a:t>, renforcer leur sens de l’action à travers la réalisation d’initiatives individuelles et collectives très concrètes à la croisée de leur préoccupations et des enjeux auxquels le pays est confronté !</a:t>
            </a:r>
            <a:endParaRPr lang="fr" sz="1100" b="1" dirty="0">
              <a:solidFill>
                <a:schemeClr val="bg2">
                  <a:lumMod val="50000"/>
                </a:schemeClr>
              </a:solidFill>
              <a:latin typeface="Marianne" panose="02000000000000000000" pitchFamily="2" charset="0"/>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92131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093718a42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093718a42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40446267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40446267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40446267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040446267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dirty="0">
                <a:latin typeface="Marianne" panose="02000000000000000000" pitchFamily="2" charset="0"/>
              </a:rPr>
              <a:t>PSC1 : Prévention et secours civiques de niveau 1 (ou un prolongement pour ceux qui auraient déjà le diplôme)</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040446267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040446267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040446267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040446267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269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40446267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040446267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endParaRPr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040446267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040446267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Faire choisir à l’assistance le témoignage qu’elle veut regarder</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youtube.com/watch?v=ABboKKTpFp4" TargetMode="External"/><Relationship Id="rId7" Type="http://schemas.openxmlformats.org/officeDocument/2006/relationships/hyperlink" Target="https://www.youtube.com/watch?v=VbjJIwIVGB4"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www.youtube.com/watch?v=rsCuBOxb814" TargetMode="Externa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hyperlink" Target="https://www.youtube.com/watch?v=3mOpBhQCeV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zT7bmkex8c"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7zJSfwj19n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257F"/>
        </a:solidFill>
        <a:effectLst/>
      </p:bgPr>
    </p:bg>
    <p:spTree>
      <p:nvGrpSpPr>
        <p:cNvPr id="1" name="Shape 53"/>
        <p:cNvGrpSpPr/>
        <p:nvPr/>
      </p:nvGrpSpPr>
      <p:grpSpPr>
        <a:xfrm>
          <a:off x="0" y="0"/>
          <a:ext cx="0" cy="0"/>
          <a:chOff x="0" y="0"/>
          <a:chExt cx="0" cy="0"/>
        </a:xfrm>
      </p:grpSpPr>
      <p:sp>
        <p:nvSpPr>
          <p:cNvPr id="54" name="Google Shape;54;p13"/>
          <p:cNvSpPr/>
          <p:nvPr/>
        </p:nvSpPr>
        <p:spPr>
          <a:xfrm>
            <a:off x="2075" y="0"/>
            <a:ext cx="9144000" cy="110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AutoShape 2" descr="https://osmose.numerique.gouv.fr/upload/docs/image/png/2023-04/snu_logo_rvb.png.associated/th-2000x1000-snu_logo_rvb.p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8" name="Image 7">
            <a:extLst>
              <a:ext uri="{FF2B5EF4-FFF2-40B4-BE49-F238E27FC236}">
                <a16:creationId xmlns:a16="http://schemas.microsoft.com/office/drawing/2014/main" id="{23CF235C-710E-743D-7476-95B389EC4DB8}"/>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2" name="Rectangle 21">
            <a:extLst>
              <a:ext uri="{FF2B5EF4-FFF2-40B4-BE49-F238E27FC236}">
                <a16:creationId xmlns:a16="http://schemas.microsoft.com/office/drawing/2014/main" id="{FA3CC314-8162-472D-8458-337B43607E7E}"/>
              </a:ext>
            </a:extLst>
          </p:cNvPr>
          <p:cNvSpPr/>
          <p:nvPr/>
        </p:nvSpPr>
        <p:spPr>
          <a:xfrm>
            <a:off x="6323865" y="2995979"/>
            <a:ext cx="1925517" cy="1899139"/>
          </a:xfrm>
          <a:prstGeom prst="rect">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F12CCA52-04F8-4579-94D6-F7347A300A2C}"/>
              </a:ext>
            </a:extLst>
          </p:cNvPr>
          <p:cNvSpPr/>
          <p:nvPr/>
        </p:nvSpPr>
        <p:spPr>
          <a:xfrm>
            <a:off x="5799219" y="900325"/>
            <a:ext cx="2039816" cy="1916724"/>
          </a:xfrm>
          <a:prstGeom prst="rect">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a:extLst>
              <a:ext uri="{FF2B5EF4-FFF2-40B4-BE49-F238E27FC236}">
                <a16:creationId xmlns:a16="http://schemas.microsoft.com/office/drawing/2014/main" id="{E18A4077-55B7-4E65-83E7-F08FC6C6986F}"/>
              </a:ext>
            </a:extLst>
          </p:cNvPr>
          <p:cNvSpPr/>
          <p:nvPr/>
        </p:nvSpPr>
        <p:spPr>
          <a:xfrm>
            <a:off x="3266872" y="1800385"/>
            <a:ext cx="2031024" cy="1925516"/>
          </a:xfrm>
          <a:prstGeom prst="rect">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C27645F8-2B7C-44E6-A535-8AA2C2D369D6}"/>
              </a:ext>
            </a:extLst>
          </p:cNvPr>
          <p:cNvSpPr/>
          <p:nvPr/>
        </p:nvSpPr>
        <p:spPr>
          <a:xfrm>
            <a:off x="763527" y="1240342"/>
            <a:ext cx="2004645" cy="1916724"/>
          </a:xfrm>
          <a:prstGeom prst="rect">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Google Shape;98;p19">
            <a:extLst>
              <a:ext uri="{FF2B5EF4-FFF2-40B4-BE49-F238E27FC236}">
                <a16:creationId xmlns:a16="http://schemas.microsoft.com/office/drawing/2014/main" id="{3A63FF93-F728-4E49-8D5B-97560F8EA010}"/>
              </a:ext>
            </a:extLst>
          </p:cNvPr>
          <p:cNvSpPr txBox="1">
            <a:spLocks/>
          </p:cNvSpPr>
          <p:nvPr/>
        </p:nvSpPr>
        <p:spPr>
          <a:xfrm>
            <a:off x="496327" y="110594"/>
            <a:ext cx="8119035" cy="3940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68580">
              <a:buSzPct val="100000"/>
            </a:pPr>
            <a:r>
              <a:rPr lang="fr-FR" sz="2500" b="1" dirty="0">
                <a:solidFill>
                  <a:srgbClr val="32257F"/>
                </a:solidFill>
                <a:latin typeface="Marianne" panose="02000000000000000000" pitchFamily="2" charset="0"/>
              </a:rPr>
              <a:t>Ils se sont engagés en mission </a:t>
            </a:r>
            <a:r>
              <a:rPr lang="fr-FR" sz="2500" b="1" dirty="0" smtClean="0">
                <a:solidFill>
                  <a:srgbClr val="32257F"/>
                </a:solidFill>
                <a:latin typeface="Marianne" panose="02000000000000000000" pitchFamily="2" charset="0"/>
              </a:rPr>
              <a:t>d’intérêt</a:t>
            </a:r>
            <a:br>
              <a:rPr lang="fr-FR" sz="2500" b="1" dirty="0" smtClean="0">
                <a:solidFill>
                  <a:srgbClr val="32257F"/>
                </a:solidFill>
                <a:latin typeface="Marianne" panose="02000000000000000000" pitchFamily="2" charset="0"/>
              </a:rPr>
            </a:br>
            <a:r>
              <a:rPr lang="fr-FR" sz="2500" b="1" dirty="0" smtClean="0">
                <a:solidFill>
                  <a:srgbClr val="32257F"/>
                </a:solidFill>
                <a:latin typeface="Marianne" panose="02000000000000000000" pitchFamily="2" charset="0"/>
              </a:rPr>
              <a:t>général, ils </a:t>
            </a:r>
            <a:r>
              <a:rPr lang="fr-FR" sz="2500" b="1" dirty="0">
                <a:solidFill>
                  <a:srgbClr val="32257F"/>
                </a:solidFill>
                <a:latin typeface="Marianne" panose="02000000000000000000" pitchFamily="2" charset="0"/>
              </a:rPr>
              <a:t>racontent !</a:t>
            </a:r>
          </a:p>
        </p:txBody>
      </p:sp>
      <p:sp>
        <p:nvSpPr>
          <p:cNvPr id="8" name="Rectangle 7">
            <a:extLst>
              <a:ext uri="{FF2B5EF4-FFF2-40B4-BE49-F238E27FC236}">
                <a16:creationId xmlns:a16="http://schemas.microsoft.com/office/drawing/2014/main" id="{3157F070-EE5F-744D-986D-315A8E53599C}"/>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7" name="Image 46">
            <a:hlinkClick r:id="rId3"/>
            <a:extLst>
              <a:ext uri="{FF2B5EF4-FFF2-40B4-BE49-F238E27FC236}">
                <a16:creationId xmlns:a16="http://schemas.microsoft.com/office/drawing/2014/main" id="{D6A778F6-1F31-8349-B3F0-FC7CA7D46A47}"/>
              </a:ext>
            </a:extLst>
          </p:cNvPr>
          <p:cNvPicPr>
            <a:picLocks noChangeAspect="1"/>
          </p:cNvPicPr>
          <p:nvPr/>
        </p:nvPicPr>
        <p:blipFill>
          <a:blip r:embed="rId4"/>
          <a:stretch>
            <a:fillRect/>
          </a:stretch>
        </p:blipFill>
        <p:spPr>
          <a:xfrm>
            <a:off x="783529" y="1294067"/>
            <a:ext cx="1933191" cy="1844357"/>
          </a:xfrm>
          <a:prstGeom prst="rect">
            <a:avLst/>
          </a:prstGeom>
        </p:spPr>
      </p:pic>
      <p:sp>
        <p:nvSpPr>
          <p:cNvPr id="48" name="Triangle isocèle 18">
            <a:hlinkClick r:id="rId3"/>
            <a:extLst>
              <a:ext uri="{FF2B5EF4-FFF2-40B4-BE49-F238E27FC236}">
                <a16:creationId xmlns:a16="http://schemas.microsoft.com/office/drawing/2014/main" id="{71D83BF1-A107-EA43-9513-A309446A6C1D}"/>
              </a:ext>
            </a:extLst>
          </p:cNvPr>
          <p:cNvSpPr/>
          <p:nvPr/>
        </p:nvSpPr>
        <p:spPr>
          <a:xfrm rot="5400000">
            <a:off x="2315657" y="2932179"/>
            <a:ext cx="724548" cy="386477"/>
          </a:xfrm>
          <a:prstGeom prst="triangle">
            <a:avLst/>
          </a:prstGeom>
          <a:ln>
            <a:solidFill>
              <a:srgbClr val="ED38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pic>
        <p:nvPicPr>
          <p:cNvPr id="49" name="Image 48">
            <a:hlinkClick r:id="rId5"/>
            <a:extLst>
              <a:ext uri="{FF2B5EF4-FFF2-40B4-BE49-F238E27FC236}">
                <a16:creationId xmlns:a16="http://schemas.microsoft.com/office/drawing/2014/main" id="{8EB0B873-5771-DE49-9133-07D0E14D23D3}"/>
              </a:ext>
            </a:extLst>
          </p:cNvPr>
          <p:cNvPicPr>
            <a:picLocks noChangeAspect="1"/>
          </p:cNvPicPr>
          <p:nvPr/>
        </p:nvPicPr>
        <p:blipFill>
          <a:blip r:embed="rId6"/>
          <a:stretch>
            <a:fillRect/>
          </a:stretch>
        </p:blipFill>
        <p:spPr>
          <a:xfrm>
            <a:off x="5811880" y="1000609"/>
            <a:ext cx="1928178" cy="1791604"/>
          </a:xfrm>
          <a:prstGeom prst="rect">
            <a:avLst/>
          </a:prstGeom>
        </p:spPr>
      </p:pic>
      <p:pic>
        <p:nvPicPr>
          <p:cNvPr id="51" name="Image 50">
            <a:hlinkClick r:id="rId7"/>
            <a:extLst>
              <a:ext uri="{FF2B5EF4-FFF2-40B4-BE49-F238E27FC236}">
                <a16:creationId xmlns:a16="http://schemas.microsoft.com/office/drawing/2014/main" id="{478F3B8B-E244-C442-8728-3A2AFE617D07}"/>
              </a:ext>
            </a:extLst>
          </p:cNvPr>
          <p:cNvPicPr>
            <a:picLocks noChangeAspect="1"/>
          </p:cNvPicPr>
          <p:nvPr/>
        </p:nvPicPr>
        <p:blipFill>
          <a:blip r:embed="rId8"/>
          <a:stretch>
            <a:fillRect/>
          </a:stretch>
        </p:blipFill>
        <p:spPr>
          <a:xfrm>
            <a:off x="3278788" y="1852514"/>
            <a:ext cx="1956212" cy="1857621"/>
          </a:xfrm>
          <a:prstGeom prst="rect">
            <a:avLst/>
          </a:prstGeom>
        </p:spPr>
      </p:pic>
      <p:pic>
        <p:nvPicPr>
          <p:cNvPr id="52" name="Image 51">
            <a:hlinkClick r:id="rId9"/>
            <a:extLst>
              <a:ext uri="{FF2B5EF4-FFF2-40B4-BE49-F238E27FC236}">
                <a16:creationId xmlns:a16="http://schemas.microsoft.com/office/drawing/2014/main" id="{7B59DCF8-67D4-134D-BF6F-769D5859EAD9}"/>
              </a:ext>
            </a:extLst>
          </p:cNvPr>
          <p:cNvPicPr>
            <a:picLocks noChangeAspect="1"/>
          </p:cNvPicPr>
          <p:nvPr/>
        </p:nvPicPr>
        <p:blipFill>
          <a:blip r:embed="rId10"/>
          <a:stretch>
            <a:fillRect/>
          </a:stretch>
        </p:blipFill>
        <p:spPr>
          <a:xfrm>
            <a:off x="6339663" y="3043033"/>
            <a:ext cx="1842314" cy="1838256"/>
          </a:xfrm>
          <a:prstGeom prst="rect">
            <a:avLst/>
          </a:prstGeom>
        </p:spPr>
      </p:pic>
      <p:sp>
        <p:nvSpPr>
          <p:cNvPr id="55" name="ZoneTexte 54">
            <a:extLst>
              <a:ext uri="{FF2B5EF4-FFF2-40B4-BE49-F238E27FC236}">
                <a16:creationId xmlns:a16="http://schemas.microsoft.com/office/drawing/2014/main" id="{C9DEAB6D-E88A-494F-AE63-55BC9CF92491}"/>
              </a:ext>
            </a:extLst>
          </p:cNvPr>
          <p:cNvSpPr txBox="1"/>
          <p:nvPr/>
        </p:nvSpPr>
        <p:spPr>
          <a:xfrm>
            <a:off x="962116" y="3888196"/>
            <a:ext cx="2316672" cy="954107"/>
          </a:xfrm>
          <a:prstGeom prst="rect">
            <a:avLst/>
          </a:prstGeom>
          <a:noFill/>
        </p:spPr>
        <p:txBody>
          <a:bodyPr wrap="square" rtlCol="0">
            <a:spAutoFit/>
          </a:bodyPr>
          <a:lstStyle/>
          <a:p>
            <a:r>
              <a:rPr lang="fr-FR" sz="800" dirty="0">
                <a:solidFill>
                  <a:srgbClr val="FF0000"/>
                </a:solidFill>
                <a:latin typeface="Marianne" panose="02000000000000000000" pitchFamily="50" charset="0"/>
              </a:rPr>
              <a:t>Pour visualiser ces vidéos </a:t>
            </a:r>
            <a:r>
              <a:rPr lang="fr-FR" sz="800" dirty="0" smtClean="0">
                <a:solidFill>
                  <a:srgbClr val="FF0000"/>
                </a:solidFill>
                <a:latin typeface="Marianne" panose="02000000000000000000" pitchFamily="50" charset="0"/>
              </a:rPr>
              <a:t>de </a:t>
            </a:r>
            <a:r>
              <a:rPr lang="fr-FR" sz="800" dirty="0">
                <a:solidFill>
                  <a:srgbClr val="FF0000"/>
                </a:solidFill>
                <a:latin typeface="Marianne" panose="02000000000000000000" pitchFamily="50" charset="0"/>
              </a:rPr>
              <a:t>2 minutes chacune, </a:t>
            </a:r>
            <a:r>
              <a:rPr lang="fr-FR" sz="800" dirty="0" smtClean="0">
                <a:solidFill>
                  <a:srgbClr val="FF0000"/>
                </a:solidFill>
                <a:latin typeface="Marianne" panose="02000000000000000000" pitchFamily="50" charset="0"/>
              </a:rPr>
              <a:t>effectuer un clic bouton droit souris sur l’image pour ouvrir le lien hypertexte, </a:t>
            </a:r>
            <a:r>
              <a:rPr lang="fr-FR" sz="800" dirty="0">
                <a:solidFill>
                  <a:srgbClr val="FF0000"/>
                </a:solidFill>
                <a:latin typeface="Marianne" panose="02000000000000000000" pitchFamily="50" charset="0"/>
              </a:rPr>
              <a:t>puis cliquer </a:t>
            </a:r>
            <a:r>
              <a:rPr lang="fr-FR" sz="800" dirty="0" smtClean="0">
                <a:solidFill>
                  <a:srgbClr val="FF0000"/>
                </a:solidFill>
                <a:latin typeface="Marianne" panose="02000000000000000000" pitchFamily="50" charset="0"/>
              </a:rPr>
              <a:t>sur </a:t>
            </a:r>
            <a:r>
              <a:rPr lang="fr-FR" sz="800" dirty="0">
                <a:solidFill>
                  <a:srgbClr val="FF0000"/>
                </a:solidFill>
                <a:latin typeface="Marianne" panose="02000000000000000000" pitchFamily="50" charset="0"/>
              </a:rPr>
              <a:t>l’onglet </a:t>
            </a:r>
            <a:r>
              <a:rPr lang="fr-FR" sz="800" dirty="0" smtClean="0">
                <a:solidFill>
                  <a:srgbClr val="FF0000"/>
                </a:solidFill>
                <a:latin typeface="Marianne" panose="02000000000000000000" pitchFamily="50" charset="0"/>
              </a:rPr>
              <a:t>« parcourir </a:t>
            </a:r>
            <a:r>
              <a:rPr lang="fr-FR" sz="800" dirty="0" err="1" smtClean="0">
                <a:solidFill>
                  <a:srgbClr val="FF0000"/>
                </a:solidFill>
                <a:latin typeface="Marianne" panose="02000000000000000000" pitchFamily="50" charset="0"/>
              </a:rPr>
              <a:t>Youtube</a:t>
            </a:r>
            <a:r>
              <a:rPr lang="fr-FR" sz="800" dirty="0" smtClean="0">
                <a:solidFill>
                  <a:srgbClr val="FF0000"/>
                </a:solidFill>
                <a:latin typeface="Marianne" panose="02000000000000000000" pitchFamily="50" charset="0"/>
              </a:rPr>
              <a:t> ».</a:t>
            </a:r>
            <a:r>
              <a:rPr lang="fr-FR" sz="800" dirty="0">
                <a:solidFill>
                  <a:srgbClr val="FF0000"/>
                </a:solidFill>
                <a:latin typeface="Marianne" panose="02000000000000000000" pitchFamily="50" charset="0"/>
              </a:rPr>
              <a:t/>
            </a:r>
            <a:br>
              <a:rPr lang="fr-FR" sz="800" dirty="0">
                <a:solidFill>
                  <a:srgbClr val="FF0000"/>
                </a:solidFill>
                <a:latin typeface="Marianne" panose="02000000000000000000" pitchFamily="50" charset="0"/>
              </a:rPr>
            </a:br>
            <a:r>
              <a:rPr lang="fr-FR" sz="800" dirty="0" smtClean="0">
                <a:solidFill>
                  <a:srgbClr val="FF0000"/>
                </a:solidFill>
                <a:latin typeface="Marianne" panose="02000000000000000000" pitchFamily="50" charset="0"/>
              </a:rPr>
              <a:t>Une </a:t>
            </a:r>
            <a:r>
              <a:rPr lang="fr-FR" sz="800" dirty="0">
                <a:solidFill>
                  <a:srgbClr val="FF0000"/>
                </a:solidFill>
                <a:latin typeface="Marianne" panose="02000000000000000000" pitchFamily="50" charset="0"/>
              </a:rPr>
              <a:t>connexion internet </a:t>
            </a:r>
            <a:br>
              <a:rPr lang="fr-FR" sz="800" dirty="0">
                <a:solidFill>
                  <a:srgbClr val="FF0000"/>
                </a:solidFill>
                <a:latin typeface="Marianne" panose="02000000000000000000" pitchFamily="50" charset="0"/>
              </a:rPr>
            </a:br>
            <a:r>
              <a:rPr lang="fr-FR" sz="800" dirty="0">
                <a:solidFill>
                  <a:srgbClr val="FF0000"/>
                </a:solidFill>
                <a:latin typeface="Marianne" panose="02000000000000000000" pitchFamily="50" charset="0"/>
              </a:rPr>
              <a:t>est </a:t>
            </a:r>
            <a:r>
              <a:rPr lang="fr-FR" sz="800" dirty="0" smtClean="0">
                <a:solidFill>
                  <a:srgbClr val="FF0000"/>
                </a:solidFill>
                <a:latin typeface="Marianne" panose="02000000000000000000" pitchFamily="50" charset="0"/>
              </a:rPr>
              <a:t>nécessaire.</a:t>
            </a:r>
            <a:endParaRPr lang="fr-FR" sz="800" dirty="0">
              <a:solidFill>
                <a:srgbClr val="FF0000"/>
              </a:solidFill>
              <a:latin typeface="Marianne" panose="02000000000000000000" pitchFamily="50" charset="0"/>
            </a:endParaRPr>
          </a:p>
        </p:txBody>
      </p:sp>
      <p:grpSp>
        <p:nvGrpSpPr>
          <p:cNvPr id="56" name="Groupe 55">
            <a:extLst>
              <a:ext uri="{FF2B5EF4-FFF2-40B4-BE49-F238E27FC236}">
                <a16:creationId xmlns:a16="http://schemas.microsoft.com/office/drawing/2014/main" id="{6382EA0A-4BF5-6D43-954A-E74600F459C3}"/>
              </a:ext>
            </a:extLst>
          </p:cNvPr>
          <p:cNvGrpSpPr/>
          <p:nvPr/>
        </p:nvGrpSpPr>
        <p:grpSpPr>
          <a:xfrm>
            <a:off x="678652" y="4129585"/>
            <a:ext cx="283464" cy="307777"/>
            <a:chOff x="429290" y="5274935"/>
            <a:chExt cx="283464" cy="307777"/>
          </a:xfrm>
        </p:grpSpPr>
        <p:sp>
          <p:nvSpPr>
            <p:cNvPr id="57" name="Triangle isocèle 14">
              <a:extLst>
                <a:ext uri="{FF2B5EF4-FFF2-40B4-BE49-F238E27FC236}">
                  <a16:creationId xmlns:a16="http://schemas.microsoft.com/office/drawing/2014/main" id="{C9AE56BD-7DE7-1A41-9B5E-24A76C57F018}"/>
                </a:ext>
              </a:extLst>
            </p:cNvPr>
            <p:cNvSpPr/>
            <p:nvPr/>
          </p:nvSpPr>
          <p:spPr>
            <a:xfrm>
              <a:off x="429290" y="5283158"/>
              <a:ext cx="283464" cy="244149"/>
            </a:xfrm>
            <a:prstGeom prst="triangle">
              <a:avLst/>
            </a:prstGeom>
            <a:solidFill>
              <a:srgbClr val="E30613"/>
            </a:solidFill>
            <a:ln>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58" name="ZoneTexte 57">
              <a:extLst>
                <a:ext uri="{FF2B5EF4-FFF2-40B4-BE49-F238E27FC236}">
                  <a16:creationId xmlns:a16="http://schemas.microsoft.com/office/drawing/2014/main" id="{9684E3B4-D468-4B43-8683-8C92CAA0251E}"/>
                </a:ext>
              </a:extLst>
            </p:cNvPr>
            <p:cNvSpPr txBox="1"/>
            <p:nvPr/>
          </p:nvSpPr>
          <p:spPr>
            <a:xfrm>
              <a:off x="449810" y="5274935"/>
              <a:ext cx="234360" cy="307777"/>
            </a:xfrm>
            <a:prstGeom prst="rect">
              <a:avLst/>
            </a:prstGeom>
            <a:noFill/>
          </p:spPr>
          <p:txBody>
            <a:bodyPr wrap="none" rtlCol="0">
              <a:spAutoFit/>
            </a:bodyPr>
            <a:lstStyle/>
            <a:p>
              <a:r>
                <a:rPr lang="fr-FR" dirty="0">
                  <a:solidFill>
                    <a:srgbClr val="FFFFFF"/>
                  </a:solidFill>
                </a:rPr>
                <a:t>!</a:t>
              </a:r>
            </a:p>
          </p:txBody>
        </p:sp>
      </p:grpSp>
      <p:sp>
        <p:nvSpPr>
          <p:cNvPr id="19" name="Triangle isocèle 18">
            <a:hlinkClick r:id="rId3"/>
            <a:extLst>
              <a:ext uri="{FF2B5EF4-FFF2-40B4-BE49-F238E27FC236}">
                <a16:creationId xmlns:a16="http://schemas.microsoft.com/office/drawing/2014/main" id="{50770795-7B75-4A94-A02A-044D4D98DB7F}"/>
              </a:ext>
            </a:extLst>
          </p:cNvPr>
          <p:cNvSpPr/>
          <p:nvPr/>
        </p:nvSpPr>
        <p:spPr>
          <a:xfrm rot="5400000">
            <a:off x="5010235" y="3358138"/>
            <a:ext cx="724548" cy="386477"/>
          </a:xfrm>
          <a:prstGeom prst="triangle">
            <a:avLst/>
          </a:prstGeom>
          <a:ln>
            <a:solidFill>
              <a:srgbClr val="ED38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sp>
        <p:nvSpPr>
          <p:cNvPr id="21" name="Triangle isocèle 20">
            <a:hlinkClick r:id="rId3"/>
            <a:extLst>
              <a:ext uri="{FF2B5EF4-FFF2-40B4-BE49-F238E27FC236}">
                <a16:creationId xmlns:a16="http://schemas.microsoft.com/office/drawing/2014/main" id="{C2D3AABC-088B-41CB-AA43-8820F0077BFE}"/>
              </a:ext>
            </a:extLst>
          </p:cNvPr>
          <p:cNvSpPr/>
          <p:nvPr/>
        </p:nvSpPr>
        <p:spPr>
          <a:xfrm rot="5400000">
            <a:off x="7481035" y="664446"/>
            <a:ext cx="724548" cy="386477"/>
          </a:xfrm>
          <a:prstGeom prst="triangle">
            <a:avLst/>
          </a:prstGeom>
          <a:ln>
            <a:solidFill>
              <a:srgbClr val="ED38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sp>
        <p:nvSpPr>
          <p:cNvPr id="23" name="Triangle isocèle 22">
            <a:hlinkClick r:id="rId3"/>
            <a:extLst>
              <a:ext uri="{FF2B5EF4-FFF2-40B4-BE49-F238E27FC236}">
                <a16:creationId xmlns:a16="http://schemas.microsoft.com/office/drawing/2014/main" id="{C2359262-463C-426A-8B9D-F0BF79B1C7FC}"/>
              </a:ext>
            </a:extLst>
          </p:cNvPr>
          <p:cNvSpPr/>
          <p:nvPr/>
        </p:nvSpPr>
        <p:spPr>
          <a:xfrm rot="5400000">
            <a:off x="7970511" y="2804059"/>
            <a:ext cx="724548" cy="386477"/>
          </a:xfrm>
          <a:prstGeom prst="triangle">
            <a:avLst/>
          </a:prstGeom>
          <a:ln>
            <a:solidFill>
              <a:srgbClr val="ED38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Google Shape;72;p16">
            <a:extLst>
              <a:ext uri="{FF2B5EF4-FFF2-40B4-BE49-F238E27FC236}">
                <a16:creationId xmlns:a16="http://schemas.microsoft.com/office/drawing/2014/main" id="{A364AD6B-5570-4F20-BA63-982ADD9F1749}"/>
              </a:ext>
            </a:extLst>
          </p:cNvPr>
          <p:cNvSpPr txBox="1">
            <a:spLocks noGrp="1"/>
          </p:cNvSpPr>
          <p:nvPr>
            <p:ph type="title"/>
          </p:nvPr>
        </p:nvSpPr>
        <p:spPr>
          <a:xfrm>
            <a:off x="603250" y="101459"/>
            <a:ext cx="8520600" cy="572700"/>
          </a:xfrm>
          <a:prstGeom prst="rect">
            <a:avLst/>
          </a:prstGeom>
        </p:spPr>
        <p:txBody>
          <a:bodyPr spcFirstLastPara="1" wrap="square" lIns="91425" tIns="91425" rIns="91425" bIns="91425" anchor="t" anchorCtr="0">
            <a:normAutofit fontScale="90000"/>
          </a:bodyPr>
          <a:lstStyle/>
          <a:p>
            <a:r>
              <a:rPr lang="fr-FR" b="1" dirty="0" smtClean="0">
                <a:solidFill>
                  <a:srgbClr val="32257F"/>
                </a:solidFill>
                <a:latin typeface="Marianne"/>
              </a:rPr>
              <a:t>V</a:t>
            </a:r>
            <a:r>
              <a:rPr lang="fr" b="1" dirty="0" smtClean="0">
                <a:solidFill>
                  <a:srgbClr val="32257F"/>
                </a:solidFill>
                <a:latin typeface="Marianne"/>
              </a:rPr>
              <a:t>olontaires, parents, animateurs et encadrants</a:t>
            </a:r>
            <a:br>
              <a:rPr lang="fr" b="1" dirty="0" smtClean="0">
                <a:solidFill>
                  <a:srgbClr val="32257F"/>
                </a:solidFill>
                <a:latin typeface="Marianne"/>
              </a:rPr>
            </a:br>
            <a:r>
              <a:rPr lang="fr" b="1" dirty="0" smtClean="0">
                <a:solidFill>
                  <a:srgbClr val="32257F"/>
                </a:solidFill>
                <a:latin typeface="Marianne"/>
              </a:rPr>
              <a:t>parlent du SNU</a:t>
            </a:r>
            <a:r>
              <a:rPr lang="fr" b="1" dirty="0">
                <a:solidFill>
                  <a:srgbClr val="32257F"/>
                </a:solidFill>
                <a:latin typeface="Marianne"/>
              </a:rPr>
              <a:t/>
            </a:r>
            <a:br>
              <a:rPr lang="fr" b="1" dirty="0">
                <a:solidFill>
                  <a:srgbClr val="32257F"/>
                </a:solidFill>
                <a:latin typeface="Marianne"/>
              </a:rPr>
            </a:br>
            <a:endParaRPr lang="fr-FR" dirty="0"/>
          </a:p>
        </p:txBody>
      </p:sp>
      <p:sp>
        <p:nvSpPr>
          <p:cNvPr id="3" name="Rectangle 2">
            <a:extLst>
              <a:ext uri="{FF2B5EF4-FFF2-40B4-BE49-F238E27FC236}">
                <a16:creationId xmlns:a16="http://schemas.microsoft.com/office/drawing/2014/main" id="{7AD36271-5E2F-4954-AEC4-7A3C94BFF49D}"/>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6CAC9E67-57B2-433B-8298-1935339F8105}"/>
              </a:ext>
            </a:extLst>
          </p:cNvPr>
          <p:cNvSpPr txBox="1"/>
          <p:nvPr/>
        </p:nvSpPr>
        <p:spPr>
          <a:xfrm>
            <a:off x="885096" y="3413105"/>
            <a:ext cx="1486629" cy="1323439"/>
          </a:xfrm>
          <a:prstGeom prst="rect">
            <a:avLst/>
          </a:prstGeom>
          <a:noFill/>
        </p:spPr>
        <p:txBody>
          <a:bodyPr wrap="square" lIns="91440" tIns="45720" rIns="91440" bIns="45720" rtlCol="0" anchor="t">
            <a:spAutoFit/>
          </a:bodyPr>
          <a:lstStyle/>
          <a:p>
            <a:r>
              <a:rPr lang="fr-FR" sz="800" dirty="0">
                <a:solidFill>
                  <a:srgbClr val="FF0000"/>
                </a:solidFill>
                <a:latin typeface="Marianne"/>
              </a:rPr>
              <a:t>Pour visualiser cette vidéo </a:t>
            </a:r>
            <a:r>
              <a:rPr lang="fr-FR" sz="800" dirty="0">
                <a:latin typeface="Marianne" panose="02000000000000000000" pitchFamily="50" charset="0"/>
              </a:rPr>
              <a:t/>
            </a:r>
            <a:br>
              <a:rPr lang="fr-FR" sz="800" dirty="0">
                <a:latin typeface="Marianne" panose="02000000000000000000" pitchFamily="50" charset="0"/>
              </a:rPr>
            </a:br>
            <a:r>
              <a:rPr lang="fr-FR" sz="800" dirty="0">
                <a:solidFill>
                  <a:srgbClr val="FF0000"/>
                </a:solidFill>
                <a:latin typeface="Marianne"/>
              </a:rPr>
              <a:t>de </a:t>
            </a:r>
            <a:r>
              <a:rPr lang="fr-FR" sz="800" dirty="0" smtClean="0">
                <a:solidFill>
                  <a:srgbClr val="FF0000"/>
                </a:solidFill>
                <a:latin typeface="Marianne"/>
              </a:rPr>
              <a:t>1 </a:t>
            </a:r>
            <a:r>
              <a:rPr lang="fr-FR" sz="800" dirty="0">
                <a:solidFill>
                  <a:srgbClr val="FF0000"/>
                </a:solidFill>
                <a:latin typeface="Marianne"/>
              </a:rPr>
              <a:t>min </a:t>
            </a:r>
            <a:r>
              <a:rPr lang="fr-FR" sz="800" dirty="0" smtClean="0">
                <a:solidFill>
                  <a:srgbClr val="FF0000"/>
                </a:solidFill>
                <a:latin typeface="Marianne"/>
              </a:rPr>
              <a:t>20, </a:t>
            </a:r>
            <a:r>
              <a:rPr lang="fr-FR" sz="800" dirty="0" smtClean="0">
                <a:solidFill>
                  <a:srgbClr val="FF0000"/>
                </a:solidFill>
                <a:latin typeface="Marianne" panose="02000000000000000000" pitchFamily="50" charset="0"/>
              </a:rPr>
              <a:t>effectuer un </a:t>
            </a:r>
            <a:r>
              <a:rPr lang="fr-FR" sz="800" dirty="0">
                <a:solidFill>
                  <a:srgbClr val="FF0000"/>
                </a:solidFill>
                <a:latin typeface="Marianne" panose="02000000000000000000" pitchFamily="50" charset="0"/>
              </a:rPr>
              <a:t>clic bouton droit </a:t>
            </a:r>
            <a:r>
              <a:rPr lang="fr-FR" sz="800" dirty="0" smtClean="0">
                <a:solidFill>
                  <a:srgbClr val="FF0000"/>
                </a:solidFill>
                <a:latin typeface="Marianne" panose="02000000000000000000" pitchFamily="50" charset="0"/>
              </a:rPr>
              <a:t>souris sur </a:t>
            </a:r>
            <a:r>
              <a:rPr lang="fr-FR" sz="800" dirty="0">
                <a:solidFill>
                  <a:srgbClr val="FF0000"/>
                </a:solidFill>
                <a:latin typeface="Marianne" panose="02000000000000000000" pitchFamily="50" charset="0"/>
              </a:rPr>
              <a:t>l’image pour ouvrir </a:t>
            </a:r>
            <a:r>
              <a:rPr lang="fr-FR" sz="800" dirty="0" smtClean="0">
                <a:solidFill>
                  <a:srgbClr val="FF0000"/>
                </a:solidFill>
                <a:latin typeface="Marianne" panose="02000000000000000000" pitchFamily="50" charset="0"/>
              </a:rPr>
              <a:t>le </a:t>
            </a:r>
            <a:r>
              <a:rPr lang="fr-FR" sz="800" dirty="0">
                <a:solidFill>
                  <a:srgbClr val="FF0000"/>
                </a:solidFill>
                <a:latin typeface="Marianne" panose="02000000000000000000" pitchFamily="50" charset="0"/>
              </a:rPr>
              <a:t>lien </a:t>
            </a:r>
            <a:r>
              <a:rPr lang="fr-FR" sz="800" dirty="0" smtClean="0">
                <a:solidFill>
                  <a:srgbClr val="FF0000"/>
                </a:solidFill>
                <a:latin typeface="Marianne" panose="02000000000000000000" pitchFamily="50" charset="0"/>
              </a:rPr>
              <a:t>hypertexte</a:t>
            </a:r>
            <a:r>
              <a:rPr lang="fr-FR" sz="800" dirty="0">
                <a:solidFill>
                  <a:srgbClr val="FF0000"/>
                </a:solidFill>
                <a:latin typeface="Marianne" panose="02000000000000000000" pitchFamily="50" charset="0"/>
              </a:rPr>
              <a:t>, puis cliquer </a:t>
            </a:r>
            <a:r>
              <a:rPr lang="fr-FR" sz="800" dirty="0" smtClean="0">
                <a:solidFill>
                  <a:srgbClr val="FF0000"/>
                </a:solidFill>
                <a:latin typeface="Marianne" panose="02000000000000000000" pitchFamily="50" charset="0"/>
              </a:rPr>
              <a:t>sur l’onglet « parcourir </a:t>
            </a:r>
            <a:r>
              <a:rPr lang="fr-FR" sz="800" dirty="0" err="1" smtClean="0">
                <a:solidFill>
                  <a:srgbClr val="FF0000"/>
                </a:solidFill>
                <a:latin typeface="Marianne" panose="02000000000000000000" pitchFamily="50" charset="0"/>
              </a:rPr>
              <a:t>Youtube</a:t>
            </a:r>
            <a:r>
              <a:rPr lang="fr-FR" sz="800" dirty="0" smtClean="0">
                <a:solidFill>
                  <a:srgbClr val="FF0000"/>
                </a:solidFill>
                <a:latin typeface="Marianne" panose="02000000000000000000" pitchFamily="50" charset="0"/>
              </a:rPr>
              <a:t> ».</a:t>
            </a:r>
            <a:r>
              <a:rPr lang="fr-FR" sz="800" dirty="0">
                <a:solidFill>
                  <a:srgbClr val="FF0000"/>
                </a:solidFill>
                <a:latin typeface="Marianne" panose="02000000000000000000" pitchFamily="50" charset="0"/>
              </a:rPr>
              <a:t/>
            </a:r>
            <a:br>
              <a:rPr lang="fr-FR" sz="800" dirty="0">
                <a:solidFill>
                  <a:srgbClr val="FF0000"/>
                </a:solidFill>
                <a:latin typeface="Marianne" panose="02000000000000000000" pitchFamily="50" charset="0"/>
              </a:rPr>
            </a:br>
            <a:r>
              <a:rPr lang="fr-FR" sz="800" dirty="0">
                <a:solidFill>
                  <a:srgbClr val="FF0000"/>
                </a:solidFill>
                <a:latin typeface="Marianne" panose="02000000000000000000" pitchFamily="50" charset="0"/>
              </a:rPr>
              <a:t>Une connexion internet </a:t>
            </a:r>
            <a:br>
              <a:rPr lang="fr-FR" sz="800" dirty="0">
                <a:solidFill>
                  <a:srgbClr val="FF0000"/>
                </a:solidFill>
                <a:latin typeface="Marianne" panose="02000000000000000000" pitchFamily="50" charset="0"/>
              </a:rPr>
            </a:br>
            <a:r>
              <a:rPr lang="fr-FR" sz="800" dirty="0">
                <a:solidFill>
                  <a:srgbClr val="FF0000"/>
                </a:solidFill>
                <a:latin typeface="Marianne" panose="02000000000000000000" pitchFamily="50" charset="0"/>
              </a:rPr>
              <a:t>est nécessaire.</a:t>
            </a:r>
          </a:p>
          <a:p>
            <a:endParaRPr lang="fr-FR" sz="800" dirty="0">
              <a:solidFill>
                <a:srgbClr val="FF0000"/>
              </a:solidFill>
              <a:latin typeface="Marianne"/>
            </a:endParaRPr>
          </a:p>
        </p:txBody>
      </p:sp>
      <p:grpSp>
        <p:nvGrpSpPr>
          <p:cNvPr id="21" name="Groupe 20">
            <a:extLst>
              <a:ext uri="{FF2B5EF4-FFF2-40B4-BE49-F238E27FC236}">
                <a16:creationId xmlns:a16="http://schemas.microsoft.com/office/drawing/2014/main" id="{D2ACA89D-4520-46E9-A1E5-72E1295789FB}"/>
              </a:ext>
            </a:extLst>
          </p:cNvPr>
          <p:cNvGrpSpPr/>
          <p:nvPr/>
        </p:nvGrpSpPr>
        <p:grpSpPr>
          <a:xfrm>
            <a:off x="547009" y="3813661"/>
            <a:ext cx="283464" cy="307777"/>
            <a:chOff x="429290" y="5266143"/>
            <a:chExt cx="283464" cy="307777"/>
          </a:xfrm>
        </p:grpSpPr>
        <p:sp>
          <p:nvSpPr>
            <p:cNvPr id="23" name="Triangle isocèle 14">
              <a:extLst>
                <a:ext uri="{FF2B5EF4-FFF2-40B4-BE49-F238E27FC236}">
                  <a16:creationId xmlns:a16="http://schemas.microsoft.com/office/drawing/2014/main" id="{E7D63269-4478-436B-9FA1-75E82A13DE4A}"/>
                </a:ext>
              </a:extLst>
            </p:cNvPr>
            <p:cNvSpPr/>
            <p:nvPr/>
          </p:nvSpPr>
          <p:spPr>
            <a:xfrm>
              <a:off x="429290" y="5283158"/>
              <a:ext cx="283464" cy="244149"/>
            </a:xfrm>
            <a:prstGeom prst="triangle">
              <a:avLst/>
            </a:prstGeom>
            <a:solidFill>
              <a:srgbClr val="E30613"/>
            </a:solidFill>
            <a:ln>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4" name="ZoneTexte 23">
              <a:extLst>
                <a:ext uri="{FF2B5EF4-FFF2-40B4-BE49-F238E27FC236}">
                  <a16:creationId xmlns:a16="http://schemas.microsoft.com/office/drawing/2014/main" id="{DD61A11A-EEE1-452D-A630-F2BF5F8F4C8F}"/>
                </a:ext>
              </a:extLst>
            </p:cNvPr>
            <p:cNvSpPr txBox="1"/>
            <p:nvPr/>
          </p:nvSpPr>
          <p:spPr>
            <a:xfrm>
              <a:off x="449810" y="5266143"/>
              <a:ext cx="234360" cy="307777"/>
            </a:xfrm>
            <a:prstGeom prst="rect">
              <a:avLst/>
            </a:prstGeom>
            <a:noFill/>
          </p:spPr>
          <p:txBody>
            <a:bodyPr wrap="none" rtlCol="0">
              <a:spAutoFit/>
            </a:bodyPr>
            <a:lstStyle/>
            <a:p>
              <a:r>
                <a:rPr lang="fr-FR" dirty="0">
                  <a:solidFill>
                    <a:srgbClr val="FFFFFF"/>
                  </a:solidFill>
                </a:rPr>
                <a:t>!</a:t>
              </a:r>
            </a:p>
          </p:txBody>
        </p:sp>
      </p:grpSp>
      <p:pic>
        <p:nvPicPr>
          <p:cNvPr id="5" name="Imag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758" y="1285875"/>
            <a:ext cx="5088780" cy="3328723"/>
          </a:xfrm>
          <a:prstGeom prst="rect">
            <a:avLst/>
          </a:prstGeom>
          <a:ln w="57150">
            <a:solidFill>
              <a:schemeClr val="tx1"/>
            </a:solidFill>
          </a:ln>
          <a:effectLst>
            <a:softEdge rad="127000"/>
          </a:effectLst>
        </p:spPr>
      </p:pic>
      <p:sp>
        <p:nvSpPr>
          <p:cNvPr id="10" name="Triangle isocèle 9">
            <a:hlinkClick r:id="rId3"/>
          </p:cNvPr>
          <p:cNvSpPr/>
          <p:nvPr/>
        </p:nvSpPr>
        <p:spPr>
          <a:xfrm rot="5400000">
            <a:off x="7276322" y="4006678"/>
            <a:ext cx="572430" cy="542693"/>
          </a:xfrm>
          <a:prstGeom prst="triangl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344413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19">
            <a:extLst>
              <a:ext uri="{FF2B5EF4-FFF2-40B4-BE49-F238E27FC236}">
                <a16:creationId xmlns:a16="http://schemas.microsoft.com/office/drawing/2014/main" id="{F370F0EA-F7EC-C142-9387-B1FCF0601A51}"/>
              </a:ext>
            </a:extLst>
          </p:cNvPr>
          <p:cNvSpPr txBox="1">
            <a:spLocks/>
          </p:cNvSpPr>
          <p:nvPr/>
        </p:nvSpPr>
        <p:spPr>
          <a:xfrm>
            <a:off x="124618" y="146844"/>
            <a:ext cx="784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68580">
              <a:buSzPct val="100000"/>
            </a:pPr>
            <a:r>
              <a:rPr lang="fr-FR" sz="2500" b="1" dirty="0" smtClean="0">
                <a:solidFill>
                  <a:srgbClr val="32257F"/>
                </a:solidFill>
                <a:latin typeface="Marianne" panose="02000000000000000000" pitchFamily="2" charset="0"/>
              </a:rPr>
              <a:t>Questions/réponses </a:t>
            </a:r>
            <a:r>
              <a:rPr lang="fr-FR" sz="2500" b="1" dirty="0">
                <a:solidFill>
                  <a:srgbClr val="32257F"/>
                </a:solidFill>
                <a:latin typeface="Marianne" panose="02000000000000000000" pitchFamily="2" charset="0"/>
              </a:rPr>
              <a:t>sur le SNU </a:t>
            </a:r>
          </a:p>
        </p:txBody>
      </p:sp>
      <p:sp>
        <p:nvSpPr>
          <p:cNvPr id="5" name="Bulle rectangulaire à coins arrondis 4">
            <a:extLst>
              <a:ext uri="{FF2B5EF4-FFF2-40B4-BE49-F238E27FC236}">
                <a16:creationId xmlns:a16="http://schemas.microsoft.com/office/drawing/2014/main" id="{76C4C9C0-2239-1F42-8E2E-1C81BBCEFF66}"/>
              </a:ext>
            </a:extLst>
          </p:cNvPr>
          <p:cNvSpPr/>
          <p:nvPr/>
        </p:nvSpPr>
        <p:spPr>
          <a:xfrm>
            <a:off x="6000749" y="1200112"/>
            <a:ext cx="2487743" cy="833009"/>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b="1" dirty="0">
                <a:solidFill>
                  <a:schemeClr val="bg1"/>
                </a:solidFill>
                <a:latin typeface="Marianne" panose="02000000000000000000" pitchFamily="2" charset="0"/>
              </a:rPr>
              <a:t>Est-ce que c’est gratuit ?</a:t>
            </a:r>
            <a:endParaRPr lang="fr-FR" dirty="0">
              <a:solidFill>
                <a:schemeClr val="bg1"/>
              </a:solidFill>
              <a:latin typeface="Marianne" panose="02000000000000000000" pitchFamily="2" charset="0"/>
            </a:endParaRPr>
          </a:p>
        </p:txBody>
      </p:sp>
      <p:sp>
        <p:nvSpPr>
          <p:cNvPr id="6" name="Bulle rectangulaire à coins arrondis 5">
            <a:extLst>
              <a:ext uri="{FF2B5EF4-FFF2-40B4-BE49-F238E27FC236}">
                <a16:creationId xmlns:a16="http://schemas.microsoft.com/office/drawing/2014/main" id="{5A697339-3FCD-0545-90C6-DBB8041A367F}"/>
              </a:ext>
            </a:extLst>
          </p:cNvPr>
          <p:cNvSpPr/>
          <p:nvPr/>
        </p:nvSpPr>
        <p:spPr>
          <a:xfrm>
            <a:off x="5536210" y="2228850"/>
            <a:ext cx="3214006" cy="1479402"/>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1200" b="1" dirty="0">
                <a:latin typeface="Marianne" panose="02000000000000000000" pitchFamily="2" charset="0"/>
              </a:rPr>
              <a:t>La participation au SNU est gratuite !</a:t>
            </a:r>
            <a:br>
              <a:rPr lang="fr-FR" sz="1200" b="1" dirty="0">
                <a:latin typeface="Marianne" panose="02000000000000000000" pitchFamily="2" charset="0"/>
              </a:rPr>
            </a:br>
            <a:r>
              <a:rPr lang="fr-FR" sz="1200" b="1" dirty="0">
                <a:latin typeface="Marianne" panose="02000000000000000000" pitchFamily="2" charset="0"/>
              </a:rPr>
              <a:t>Le transport est pris en </a:t>
            </a:r>
            <a:r>
              <a:rPr lang="fr-FR" sz="1200" b="1" dirty="0" smtClean="0">
                <a:latin typeface="Marianne" panose="02000000000000000000" pitchFamily="2" charset="0"/>
              </a:rPr>
              <a:t>charge, de </a:t>
            </a:r>
            <a:r>
              <a:rPr lang="fr-FR" sz="1200" b="1" dirty="0">
                <a:latin typeface="Marianne" panose="02000000000000000000" pitchFamily="2" charset="0"/>
              </a:rPr>
              <a:t>la même manière que l’alimentation, les activités et la tenue SNU.</a:t>
            </a:r>
            <a:endParaRPr lang="fr-FR" sz="1200" b="1" dirty="0">
              <a:solidFill>
                <a:schemeClr val="bg1"/>
              </a:solidFill>
              <a:latin typeface="Marianne" panose="02000000000000000000" pitchFamily="2" charset="0"/>
            </a:endParaRPr>
          </a:p>
        </p:txBody>
      </p:sp>
      <p:sp>
        <p:nvSpPr>
          <p:cNvPr id="7" name="Bulle rectangulaire à coins arrondis 6">
            <a:extLst>
              <a:ext uri="{FF2B5EF4-FFF2-40B4-BE49-F238E27FC236}">
                <a16:creationId xmlns:a16="http://schemas.microsoft.com/office/drawing/2014/main" id="{5B2D5706-5957-204F-889D-3D9DC09A4B7C}"/>
              </a:ext>
            </a:extLst>
          </p:cNvPr>
          <p:cNvSpPr/>
          <p:nvPr/>
        </p:nvSpPr>
        <p:spPr>
          <a:xfrm>
            <a:off x="208318" y="1171525"/>
            <a:ext cx="2468207" cy="1038275"/>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fr-FR" b="1" dirty="0">
                <a:solidFill>
                  <a:schemeClr val="bg1"/>
                </a:solidFill>
                <a:latin typeface="Marianne" panose="02000000000000000000" pitchFamily="2" charset="0"/>
                <a:ea typeface="Open Sans"/>
                <a:cs typeface="Open Sans"/>
                <a:sym typeface="Open Sans"/>
              </a:rPr>
              <a:t>Quels sont les </a:t>
            </a:r>
            <a:r>
              <a:rPr lang="fr-FR" b="1" dirty="0" smtClean="0">
                <a:solidFill>
                  <a:schemeClr val="bg1"/>
                </a:solidFill>
                <a:latin typeface="Marianne" panose="02000000000000000000" pitchFamily="2" charset="0"/>
                <a:ea typeface="Open Sans"/>
                <a:cs typeface="Open Sans"/>
                <a:sym typeface="Open Sans"/>
              </a:rPr>
              <a:t>prérequis </a:t>
            </a:r>
            <a:r>
              <a:rPr lang="fr-FR" b="1" dirty="0">
                <a:solidFill>
                  <a:schemeClr val="bg1"/>
                </a:solidFill>
                <a:latin typeface="Marianne" panose="02000000000000000000" pitchFamily="2" charset="0"/>
                <a:ea typeface="Open Sans"/>
                <a:cs typeface="Open Sans"/>
                <a:sym typeface="Open Sans"/>
              </a:rPr>
              <a:t>pour participer au SNU ?</a:t>
            </a:r>
          </a:p>
        </p:txBody>
      </p:sp>
      <p:sp>
        <p:nvSpPr>
          <p:cNvPr id="8" name="Bulle rectangulaire à coins arrondis 7">
            <a:extLst>
              <a:ext uri="{FF2B5EF4-FFF2-40B4-BE49-F238E27FC236}">
                <a16:creationId xmlns:a16="http://schemas.microsoft.com/office/drawing/2014/main" id="{5F663CB0-1200-9D49-9449-E08EA0BDE41E}"/>
              </a:ext>
            </a:extLst>
          </p:cNvPr>
          <p:cNvSpPr/>
          <p:nvPr/>
        </p:nvSpPr>
        <p:spPr>
          <a:xfrm>
            <a:off x="768378" y="2358924"/>
            <a:ext cx="2848932" cy="1943881"/>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latin typeface="Marianne" panose="02000000000000000000" pitchFamily="2" charset="0"/>
              </a:rPr>
              <a:t>Pour participer aux séjours individuels, il faut simplement avoir entre 15 et 17 ans à la date du séjour de cohésion. </a:t>
            </a:r>
          </a:p>
          <a:p>
            <a:endParaRPr lang="fr-FR" sz="1200" b="1" dirty="0">
              <a:latin typeface="Marianne" panose="02000000000000000000" pitchFamily="2" charset="0"/>
            </a:endParaRPr>
          </a:p>
          <a:p>
            <a:r>
              <a:rPr lang="fr-FR" sz="1200" b="1" dirty="0">
                <a:solidFill>
                  <a:schemeClr val="bg1"/>
                </a:solidFill>
                <a:latin typeface="Marianne" panose="02000000000000000000" pitchFamily="2" charset="0"/>
              </a:rPr>
              <a:t>Pour les séjours CLE, vous pourrez vous inscrire uniquement sur sollicitation de votre établissement scolaire.</a:t>
            </a:r>
          </a:p>
        </p:txBody>
      </p:sp>
      <p:pic>
        <p:nvPicPr>
          <p:cNvPr id="1026" name="Picture 2" descr="Questions/Réponses | Ensemble [on va plus l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918" y="1013910"/>
            <a:ext cx="1262609" cy="1681665"/>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83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19">
            <a:extLst>
              <a:ext uri="{FF2B5EF4-FFF2-40B4-BE49-F238E27FC236}">
                <a16:creationId xmlns:a16="http://schemas.microsoft.com/office/drawing/2014/main" id="{F370F0EA-F7EC-C142-9387-B1FCF0601A51}"/>
              </a:ext>
            </a:extLst>
          </p:cNvPr>
          <p:cNvSpPr txBox="1">
            <a:spLocks/>
          </p:cNvSpPr>
          <p:nvPr/>
        </p:nvSpPr>
        <p:spPr>
          <a:xfrm>
            <a:off x="160890" y="127980"/>
            <a:ext cx="784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68580">
              <a:buSzPct val="100000"/>
            </a:pPr>
            <a:r>
              <a:rPr lang="fr-FR" sz="2500" b="1" dirty="0" smtClean="0">
                <a:solidFill>
                  <a:srgbClr val="32257F"/>
                </a:solidFill>
                <a:latin typeface="Marianne" panose="02000000000000000000" pitchFamily="2" charset="0"/>
              </a:rPr>
              <a:t>Questions/réponses </a:t>
            </a:r>
            <a:r>
              <a:rPr lang="fr-FR" sz="2500" b="1" dirty="0">
                <a:solidFill>
                  <a:srgbClr val="32257F"/>
                </a:solidFill>
                <a:latin typeface="Marianne" panose="02000000000000000000" pitchFamily="2" charset="0"/>
              </a:rPr>
              <a:t>sur le séjour de cohésion</a:t>
            </a:r>
          </a:p>
        </p:txBody>
      </p:sp>
      <p:sp>
        <p:nvSpPr>
          <p:cNvPr id="5" name="Bulle rectangulaire à coins arrondis 4">
            <a:extLst>
              <a:ext uri="{FF2B5EF4-FFF2-40B4-BE49-F238E27FC236}">
                <a16:creationId xmlns:a16="http://schemas.microsoft.com/office/drawing/2014/main" id="{76C4C9C0-2239-1F42-8E2E-1C81BBCEFF66}"/>
              </a:ext>
            </a:extLst>
          </p:cNvPr>
          <p:cNvSpPr/>
          <p:nvPr/>
        </p:nvSpPr>
        <p:spPr>
          <a:xfrm>
            <a:off x="575733" y="1303865"/>
            <a:ext cx="2590800" cy="948029"/>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b="1" dirty="0">
                <a:solidFill>
                  <a:schemeClr val="bg1"/>
                </a:solidFill>
                <a:latin typeface="Marianne" panose="02000000000000000000" pitchFamily="2" charset="0"/>
              </a:rPr>
              <a:t>Combien de temps dure le séjour de cohésion </a:t>
            </a:r>
            <a:r>
              <a:rPr lang="fr-FR" b="1" dirty="0" smtClean="0">
                <a:solidFill>
                  <a:schemeClr val="bg1"/>
                </a:solidFill>
                <a:latin typeface="Marianne" panose="02000000000000000000" pitchFamily="2" charset="0"/>
              </a:rPr>
              <a:t>? </a:t>
            </a:r>
            <a:endParaRPr lang="fr-FR" b="1" dirty="0">
              <a:solidFill>
                <a:schemeClr val="bg1"/>
              </a:solidFill>
              <a:latin typeface="Marianne" panose="02000000000000000000" pitchFamily="2" charset="0"/>
            </a:endParaRPr>
          </a:p>
        </p:txBody>
      </p:sp>
      <p:sp>
        <p:nvSpPr>
          <p:cNvPr id="6" name="Bulle rectangulaire à coins arrondis 5">
            <a:extLst>
              <a:ext uri="{FF2B5EF4-FFF2-40B4-BE49-F238E27FC236}">
                <a16:creationId xmlns:a16="http://schemas.microsoft.com/office/drawing/2014/main" id="{5A697339-3FCD-0545-90C6-DBB8041A367F}"/>
              </a:ext>
            </a:extLst>
          </p:cNvPr>
          <p:cNvSpPr/>
          <p:nvPr/>
        </p:nvSpPr>
        <p:spPr>
          <a:xfrm>
            <a:off x="1565169" y="2405755"/>
            <a:ext cx="1601364" cy="449324"/>
          </a:xfrm>
          <a:prstGeom prst="wedgeRoundRectCallout">
            <a:avLst>
              <a:gd name="adj1" fmla="val -5709"/>
              <a:gd name="adj2" fmla="val 81083"/>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1200" b="1" dirty="0">
                <a:solidFill>
                  <a:schemeClr val="bg1"/>
                </a:solidFill>
                <a:latin typeface="Marianne" panose="02000000000000000000" pitchFamily="2" charset="0"/>
              </a:rPr>
              <a:t>12 </a:t>
            </a:r>
            <a:r>
              <a:rPr lang="fr-FR" sz="1200" b="1" dirty="0" smtClean="0">
                <a:solidFill>
                  <a:schemeClr val="bg1"/>
                </a:solidFill>
                <a:latin typeface="Marianne" panose="02000000000000000000" pitchFamily="2" charset="0"/>
              </a:rPr>
              <a:t>jours.</a:t>
            </a:r>
            <a:endParaRPr lang="fr-FR" sz="1200" b="1" dirty="0">
              <a:solidFill>
                <a:schemeClr val="bg1"/>
              </a:solidFill>
              <a:latin typeface="Marianne" panose="02000000000000000000" pitchFamily="2" charset="0"/>
            </a:endParaRPr>
          </a:p>
        </p:txBody>
      </p:sp>
      <p:sp>
        <p:nvSpPr>
          <p:cNvPr id="7" name="Bulle rectangulaire à coins arrondis 6">
            <a:extLst>
              <a:ext uri="{FF2B5EF4-FFF2-40B4-BE49-F238E27FC236}">
                <a16:creationId xmlns:a16="http://schemas.microsoft.com/office/drawing/2014/main" id="{5B2D5706-5957-204F-889D-3D9DC09A4B7C}"/>
              </a:ext>
            </a:extLst>
          </p:cNvPr>
          <p:cNvSpPr/>
          <p:nvPr/>
        </p:nvSpPr>
        <p:spPr>
          <a:xfrm>
            <a:off x="4365624" y="1063624"/>
            <a:ext cx="2549525" cy="1003302"/>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b="1" dirty="0">
                <a:solidFill>
                  <a:schemeClr val="bg1"/>
                </a:solidFill>
                <a:latin typeface="Marianne" panose="02000000000000000000" pitchFamily="2" charset="0"/>
              </a:rPr>
              <a:t>Je ne suis pas </a:t>
            </a:r>
            <a:r>
              <a:rPr lang="fr-FR" b="1" dirty="0" smtClean="0">
                <a:solidFill>
                  <a:schemeClr val="bg1"/>
                </a:solidFill>
                <a:latin typeface="Marianne" panose="02000000000000000000" pitchFamily="2" charset="0"/>
              </a:rPr>
              <a:t>sûr(e) </a:t>
            </a:r>
            <a:r>
              <a:rPr lang="fr-FR" b="1" dirty="0">
                <a:solidFill>
                  <a:schemeClr val="bg1"/>
                </a:solidFill>
                <a:latin typeface="Marianne" panose="02000000000000000000" pitchFamily="2" charset="0"/>
              </a:rPr>
              <a:t>d’être disponible, que faire ? </a:t>
            </a:r>
          </a:p>
        </p:txBody>
      </p:sp>
      <p:sp>
        <p:nvSpPr>
          <p:cNvPr id="8" name="Bulle rectangulaire à coins arrondis 7">
            <a:extLst>
              <a:ext uri="{FF2B5EF4-FFF2-40B4-BE49-F238E27FC236}">
                <a16:creationId xmlns:a16="http://schemas.microsoft.com/office/drawing/2014/main" id="{5F663CB0-1200-9D49-9449-E08EA0BDE41E}"/>
              </a:ext>
            </a:extLst>
          </p:cNvPr>
          <p:cNvSpPr/>
          <p:nvPr/>
        </p:nvSpPr>
        <p:spPr>
          <a:xfrm>
            <a:off x="5036422" y="2251894"/>
            <a:ext cx="2966168" cy="1995444"/>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latin typeface="Marianne" panose="02000000000000000000" pitchFamily="2" charset="0"/>
              </a:rPr>
              <a:t>Pour des soucis d’organisation, il n’est pas possible de déroger aux dates prévues pour le séjour de cohésion. Assurez-vous d'être disponible le jour du départ et pendant l’intégralité du séjour.</a:t>
            </a:r>
          </a:p>
          <a:p>
            <a:r>
              <a:rPr lang="fr-FR" sz="1200" b="1" dirty="0">
                <a:latin typeface="Marianne" panose="02000000000000000000" pitchFamily="2" charset="0"/>
              </a:rPr>
              <a:t>Grâce aux nombreuses sessions proposées, il y a forcément une solution pour vous !</a:t>
            </a:r>
          </a:p>
        </p:txBody>
      </p:sp>
      <p:pic>
        <p:nvPicPr>
          <p:cNvPr id="2050" name="Picture 2" descr="Refonte de site : les questions essentielles - Webprospecti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890" y="3249616"/>
            <a:ext cx="2101018" cy="1588370"/>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19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19">
            <a:extLst>
              <a:ext uri="{FF2B5EF4-FFF2-40B4-BE49-F238E27FC236}">
                <a16:creationId xmlns:a16="http://schemas.microsoft.com/office/drawing/2014/main" id="{F370F0EA-F7EC-C142-9387-B1FCF0601A51}"/>
              </a:ext>
            </a:extLst>
          </p:cNvPr>
          <p:cNvSpPr txBox="1">
            <a:spLocks/>
          </p:cNvSpPr>
          <p:nvPr/>
        </p:nvSpPr>
        <p:spPr>
          <a:xfrm>
            <a:off x="431800" y="411163"/>
            <a:ext cx="7841700" cy="572700"/>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68580">
              <a:buSzPct val="100000"/>
            </a:pPr>
            <a:endParaRPr lang="fr-FR" sz="2500" b="1" dirty="0">
              <a:solidFill>
                <a:srgbClr val="32257F"/>
              </a:solidFill>
              <a:latin typeface="Marianne" panose="02000000000000000000" pitchFamily="2" charset="0"/>
            </a:endParaRPr>
          </a:p>
        </p:txBody>
      </p:sp>
      <p:sp>
        <p:nvSpPr>
          <p:cNvPr id="7" name="Bulle rectangulaire à coins arrondis 6">
            <a:extLst>
              <a:ext uri="{FF2B5EF4-FFF2-40B4-BE49-F238E27FC236}">
                <a16:creationId xmlns:a16="http://schemas.microsoft.com/office/drawing/2014/main" id="{5B2D5706-5957-204F-889D-3D9DC09A4B7C}"/>
              </a:ext>
            </a:extLst>
          </p:cNvPr>
          <p:cNvSpPr/>
          <p:nvPr/>
        </p:nvSpPr>
        <p:spPr>
          <a:xfrm>
            <a:off x="464849" y="331144"/>
            <a:ext cx="2374962" cy="1011881"/>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latin typeface="Marianne" panose="02000000000000000000" pitchFamily="2" charset="0"/>
              </a:rPr>
              <a:t>Est-ce que je peux m'inscrire avec des amis ou ma famille ? </a:t>
            </a:r>
          </a:p>
        </p:txBody>
      </p:sp>
      <p:sp>
        <p:nvSpPr>
          <p:cNvPr id="8" name="Bulle rectangulaire à coins arrondis 7">
            <a:extLst>
              <a:ext uri="{FF2B5EF4-FFF2-40B4-BE49-F238E27FC236}">
                <a16:creationId xmlns:a16="http://schemas.microsoft.com/office/drawing/2014/main" id="{5F663CB0-1200-9D49-9449-E08EA0BDE41E}"/>
              </a:ext>
            </a:extLst>
          </p:cNvPr>
          <p:cNvSpPr/>
          <p:nvPr/>
        </p:nvSpPr>
        <p:spPr>
          <a:xfrm>
            <a:off x="860637" y="1543886"/>
            <a:ext cx="2331243" cy="2939365"/>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latin typeface="Marianne" panose="02000000000000000000" pitchFamily="2" charset="0"/>
              </a:rPr>
              <a:t>Pour les séjours individuels, il n’est pas possible de s'inscrire en groupe. L’affectation s’effectue de façon aléatoire et il n’est pas possible de constituer des binômes ou équipes pour être affectés ensemble. </a:t>
            </a:r>
          </a:p>
          <a:p>
            <a:endParaRPr lang="fr-FR" sz="1200" b="1" dirty="0">
              <a:latin typeface="Marianne" panose="02000000000000000000" pitchFamily="2" charset="0"/>
            </a:endParaRPr>
          </a:p>
          <a:p>
            <a:r>
              <a:rPr lang="fr-FR" sz="1200" b="1" dirty="0">
                <a:latin typeface="Marianne" panose="02000000000000000000" pitchFamily="2" charset="0"/>
              </a:rPr>
              <a:t>Pour les séjours CLE, vous partirez avec votre classe.</a:t>
            </a:r>
          </a:p>
        </p:txBody>
      </p:sp>
      <p:sp>
        <p:nvSpPr>
          <p:cNvPr id="11" name="Bulle rectangulaire à coins arrondis 6">
            <a:extLst>
              <a:ext uri="{FF2B5EF4-FFF2-40B4-BE49-F238E27FC236}">
                <a16:creationId xmlns:a16="http://schemas.microsoft.com/office/drawing/2014/main" id="{5B2D5706-5957-204F-889D-3D9DC09A4B7C}"/>
              </a:ext>
            </a:extLst>
          </p:cNvPr>
          <p:cNvSpPr/>
          <p:nvPr/>
        </p:nvSpPr>
        <p:spPr>
          <a:xfrm>
            <a:off x="3744110" y="560754"/>
            <a:ext cx="3526605" cy="1006255"/>
          </a:xfrm>
          <a:prstGeom prst="wedgeRoundRectCallout">
            <a:avLst>
              <a:gd name="adj1" fmla="val -4637"/>
              <a:gd name="adj2" fmla="val 64423"/>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latin typeface="Marianne" panose="02000000000000000000" pitchFamily="2" charset="0"/>
              </a:rPr>
              <a:t>Est-ce que je peux participer à deux séjours en </a:t>
            </a:r>
            <a:r>
              <a:rPr lang="fr-FR" b="1" dirty="0" smtClean="0">
                <a:latin typeface="Marianne" panose="02000000000000000000" pitchFamily="2" charset="0"/>
              </a:rPr>
              <a:t>2024 ?</a:t>
            </a:r>
            <a:endParaRPr lang="fr-FR" b="1" dirty="0">
              <a:latin typeface="Marianne" panose="02000000000000000000" pitchFamily="2" charset="0"/>
            </a:endParaRPr>
          </a:p>
        </p:txBody>
      </p:sp>
      <p:sp>
        <p:nvSpPr>
          <p:cNvPr id="12" name="Bulle rectangulaire à coins arrondis 7">
            <a:extLst>
              <a:ext uri="{FF2B5EF4-FFF2-40B4-BE49-F238E27FC236}">
                <a16:creationId xmlns:a16="http://schemas.microsoft.com/office/drawing/2014/main" id="{5F663CB0-1200-9D49-9449-E08EA0BDE41E}"/>
              </a:ext>
            </a:extLst>
          </p:cNvPr>
          <p:cNvSpPr/>
          <p:nvPr/>
        </p:nvSpPr>
        <p:spPr>
          <a:xfrm>
            <a:off x="4352650" y="1885950"/>
            <a:ext cx="4196443" cy="2492526"/>
          </a:xfrm>
          <a:prstGeom prst="wedgeRoundRectCallout">
            <a:avLst>
              <a:gd name="adj1" fmla="val -1752"/>
              <a:gd name="adj2" fmla="val 63608"/>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fr-FR" sz="1200" b="1" dirty="0">
                <a:latin typeface="Marianne" panose="02000000000000000000" pitchFamily="2" charset="0"/>
              </a:rPr>
              <a:t>Vous ne pouvez pas participer à deux séjours sur l’année 2024.</a:t>
            </a:r>
          </a:p>
          <a:p>
            <a:pPr fontAlgn="ctr"/>
            <a:r>
              <a:rPr lang="fr-FR" sz="1200" b="1" dirty="0">
                <a:latin typeface="Marianne" panose="02000000000000000000" pitchFamily="2" charset="0"/>
              </a:rPr>
              <a:t>Si vous êtes déjà inscrit(e) dans une classe </a:t>
            </a:r>
            <a:r>
              <a:rPr lang="fr-FR" sz="1200" b="1" dirty="0" smtClean="0">
                <a:latin typeface="Marianne" panose="02000000000000000000" pitchFamily="2" charset="0"/>
              </a:rPr>
              <a:t>engagée, vous </a:t>
            </a:r>
            <a:r>
              <a:rPr lang="fr-FR" sz="1200" b="1" dirty="0">
                <a:latin typeface="Marianne" panose="02000000000000000000" pitchFamily="2" charset="0"/>
              </a:rPr>
              <a:t>ne pourrez pas participer aux séjours de cohésion réalisés à titre individuel hors temps scolaire en 2024. </a:t>
            </a:r>
          </a:p>
          <a:p>
            <a:pPr fontAlgn="ctr"/>
            <a:r>
              <a:rPr lang="fr-FR" sz="1200" b="1" dirty="0" smtClean="0">
                <a:latin typeface="Marianne" panose="02000000000000000000" pitchFamily="2" charset="0"/>
              </a:rPr>
              <a:t>Si </a:t>
            </a:r>
            <a:r>
              <a:rPr lang="fr-FR" sz="1200" b="1" dirty="0">
                <a:latin typeface="Marianne" panose="02000000000000000000" pitchFamily="2" charset="0"/>
              </a:rPr>
              <a:t>vous avez déjà créé un dossier d’inscription pour l’année 2024 et que vous êtes scolarisé(e) dans une classe engagée, ne vous désistez </a:t>
            </a:r>
            <a:r>
              <a:rPr lang="fr-FR" sz="1200" b="1" dirty="0" smtClean="0">
                <a:latin typeface="Marianne" panose="02000000000000000000" pitchFamily="2" charset="0"/>
              </a:rPr>
              <a:t>pas, mais parlez-en </a:t>
            </a:r>
            <a:r>
              <a:rPr lang="fr-FR" sz="1200" b="1" dirty="0">
                <a:latin typeface="Marianne" panose="02000000000000000000" pitchFamily="2" charset="0"/>
              </a:rPr>
              <a:t>à votre référent de classe afin qu’il bascule votre dossier d’inscription sur votre classe engagée.</a:t>
            </a:r>
          </a:p>
        </p:txBody>
      </p:sp>
      <p:pic>
        <p:nvPicPr>
          <p:cNvPr id="3074" name="Picture 2" descr="Testez-vous sur ce quiz : Mais que font-ils ? - Babelio"/>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22784" y="127680"/>
            <a:ext cx="1338784" cy="175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20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ulle rectangulaire à coins arrondis 4">
            <a:extLst>
              <a:ext uri="{FF2B5EF4-FFF2-40B4-BE49-F238E27FC236}">
                <a16:creationId xmlns:a16="http://schemas.microsoft.com/office/drawing/2014/main" id="{76C4C9C0-2239-1F42-8E2E-1C81BBCEFF66}"/>
              </a:ext>
            </a:extLst>
          </p:cNvPr>
          <p:cNvSpPr/>
          <p:nvPr/>
        </p:nvSpPr>
        <p:spPr>
          <a:xfrm>
            <a:off x="5391149" y="240425"/>
            <a:ext cx="3171825" cy="943998"/>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fr-FR" b="1" dirty="0">
                <a:solidFill>
                  <a:schemeClr val="bg1"/>
                </a:solidFill>
                <a:latin typeface="Marianne" panose="02000000000000000000" pitchFamily="2" charset="0"/>
                <a:ea typeface="Open Sans"/>
                <a:cs typeface="Open Sans"/>
                <a:sym typeface="Open Sans"/>
              </a:rPr>
              <a:t>Toutes les activités du séjour de cohésion sont-elles obligatoires ?</a:t>
            </a:r>
          </a:p>
        </p:txBody>
      </p:sp>
      <p:sp>
        <p:nvSpPr>
          <p:cNvPr id="10" name="Bulle rectangulaire à coins arrondis 5">
            <a:extLst>
              <a:ext uri="{FF2B5EF4-FFF2-40B4-BE49-F238E27FC236}">
                <a16:creationId xmlns:a16="http://schemas.microsoft.com/office/drawing/2014/main" id="{5A697339-3FCD-0545-90C6-DBB8041A367F}"/>
              </a:ext>
            </a:extLst>
          </p:cNvPr>
          <p:cNvSpPr/>
          <p:nvPr/>
        </p:nvSpPr>
        <p:spPr>
          <a:xfrm>
            <a:off x="5711988" y="1500564"/>
            <a:ext cx="3146262" cy="2172930"/>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latin typeface="Marianne" panose="02000000000000000000" pitchFamily="2" charset="0"/>
                <a:ea typeface="Open Sans"/>
                <a:cs typeface="Open Sans"/>
                <a:sym typeface="Open Sans"/>
              </a:rPr>
              <a:t>La participation aux activités est obligatoire. </a:t>
            </a:r>
          </a:p>
          <a:p>
            <a:r>
              <a:rPr lang="fr-FR" sz="1200" b="1" dirty="0">
                <a:solidFill>
                  <a:schemeClr val="bg1"/>
                </a:solidFill>
                <a:latin typeface="Marianne" panose="02000000000000000000" pitchFamily="2" charset="0"/>
                <a:ea typeface="Open Sans"/>
                <a:cs typeface="Open Sans"/>
                <a:sym typeface="Open Sans"/>
              </a:rPr>
              <a:t>Selon les thématiques, il est parfois possible de choisir entre différentes activités. </a:t>
            </a:r>
          </a:p>
          <a:p>
            <a:endParaRPr lang="fr-FR" sz="1200" b="1" dirty="0">
              <a:solidFill>
                <a:schemeClr val="bg1"/>
              </a:solidFill>
              <a:latin typeface="Marianne" panose="02000000000000000000" pitchFamily="2" charset="0"/>
              <a:ea typeface="Open Sans"/>
              <a:cs typeface="Open Sans"/>
              <a:sym typeface="Open Sans"/>
            </a:endParaRPr>
          </a:p>
          <a:p>
            <a:r>
              <a:rPr lang="fr-FR" sz="1200" b="1" dirty="0">
                <a:solidFill>
                  <a:schemeClr val="bg1"/>
                </a:solidFill>
                <a:latin typeface="Marianne" panose="02000000000000000000" pitchFamily="2" charset="0"/>
                <a:ea typeface="Open Sans"/>
                <a:cs typeface="Open Sans"/>
                <a:sym typeface="Open Sans"/>
              </a:rPr>
              <a:t>Les modalités de mise en œuvre des activités peuvent être adaptées pour assurer la bonne participation de tous les volontaires.</a:t>
            </a:r>
            <a:endParaRPr lang="fr-FR" sz="1200" b="1" strike="sngStrike" dirty="0">
              <a:solidFill>
                <a:srgbClr val="FFC000"/>
              </a:solidFill>
              <a:latin typeface="Marianne" panose="02000000000000000000" pitchFamily="2" charset="0"/>
            </a:endParaRPr>
          </a:p>
        </p:txBody>
      </p:sp>
      <p:sp>
        <p:nvSpPr>
          <p:cNvPr id="7" name="Bulle rectangulaire à coins arrondis 5">
            <a:extLst>
              <a:ext uri="{FF2B5EF4-FFF2-40B4-BE49-F238E27FC236}">
                <a16:creationId xmlns:a16="http://schemas.microsoft.com/office/drawing/2014/main" id="{5A697339-3FCD-0545-90C6-DBB8041A367F}"/>
              </a:ext>
            </a:extLst>
          </p:cNvPr>
          <p:cNvSpPr/>
          <p:nvPr/>
        </p:nvSpPr>
        <p:spPr>
          <a:xfrm>
            <a:off x="294283" y="1251098"/>
            <a:ext cx="4992092" cy="3235177"/>
          </a:xfrm>
          <a:prstGeom prst="wedgeRoundRectCallout">
            <a:avLst>
              <a:gd name="adj1" fmla="val -1737"/>
              <a:gd name="adj2" fmla="val 59054"/>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latin typeface="Marianne" panose="02000000000000000000" pitchFamily="2" charset="0"/>
                <a:ea typeface="Open Sans"/>
                <a:cs typeface="Open Sans"/>
                <a:sym typeface="Open Sans"/>
              </a:rPr>
              <a:t>Chaque journée débute par un réveil musculaire si aucune activité sportive n’est proposée dans la </a:t>
            </a:r>
            <a:r>
              <a:rPr lang="fr-FR" sz="1200" b="1" dirty="0" smtClean="0">
                <a:solidFill>
                  <a:schemeClr val="bg1"/>
                </a:solidFill>
                <a:latin typeface="Marianne" panose="02000000000000000000" pitchFamily="2" charset="0"/>
                <a:ea typeface="Open Sans"/>
                <a:cs typeface="Open Sans"/>
                <a:sym typeface="Open Sans"/>
              </a:rPr>
              <a:t>journée, ou </a:t>
            </a:r>
            <a:r>
              <a:rPr lang="fr-FR" sz="1200" b="1" dirty="0">
                <a:solidFill>
                  <a:schemeClr val="bg1"/>
                </a:solidFill>
                <a:latin typeface="Marianne" panose="02000000000000000000" pitchFamily="2" charset="0"/>
                <a:ea typeface="Open Sans"/>
                <a:cs typeface="Open Sans"/>
                <a:sym typeface="Open Sans"/>
              </a:rPr>
              <a:t>directement par le lever des couleurs. </a:t>
            </a:r>
          </a:p>
          <a:p>
            <a:endParaRPr lang="fr-FR" sz="1200" b="1" dirty="0">
              <a:solidFill>
                <a:schemeClr val="bg1"/>
              </a:solidFill>
              <a:latin typeface="Marianne" panose="02000000000000000000" pitchFamily="2" charset="0"/>
              <a:ea typeface="Open Sans"/>
              <a:cs typeface="Open Sans"/>
              <a:sym typeface="Open Sans"/>
            </a:endParaRPr>
          </a:p>
          <a:p>
            <a:r>
              <a:rPr lang="fr-FR" sz="1200" b="1" dirty="0">
                <a:solidFill>
                  <a:schemeClr val="bg1"/>
                </a:solidFill>
                <a:latin typeface="Marianne" panose="02000000000000000000" pitchFamily="2" charset="0"/>
                <a:ea typeface="Open Sans"/>
                <a:cs typeface="Open Sans"/>
                <a:sym typeface="Open Sans"/>
              </a:rPr>
              <a:t>Dans la journée, vous participez à diverses activités en lien avec les thématiques ou modules obligatoires : PSC1, activités culturelles, visites, chantiers participatifs, découverte de sports innovants, ateliers et simulation de débats sur des enjeux de société (égalité femmes-hommes, lutte contre les discriminations, prévention des violences et lutte contre le harcèlement, etc.), etc. </a:t>
            </a:r>
          </a:p>
          <a:p>
            <a:endParaRPr lang="fr-FR" sz="1200" b="1" dirty="0">
              <a:solidFill>
                <a:schemeClr val="bg1"/>
              </a:solidFill>
              <a:latin typeface="Marianne" panose="02000000000000000000" pitchFamily="2" charset="0"/>
              <a:ea typeface="Open Sans"/>
              <a:cs typeface="Open Sans"/>
              <a:sym typeface="Open Sans"/>
            </a:endParaRPr>
          </a:p>
          <a:p>
            <a:r>
              <a:rPr lang="fr-FR" sz="1200" b="1" dirty="0">
                <a:solidFill>
                  <a:schemeClr val="bg1"/>
                </a:solidFill>
                <a:latin typeface="Marianne" panose="02000000000000000000" pitchFamily="2" charset="0"/>
                <a:sym typeface="Open Sans"/>
              </a:rPr>
              <a:t>Chaque journée se termine par un temps de démocratie interne ou une veillée thématique.</a:t>
            </a:r>
          </a:p>
          <a:p>
            <a:endParaRPr lang="fr-FR" sz="1200" b="1" dirty="0">
              <a:solidFill>
                <a:schemeClr val="bg1"/>
              </a:solidFill>
              <a:latin typeface="Marianne" panose="02000000000000000000" pitchFamily="2" charset="0"/>
              <a:sym typeface="Open Sans"/>
            </a:endParaRPr>
          </a:p>
          <a:p>
            <a:r>
              <a:rPr lang="fr-FR" sz="1200" b="1" dirty="0">
                <a:solidFill>
                  <a:schemeClr val="bg1"/>
                </a:solidFill>
                <a:latin typeface="Marianne" panose="02000000000000000000" pitchFamily="2" charset="0"/>
              </a:rPr>
              <a:t>Des temps libres sont également prévus.</a:t>
            </a:r>
          </a:p>
        </p:txBody>
      </p:sp>
      <p:sp>
        <p:nvSpPr>
          <p:cNvPr id="8" name="Bulle rectangulaire à coins arrondis 4">
            <a:extLst>
              <a:ext uri="{FF2B5EF4-FFF2-40B4-BE49-F238E27FC236}">
                <a16:creationId xmlns:a16="http://schemas.microsoft.com/office/drawing/2014/main" id="{76C4C9C0-2239-1F42-8E2E-1C81BBCEFF66}"/>
              </a:ext>
            </a:extLst>
          </p:cNvPr>
          <p:cNvSpPr/>
          <p:nvPr/>
        </p:nvSpPr>
        <p:spPr>
          <a:xfrm>
            <a:off x="484783" y="240425"/>
            <a:ext cx="3191215" cy="724090"/>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fr-FR" b="1" dirty="0">
                <a:solidFill>
                  <a:schemeClr val="bg1"/>
                </a:solidFill>
                <a:latin typeface="Marianne" panose="02000000000000000000" pitchFamily="2" charset="0"/>
                <a:ea typeface="Open Sans"/>
                <a:cs typeface="Open Sans"/>
                <a:sym typeface="Open Sans"/>
              </a:rPr>
              <a:t>À</a:t>
            </a:r>
            <a:r>
              <a:rPr lang="fr-FR" b="1" dirty="0" smtClean="0">
                <a:solidFill>
                  <a:schemeClr val="bg1"/>
                </a:solidFill>
                <a:latin typeface="Marianne" panose="02000000000000000000" pitchFamily="2" charset="0"/>
                <a:ea typeface="Open Sans"/>
                <a:cs typeface="Open Sans"/>
                <a:sym typeface="Open Sans"/>
              </a:rPr>
              <a:t> </a:t>
            </a:r>
            <a:r>
              <a:rPr lang="fr-FR" b="1" dirty="0">
                <a:solidFill>
                  <a:schemeClr val="bg1"/>
                </a:solidFill>
                <a:latin typeface="Marianne" panose="02000000000000000000" pitchFamily="2" charset="0"/>
                <a:ea typeface="Open Sans"/>
                <a:cs typeface="Open Sans"/>
                <a:sym typeface="Open Sans"/>
              </a:rPr>
              <a:t>quoi ressemble une journée type du </a:t>
            </a:r>
            <a:r>
              <a:rPr lang="fr-FR" b="1" dirty="0" smtClean="0">
                <a:solidFill>
                  <a:schemeClr val="bg1"/>
                </a:solidFill>
                <a:latin typeface="Marianne" panose="02000000000000000000" pitchFamily="2" charset="0"/>
                <a:ea typeface="Open Sans"/>
                <a:cs typeface="Open Sans"/>
                <a:sym typeface="Open Sans"/>
              </a:rPr>
              <a:t>séjour ?</a:t>
            </a:r>
            <a:endParaRPr lang="fr-FR" b="1" dirty="0">
              <a:solidFill>
                <a:schemeClr val="bg1"/>
              </a:solidFill>
              <a:latin typeface="Marianne" panose="02000000000000000000" pitchFamily="2" charset="0"/>
              <a:ea typeface="Open Sans"/>
              <a:cs typeface="Open Sans"/>
              <a:sym typeface="Open Sans"/>
            </a:endParaRPr>
          </a:p>
        </p:txBody>
      </p:sp>
      <p:pic>
        <p:nvPicPr>
          <p:cNvPr id="4100" name="Picture 4" descr="Question Stock Illustrations, Vecteurs, &amp; Clipart – (243,667 Stock  Illustrations)"/>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7062" y="3797319"/>
            <a:ext cx="979055" cy="1244562"/>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19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ulle rectangulaire à coins arrondis 4">
            <a:extLst>
              <a:ext uri="{FF2B5EF4-FFF2-40B4-BE49-F238E27FC236}">
                <a16:creationId xmlns:a16="http://schemas.microsoft.com/office/drawing/2014/main" id="{76C4C9C0-2239-1F42-8E2E-1C81BBCEFF66}"/>
              </a:ext>
            </a:extLst>
          </p:cNvPr>
          <p:cNvSpPr>
            <a:spLocks noGrp="1"/>
          </p:cNvSpPr>
          <p:nvPr>
            <p:ph type="body" idx="1"/>
          </p:nvPr>
        </p:nvSpPr>
        <p:spPr>
          <a:xfrm>
            <a:off x="318853" y="271016"/>
            <a:ext cx="2954484" cy="976759"/>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14300" lvl="0" indent="0">
              <a:lnSpc>
                <a:spcPct val="120000"/>
              </a:lnSpc>
              <a:buNone/>
            </a:pPr>
            <a:r>
              <a:rPr lang="fr-FR" sz="1400" b="1" dirty="0">
                <a:solidFill>
                  <a:schemeClr val="bg1"/>
                </a:solidFill>
                <a:latin typeface="Marianne" panose="02000000000000000000" pitchFamily="2" charset="0"/>
                <a:ea typeface="Open Sans"/>
                <a:cs typeface="Open Sans"/>
                <a:sym typeface="Open Sans"/>
              </a:rPr>
              <a:t>Où se passe le séjour de cohésion ? Quand saurons-nous où nous partons ?</a:t>
            </a:r>
          </a:p>
        </p:txBody>
      </p:sp>
      <p:sp>
        <p:nvSpPr>
          <p:cNvPr id="5" name="Bulle rectangulaire à coins arrondis 5">
            <a:extLst>
              <a:ext uri="{FF2B5EF4-FFF2-40B4-BE49-F238E27FC236}">
                <a16:creationId xmlns:a16="http://schemas.microsoft.com/office/drawing/2014/main" id="{5A697339-3FCD-0545-90C6-DBB8041A367F}"/>
              </a:ext>
            </a:extLst>
          </p:cNvPr>
          <p:cNvSpPr/>
          <p:nvPr/>
        </p:nvSpPr>
        <p:spPr>
          <a:xfrm>
            <a:off x="233128" y="1504949"/>
            <a:ext cx="2367197" cy="2571751"/>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latin typeface="Marianne" panose="02000000000000000000" pitchFamily="2" charset="0"/>
              </a:rPr>
              <a:t>Le séjour de cohésion se déroule dans un centre d'accueil </a:t>
            </a:r>
            <a:r>
              <a:rPr lang="fr-FR" sz="1200" b="1" dirty="0">
                <a:solidFill>
                  <a:schemeClr val="bg1"/>
                </a:solidFill>
                <a:latin typeface="Marianne" panose="02000000000000000000" pitchFamily="2" charset="0"/>
              </a:rPr>
              <a:t>en dehors de votre département de résidence, sauf cas particulier. Vous pourrez prendre connaissance de votre lieu d’affectation quelques jours avant le départ sur </a:t>
            </a:r>
            <a:r>
              <a:rPr lang="fr-FR" sz="1200" b="1" dirty="0" smtClean="0">
                <a:solidFill>
                  <a:srgbClr val="32257F"/>
                </a:solidFill>
                <a:latin typeface="Marianne" panose="02000000000000000000" pitchFamily="2" charset="0"/>
              </a:rPr>
              <a:t>votre compte volontaire</a:t>
            </a:r>
            <a:r>
              <a:rPr lang="fr-FR" sz="1200" b="1" dirty="0" smtClean="0">
                <a:solidFill>
                  <a:schemeClr val="bg1"/>
                </a:solidFill>
                <a:latin typeface="Marianne" panose="02000000000000000000" pitchFamily="2" charset="0"/>
              </a:rPr>
              <a:t>.</a:t>
            </a:r>
            <a:endParaRPr lang="fr-FR" sz="1200" b="1" dirty="0">
              <a:solidFill>
                <a:schemeClr val="bg1"/>
              </a:solidFill>
              <a:latin typeface="Marianne" panose="02000000000000000000" pitchFamily="2" charset="0"/>
            </a:endParaRPr>
          </a:p>
        </p:txBody>
      </p:sp>
      <p:sp>
        <p:nvSpPr>
          <p:cNvPr id="7" name="Bulle rectangulaire à coins arrondis 4">
            <a:extLst>
              <a:ext uri="{FF2B5EF4-FFF2-40B4-BE49-F238E27FC236}">
                <a16:creationId xmlns:a16="http://schemas.microsoft.com/office/drawing/2014/main" id="{76C4C9C0-2239-1F42-8E2E-1C81BBCEFF66}"/>
              </a:ext>
            </a:extLst>
          </p:cNvPr>
          <p:cNvSpPr txBox="1">
            <a:spLocks/>
          </p:cNvSpPr>
          <p:nvPr/>
        </p:nvSpPr>
        <p:spPr>
          <a:xfrm>
            <a:off x="4410075" y="211261"/>
            <a:ext cx="4440843" cy="548134"/>
          </a:xfrm>
          <a:prstGeom prst="wedgeRoundRectCallout">
            <a:avLst>
              <a:gd name="adj1" fmla="val -31291"/>
              <a:gd name="adj2" fmla="val 66052"/>
              <a:gd name="adj3" fmla="val 16667"/>
            </a:avLst>
          </a:prstGeom>
          <a:solidFill>
            <a:srgbClr val="32257F"/>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rtlCol="0" anchor="ctr"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mn-lt"/>
                <a:ea typeface="+mn-ea"/>
                <a:cs typeface="+mn-cs"/>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mn-lt"/>
                <a:ea typeface="+mn-ea"/>
                <a:cs typeface="+mn-cs"/>
                <a:sym typeface="Arial"/>
              </a:defRPr>
            </a:lvl9pPr>
          </a:lstStyle>
          <a:p>
            <a:pPr marL="114300" indent="0">
              <a:lnSpc>
                <a:spcPct val="120000"/>
              </a:lnSpc>
              <a:buFont typeface="Arial"/>
              <a:buNone/>
            </a:pPr>
            <a:r>
              <a:rPr lang="fr-FR" sz="1400" b="1" dirty="0">
                <a:solidFill>
                  <a:schemeClr val="bg1"/>
                </a:solidFill>
                <a:latin typeface="Marianne" panose="02000000000000000000" pitchFamily="2" charset="0"/>
                <a:ea typeface="Open Sans"/>
                <a:cs typeface="Open Sans"/>
                <a:sym typeface="Open Sans"/>
              </a:rPr>
              <a:t>Qui assure l’encadrement pendant les </a:t>
            </a:r>
            <a:r>
              <a:rPr lang="fr-FR" sz="1400" b="1" dirty="0" smtClean="0">
                <a:solidFill>
                  <a:schemeClr val="bg1"/>
                </a:solidFill>
                <a:latin typeface="Marianne" panose="02000000000000000000" pitchFamily="2" charset="0"/>
                <a:ea typeface="Open Sans"/>
                <a:cs typeface="Open Sans"/>
                <a:sym typeface="Open Sans"/>
              </a:rPr>
              <a:t>séjours ? </a:t>
            </a:r>
            <a:endParaRPr lang="fr-FR" sz="1400" b="1" dirty="0">
              <a:solidFill>
                <a:schemeClr val="bg1"/>
              </a:solidFill>
              <a:latin typeface="Marianne" panose="02000000000000000000" pitchFamily="2" charset="0"/>
              <a:ea typeface="Open Sans"/>
              <a:cs typeface="Open Sans"/>
              <a:sym typeface="Open Sans"/>
            </a:endParaRPr>
          </a:p>
        </p:txBody>
      </p:sp>
      <p:sp>
        <p:nvSpPr>
          <p:cNvPr id="8" name="Bulle rectangulaire à coins arrondis 5">
            <a:extLst>
              <a:ext uri="{FF2B5EF4-FFF2-40B4-BE49-F238E27FC236}">
                <a16:creationId xmlns:a16="http://schemas.microsoft.com/office/drawing/2014/main" id="{5A697339-3FCD-0545-90C6-DBB8041A367F}"/>
              </a:ext>
            </a:extLst>
          </p:cNvPr>
          <p:cNvSpPr/>
          <p:nvPr/>
        </p:nvSpPr>
        <p:spPr>
          <a:xfrm>
            <a:off x="4086224" y="1019175"/>
            <a:ext cx="4852211" cy="3699184"/>
          </a:xfrm>
          <a:prstGeom prst="wedgeRoundRectCallout">
            <a:avLst>
              <a:gd name="adj1" fmla="val -8707"/>
              <a:gd name="adj2" fmla="val 58108"/>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t>Le centre est dirigé par un chef de centre et un ou deux adjoints en fonction de la taille du centre. La direction s’appuie sur des cadres spécialisés et notamment sur un référent sanitaire. </a:t>
            </a:r>
          </a:p>
          <a:p>
            <a:endParaRPr lang="fr-FR" sz="1200" b="1" dirty="0"/>
          </a:p>
          <a:p>
            <a:r>
              <a:rPr lang="fr-FR" sz="1200" b="1" dirty="0"/>
              <a:t>Vous êtes regroupés en maisonnées, directement encadrés par des tuteurs de maisonnée. Les maisonnées sont regroupées au sein de compagnies qui sont placées sous la responsabilité de cadres de compagnie.</a:t>
            </a:r>
          </a:p>
          <a:p>
            <a:endParaRPr lang="fr-FR" sz="1200" b="1" dirty="0"/>
          </a:p>
          <a:p>
            <a:r>
              <a:rPr lang="fr-FR" sz="1200" b="1" dirty="0"/>
              <a:t>Chargés de la supervision de la vie courante et de l’animation, les encadrants sont présents en permanence au sein du centre d’accueil et assureront à ce titre votre sécurité.</a:t>
            </a:r>
          </a:p>
          <a:p>
            <a:endParaRPr lang="fr-FR" sz="1200" b="1" dirty="0"/>
          </a:p>
          <a:p>
            <a:r>
              <a:rPr lang="fr-FR" sz="1200" b="1" dirty="0" smtClean="0"/>
              <a:t>Tous </a:t>
            </a:r>
            <a:r>
              <a:rPr lang="fr-FR" sz="1200" b="1" dirty="0"/>
              <a:t>les encadrants bénéficient d’une formation adaptée au séjour de cohésion et l’honorabilité de tous les encadrants est contrôlée avant leur entrée en fonction. </a:t>
            </a:r>
          </a:p>
        </p:txBody>
      </p:sp>
      <p:pic>
        <p:nvPicPr>
          <p:cNvPr id="7170" name="Picture 2" descr="Domande"/>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50174" y="2002806"/>
            <a:ext cx="1386201" cy="1941458"/>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422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ulle rectangulaire à coins arrondis 6">
            <a:extLst>
              <a:ext uri="{FF2B5EF4-FFF2-40B4-BE49-F238E27FC236}">
                <a16:creationId xmlns:a16="http://schemas.microsoft.com/office/drawing/2014/main" id="{5B2D5706-5957-204F-889D-3D9DC09A4B7C}"/>
              </a:ext>
            </a:extLst>
          </p:cNvPr>
          <p:cNvSpPr/>
          <p:nvPr/>
        </p:nvSpPr>
        <p:spPr>
          <a:xfrm>
            <a:off x="4336793" y="1397028"/>
            <a:ext cx="2080418" cy="1178193"/>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b="1" dirty="0">
                <a:solidFill>
                  <a:schemeClr val="bg1"/>
                </a:solidFill>
                <a:latin typeface="Marianne" panose="02000000000000000000" pitchFamily="2" charset="0"/>
                <a:ea typeface="Open Sans"/>
                <a:cs typeface="Open Sans"/>
                <a:sym typeface="Open Sans"/>
              </a:rPr>
              <a:t>Pourquoi les jeunes portent-ils une tenue commune ?</a:t>
            </a:r>
          </a:p>
        </p:txBody>
      </p:sp>
      <p:sp>
        <p:nvSpPr>
          <p:cNvPr id="8" name="Bulle rectangulaire à coins arrondis 7">
            <a:extLst>
              <a:ext uri="{FF2B5EF4-FFF2-40B4-BE49-F238E27FC236}">
                <a16:creationId xmlns:a16="http://schemas.microsoft.com/office/drawing/2014/main" id="{5F663CB0-1200-9D49-9449-E08EA0BDE41E}"/>
              </a:ext>
            </a:extLst>
          </p:cNvPr>
          <p:cNvSpPr/>
          <p:nvPr/>
        </p:nvSpPr>
        <p:spPr>
          <a:xfrm>
            <a:off x="4872177" y="2832416"/>
            <a:ext cx="3278650" cy="1273704"/>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latin typeface="Marianne" panose="02000000000000000000" pitchFamily="2" charset="0"/>
              </a:rPr>
              <a:t>La tenue </a:t>
            </a:r>
            <a:r>
              <a:rPr lang="fr-FR" sz="1200" b="1" dirty="0">
                <a:latin typeface="Marianne" panose="02000000000000000000" pitchFamily="2" charset="0"/>
              </a:rPr>
              <a:t>correspond à un principe de cohésion et contribue à développer un sentiment d’appartenance tout au long du séjour.</a:t>
            </a:r>
          </a:p>
        </p:txBody>
      </p:sp>
      <p:sp>
        <p:nvSpPr>
          <p:cNvPr id="11" name="Bulle rectangulaire à coins arrondis 4">
            <a:extLst>
              <a:ext uri="{FF2B5EF4-FFF2-40B4-BE49-F238E27FC236}">
                <a16:creationId xmlns:a16="http://schemas.microsoft.com/office/drawing/2014/main" id="{76C4C9C0-2239-1F42-8E2E-1C81BBCEFF66}"/>
              </a:ext>
            </a:extLst>
          </p:cNvPr>
          <p:cNvSpPr/>
          <p:nvPr/>
        </p:nvSpPr>
        <p:spPr>
          <a:xfrm>
            <a:off x="418570" y="708024"/>
            <a:ext cx="2953280" cy="987426"/>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b="1" dirty="0">
                <a:solidFill>
                  <a:schemeClr val="bg1"/>
                </a:solidFill>
                <a:latin typeface="Marianne"/>
                <a:ea typeface="Open Sans"/>
                <a:cs typeface="Open Sans"/>
                <a:sym typeface="Open Sans"/>
              </a:rPr>
              <a:t>Les filles et les garçons sont-ils séparés ? </a:t>
            </a:r>
            <a:endParaRPr lang="fr-FR" dirty="0">
              <a:solidFill>
                <a:schemeClr val="bg1"/>
              </a:solidFill>
            </a:endParaRPr>
          </a:p>
        </p:txBody>
      </p:sp>
      <p:sp>
        <p:nvSpPr>
          <p:cNvPr id="12" name="Bulle rectangulaire à coins arrondis 5">
            <a:extLst>
              <a:ext uri="{FF2B5EF4-FFF2-40B4-BE49-F238E27FC236}">
                <a16:creationId xmlns:a16="http://schemas.microsoft.com/office/drawing/2014/main" id="{5A697339-3FCD-0545-90C6-DBB8041A367F}"/>
              </a:ext>
            </a:extLst>
          </p:cNvPr>
          <p:cNvSpPr/>
          <p:nvPr/>
        </p:nvSpPr>
        <p:spPr>
          <a:xfrm>
            <a:off x="819150" y="1986125"/>
            <a:ext cx="2447925" cy="1924395"/>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200" b="1" dirty="0">
                <a:latin typeface="Marianne"/>
              </a:rPr>
              <a:t>Les</a:t>
            </a:r>
            <a:r>
              <a:rPr lang="fr-FR" sz="1200" b="1" dirty="0">
                <a:solidFill>
                  <a:schemeClr val="bg1"/>
                </a:solidFill>
                <a:latin typeface="Marianne"/>
              </a:rPr>
              <a:t> </a:t>
            </a:r>
            <a:r>
              <a:rPr lang="fr-FR" sz="1200" b="1" dirty="0">
                <a:latin typeface="Marianne"/>
              </a:rPr>
              <a:t>centres d'accueil sont </a:t>
            </a:r>
            <a:r>
              <a:rPr lang="fr-FR" sz="1200" b="1" dirty="0" smtClean="0">
                <a:latin typeface="Marianne"/>
              </a:rPr>
              <a:t>mixtes, mais </a:t>
            </a:r>
            <a:r>
              <a:rPr lang="fr-FR" sz="1200" b="1" dirty="0">
                <a:latin typeface="Marianne"/>
              </a:rPr>
              <a:t>pas les dortoirs. Pendant la journée, les jeunes sont regroupés en maisonnées </a:t>
            </a:r>
            <a:r>
              <a:rPr lang="fr-FR" sz="1200" b="1" dirty="0">
                <a:solidFill>
                  <a:schemeClr val="bg1"/>
                </a:solidFill>
                <a:latin typeface="Marianne"/>
              </a:rPr>
              <a:t>mixtes</a:t>
            </a:r>
            <a:r>
              <a:rPr lang="fr-FR" sz="1200" b="1" dirty="0">
                <a:latin typeface="Marianne"/>
              </a:rPr>
              <a:t> de 10 jeunes encadrés par un tuteur.</a:t>
            </a:r>
            <a:endParaRPr lang="fr-FR" dirty="0"/>
          </a:p>
        </p:txBody>
      </p:sp>
      <p:pic>
        <p:nvPicPr>
          <p:cNvPr id="8194" name="Picture 2" descr="Domande"/>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363" y="386098"/>
            <a:ext cx="1455082" cy="203793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81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ulle rectangulaire à coins arrondis 6">
            <a:extLst>
              <a:ext uri="{FF2B5EF4-FFF2-40B4-BE49-F238E27FC236}">
                <a16:creationId xmlns:a16="http://schemas.microsoft.com/office/drawing/2014/main" id="{5B2D5706-5957-204F-889D-3D9DC09A4B7C}"/>
              </a:ext>
            </a:extLst>
          </p:cNvPr>
          <p:cNvSpPr/>
          <p:nvPr/>
        </p:nvSpPr>
        <p:spPr>
          <a:xfrm>
            <a:off x="251883" y="648560"/>
            <a:ext cx="2357967" cy="980216"/>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spcBef>
                <a:spcPts val="1100"/>
              </a:spcBef>
              <a:spcAft>
                <a:spcPts val="400"/>
              </a:spcAft>
              <a:buClr>
                <a:schemeClr val="dk1"/>
              </a:buClr>
              <a:buSzPct val="84615"/>
            </a:pPr>
            <a:r>
              <a:rPr lang="fr-FR" b="1" dirty="0">
                <a:solidFill>
                  <a:schemeClr val="bg1"/>
                </a:solidFill>
                <a:latin typeface="Marianne" panose="02000000000000000000" pitchFamily="2" charset="0"/>
                <a:ea typeface="Open Sans"/>
                <a:cs typeface="Open Sans"/>
                <a:sym typeface="Open Sans"/>
              </a:rPr>
              <a:t>Est-ce que je rentrerai chez moi le week-end ?</a:t>
            </a:r>
            <a:endParaRPr lang="fr-FR" sz="1200" b="1" dirty="0">
              <a:solidFill>
                <a:schemeClr val="bg1"/>
              </a:solidFill>
              <a:latin typeface="Marianne" panose="02000000000000000000" pitchFamily="2" charset="0"/>
              <a:ea typeface="Open Sans"/>
              <a:cs typeface="Open Sans"/>
              <a:sym typeface="Open Sans"/>
            </a:endParaRPr>
          </a:p>
        </p:txBody>
      </p:sp>
      <p:sp>
        <p:nvSpPr>
          <p:cNvPr id="8" name="Bulle rectangulaire à coins arrondis 7">
            <a:extLst>
              <a:ext uri="{FF2B5EF4-FFF2-40B4-BE49-F238E27FC236}">
                <a16:creationId xmlns:a16="http://schemas.microsoft.com/office/drawing/2014/main" id="{5F663CB0-1200-9D49-9449-E08EA0BDE41E}"/>
              </a:ext>
            </a:extLst>
          </p:cNvPr>
          <p:cNvSpPr/>
          <p:nvPr/>
        </p:nvSpPr>
        <p:spPr>
          <a:xfrm>
            <a:off x="761654" y="1884906"/>
            <a:ext cx="2042064" cy="1702113"/>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dirty="0">
                <a:latin typeface="Marianne" panose="02000000000000000000" pitchFamily="2" charset="0"/>
              </a:rPr>
              <a:t>Non, vous resterez dans le centre d’accueil durant les douze jours de la phase de cohésion, y compris le week-end.</a:t>
            </a:r>
          </a:p>
        </p:txBody>
      </p:sp>
      <p:sp>
        <p:nvSpPr>
          <p:cNvPr id="11" name="Bulle rectangulaire à coins arrondis 4">
            <a:extLst>
              <a:ext uri="{FF2B5EF4-FFF2-40B4-BE49-F238E27FC236}">
                <a16:creationId xmlns:a16="http://schemas.microsoft.com/office/drawing/2014/main" id="{76C4C9C0-2239-1F42-8E2E-1C81BBCEFF66}"/>
              </a:ext>
            </a:extLst>
          </p:cNvPr>
          <p:cNvSpPr/>
          <p:nvPr/>
        </p:nvSpPr>
        <p:spPr>
          <a:xfrm>
            <a:off x="5143643" y="1138668"/>
            <a:ext cx="3375847" cy="846514"/>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pPr>
            <a:r>
              <a:rPr lang="fr-FR" b="1" dirty="0">
                <a:solidFill>
                  <a:schemeClr val="bg1"/>
                </a:solidFill>
                <a:latin typeface="Marianne"/>
                <a:ea typeface="Open Sans"/>
                <a:cs typeface="Open Sans"/>
              </a:rPr>
              <a:t>Où puis-je me renseigner sur le séjour de cohésion ?</a:t>
            </a:r>
          </a:p>
        </p:txBody>
      </p:sp>
      <p:sp>
        <p:nvSpPr>
          <p:cNvPr id="12" name="Bulle rectangulaire à coins arrondis 5">
            <a:extLst>
              <a:ext uri="{FF2B5EF4-FFF2-40B4-BE49-F238E27FC236}">
                <a16:creationId xmlns:a16="http://schemas.microsoft.com/office/drawing/2014/main" id="{5A697339-3FCD-0545-90C6-DBB8041A367F}"/>
              </a:ext>
            </a:extLst>
          </p:cNvPr>
          <p:cNvSpPr/>
          <p:nvPr/>
        </p:nvSpPr>
        <p:spPr>
          <a:xfrm>
            <a:off x="4332304" y="2256400"/>
            <a:ext cx="4021122" cy="2134625"/>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200" b="1" dirty="0">
                <a:solidFill>
                  <a:schemeClr val="bg1"/>
                </a:solidFill>
                <a:latin typeface="Marianne"/>
                <a:ea typeface="Open Sans"/>
                <a:cs typeface="Open Sans"/>
                <a:sym typeface="Open Sans"/>
              </a:rPr>
              <a:t>Pour toutes questions complémentaires relatives aux séjours individuels, n’hésitez pas à consulter la foire aux questions disponible sur le site internet </a:t>
            </a:r>
            <a:r>
              <a:rPr lang="fr-FR" sz="1200" b="1" dirty="0">
                <a:solidFill>
                  <a:srgbClr val="32257F"/>
                </a:solidFill>
                <a:latin typeface="Marianne"/>
                <a:ea typeface="Open Sans"/>
                <a:cs typeface="Open Sans"/>
                <a:sym typeface="Open Sans"/>
              </a:rPr>
              <a:t>snu.gouv.fr</a:t>
            </a:r>
            <a:r>
              <a:rPr lang="fr-FR" sz="1200" b="1" dirty="0">
                <a:solidFill>
                  <a:schemeClr val="bg1"/>
                </a:solidFill>
                <a:latin typeface="Marianne"/>
                <a:ea typeface="Open Sans"/>
                <a:cs typeface="Open Sans"/>
                <a:sym typeface="Open Sans"/>
              </a:rPr>
              <a:t>. Vous pouvez </a:t>
            </a:r>
            <a:r>
              <a:rPr lang="fr-FR" sz="1200" b="1" dirty="0" smtClean="0">
                <a:solidFill>
                  <a:schemeClr val="bg1"/>
                </a:solidFill>
                <a:latin typeface="Marianne"/>
                <a:ea typeface="Open Sans"/>
                <a:cs typeface="Open Sans"/>
                <a:sym typeface="Open Sans"/>
              </a:rPr>
              <a:t>également </a:t>
            </a:r>
            <a:r>
              <a:rPr lang="fr-FR" sz="1200" b="1" dirty="0">
                <a:solidFill>
                  <a:schemeClr val="bg1"/>
                </a:solidFill>
                <a:latin typeface="Marianne"/>
                <a:ea typeface="Open Sans"/>
                <a:cs typeface="Open Sans"/>
                <a:sym typeface="Open Sans"/>
              </a:rPr>
              <a:t>envoyer un message à </a:t>
            </a:r>
            <a:r>
              <a:rPr lang="fr-FR" sz="1200" b="1" dirty="0" smtClean="0">
                <a:solidFill>
                  <a:schemeClr val="bg1"/>
                </a:solidFill>
                <a:latin typeface="Marianne"/>
                <a:ea typeface="Open Sans"/>
                <a:cs typeface="Open Sans"/>
                <a:sym typeface="Open Sans"/>
              </a:rPr>
              <a:t>l’adresse </a:t>
            </a:r>
            <a:r>
              <a:rPr lang="fr-FR" sz="1200" b="1" dirty="0" smtClean="0">
                <a:solidFill>
                  <a:srgbClr val="32257F"/>
                </a:solidFill>
                <a:latin typeface="Marianne"/>
                <a:ea typeface="Open Sans"/>
                <a:cs typeface="Open Sans"/>
                <a:sym typeface="Open Sans"/>
              </a:rPr>
              <a:t>contact@snu.gouv.fr</a:t>
            </a:r>
            <a:r>
              <a:rPr lang="fr-FR" sz="1200" b="1" dirty="0" smtClean="0">
                <a:solidFill>
                  <a:schemeClr val="bg1"/>
                </a:solidFill>
                <a:latin typeface="Marianne"/>
                <a:ea typeface="Open Sans"/>
                <a:cs typeface="Open Sans"/>
                <a:sym typeface="Open Sans"/>
              </a:rPr>
              <a:t>. </a:t>
            </a:r>
          </a:p>
          <a:p>
            <a:endParaRPr lang="fr-FR" sz="1200" b="1" dirty="0" smtClean="0">
              <a:solidFill>
                <a:schemeClr val="bg1"/>
              </a:solidFill>
              <a:latin typeface="Marianne"/>
              <a:ea typeface="Open Sans"/>
              <a:cs typeface="Open Sans"/>
              <a:sym typeface="Open Sans"/>
            </a:endParaRPr>
          </a:p>
          <a:p>
            <a:r>
              <a:rPr lang="fr-FR" sz="1200" b="1" dirty="0" smtClean="0">
                <a:solidFill>
                  <a:schemeClr val="bg1"/>
                </a:solidFill>
                <a:latin typeface="Marianne"/>
                <a:ea typeface="Open Sans"/>
                <a:cs typeface="Open Sans"/>
                <a:sym typeface="Open Sans"/>
              </a:rPr>
              <a:t>Pour </a:t>
            </a:r>
            <a:r>
              <a:rPr lang="fr-FR" sz="1200" b="1" dirty="0">
                <a:solidFill>
                  <a:schemeClr val="bg1"/>
                </a:solidFill>
                <a:latin typeface="Marianne"/>
                <a:ea typeface="Open Sans"/>
                <a:cs typeface="Open Sans"/>
                <a:sym typeface="Open Sans"/>
              </a:rPr>
              <a:t>les séjours CLE, </a:t>
            </a:r>
            <a:r>
              <a:rPr lang="fr-FR" sz="1200" b="1" dirty="0" smtClean="0">
                <a:solidFill>
                  <a:schemeClr val="bg1"/>
                </a:solidFill>
                <a:latin typeface="Marianne"/>
                <a:ea typeface="Open Sans"/>
                <a:cs typeface="Open Sans"/>
                <a:sym typeface="Open Sans"/>
              </a:rPr>
              <a:t>le </a:t>
            </a:r>
            <a:r>
              <a:rPr lang="fr-FR" sz="1200" b="1" dirty="0">
                <a:solidFill>
                  <a:schemeClr val="bg1"/>
                </a:solidFill>
                <a:latin typeface="Marianne"/>
                <a:ea typeface="Open Sans"/>
                <a:cs typeface="Open Sans"/>
                <a:sym typeface="Open Sans"/>
              </a:rPr>
              <a:t>référent SNU de la classe pourra répondre à toutes vos questions.  </a:t>
            </a:r>
            <a:endParaRPr lang="fr-FR" sz="1200" b="1" dirty="0">
              <a:solidFill>
                <a:schemeClr val="bg1"/>
              </a:solidFill>
              <a:latin typeface="Arial"/>
              <a:ea typeface="Open Sans"/>
              <a:cs typeface="Arial"/>
            </a:endParaRPr>
          </a:p>
        </p:txBody>
      </p:sp>
      <p:pic>
        <p:nvPicPr>
          <p:cNvPr id="9224" name="Picture 8" descr="Question rouge"/>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3718" y="495029"/>
            <a:ext cx="1985785" cy="2097486"/>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28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19">
            <a:extLst>
              <a:ext uri="{FF2B5EF4-FFF2-40B4-BE49-F238E27FC236}">
                <a16:creationId xmlns:a16="http://schemas.microsoft.com/office/drawing/2014/main" id="{F370F0EA-F7EC-C142-9387-B1FCF0601A51}"/>
              </a:ext>
            </a:extLst>
          </p:cNvPr>
          <p:cNvSpPr txBox="1">
            <a:spLocks/>
          </p:cNvSpPr>
          <p:nvPr/>
        </p:nvSpPr>
        <p:spPr>
          <a:xfrm>
            <a:off x="202818" y="129723"/>
            <a:ext cx="784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68580">
              <a:buSzPct val="100000"/>
            </a:pPr>
            <a:r>
              <a:rPr lang="fr-FR" sz="2500" b="1" dirty="0" smtClean="0">
                <a:solidFill>
                  <a:srgbClr val="32257F"/>
                </a:solidFill>
                <a:latin typeface="Marianne" panose="02000000000000000000" pitchFamily="2" charset="0"/>
              </a:rPr>
              <a:t>Questions/réponses </a:t>
            </a:r>
            <a:r>
              <a:rPr lang="fr-FR" sz="2500" b="1" dirty="0">
                <a:solidFill>
                  <a:srgbClr val="32257F"/>
                </a:solidFill>
                <a:latin typeface="Marianne" panose="02000000000000000000" pitchFamily="2" charset="0"/>
              </a:rPr>
              <a:t>sur la phase 2 </a:t>
            </a:r>
          </a:p>
        </p:txBody>
      </p:sp>
      <p:sp>
        <p:nvSpPr>
          <p:cNvPr id="5" name="Bulle rectangulaire à coins arrondis 4">
            <a:extLst>
              <a:ext uri="{FF2B5EF4-FFF2-40B4-BE49-F238E27FC236}">
                <a16:creationId xmlns:a16="http://schemas.microsoft.com/office/drawing/2014/main" id="{76C4C9C0-2239-1F42-8E2E-1C81BBCEFF66}"/>
              </a:ext>
            </a:extLst>
          </p:cNvPr>
          <p:cNvSpPr/>
          <p:nvPr/>
        </p:nvSpPr>
        <p:spPr>
          <a:xfrm>
            <a:off x="484197" y="1347208"/>
            <a:ext cx="2662767" cy="933148"/>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pPr>
            <a:r>
              <a:rPr lang="fr-FR" b="1" dirty="0">
                <a:solidFill>
                  <a:schemeClr val="bg1"/>
                </a:solidFill>
                <a:latin typeface="Marianne"/>
                <a:ea typeface="Open Sans"/>
                <a:cs typeface="Open Sans"/>
              </a:rPr>
              <a:t>Quand </a:t>
            </a:r>
            <a:r>
              <a:rPr lang="fr-FR" b="1" dirty="0" smtClean="0">
                <a:solidFill>
                  <a:schemeClr val="bg1"/>
                </a:solidFill>
                <a:latin typeface="Marianne"/>
                <a:ea typeface="Open Sans"/>
                <a:cs typeface="Open Sans"/>
              </a:rPr>
              <a:t>est-ce </a:t>
            </a:r>
            <a:r>
              <a:rPr lang="fr-FR" b="1" dirty="0">
                <a:solidFill>
                  <a:schemeClr val="bg1"/>
                </a:solidFill>
                <a:latin typeface="Marianne"/>
                <a:ea typeface="Open Sans"/>
                <a:cs typeface="Open Sans"/>
              </a:rPr>
              <a:t>que je dois réaliser ma </a:t>
            </a:r>
            <a:r>
              <a:rPr lang="fr-FR" b="1" dirty="0" smtClean="0">
                <a:solidFill>
                  <a:schemeClr val="bg1"/>
                </a:solidFill>
                <a:latin typeface="Marianne"/>
                <a:ea typeface="Open Sans"/>
                <a:cs typeface="Open Sans"/>
              </a:rPr>
              <a:t>mission d’intérêt général </a:t>
            </a:r>
            <a:r>
              <a:rPr lang="fr-FR" b="1" dirty="0">
                <a:solidFill>
                  <a:schemeClr val="bg1"/>
                </a:solidFill>
                <a:latin typeface="Marianne"/>
                <a:ea typeface="Open Sans"/>
                <a:cs typeface="Open Sans"/>
              </a:rPr>
              <a:t>? </a:t>
            </a:r>
          </a:p>
        </p:txBody>
      </p:sp>
      <p:sp>
        <p:nvSpPr>
          <p:cNvPr id="6" name="Bulle rectangulaire à coins arrondis 5">
            <a:extLst>
              <a:ext uri="{FF2B5EF4-FFF2-40B4-BE49-F238E27FC236}">
                <a16:creationId xmlns:a16="http://schemas.microsoft.com/office/drawing/2014/main" id="{5A697339-3FCD-0545-90C6-DBB8041A367F}"/>
              </a:ext>
            </a:extLst>
          </p:cNvPr>
          <p:cNvSpPr/>
          <p:nvPr/>
        </p:nvSpPr>
        <p:spPr>
          <a:xfrm>
            <a:off x="760708" y="2637064"/>
            <a:ext cx="3052721" cy="1922782"/>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200" b="1" dirty="0">
                <a:solidFill>
                  <a:schemeClr val="bg1"/>
                </a:solidFill>
                <a:latin typeface="Marianne"/>
                <a:ea typeface="Open Sans"/>
                <a:cs typeface="Open Sans"/>
                <a:sym typeface="Open Sans"/>
              </a:rPr>
              <a:t>La mission est à réaliser dans l'année qui suit votre séjour de cohésion, hors temps scolaire. Elle peut être réalisée pendant les vacances ou non, de manière continue ou non, c'est à organiser en accord avec la structure d'accueil. </a:t>
            </a:r>
            <a:endParaRPr lang="fr-FR" sz="1200" b="1" dirty="0">
              <a:solidFill>
                <a:schemeClr val="bg1"/>
              </a:solidFill>
              <a:latin typeface="Arial"/>
              <a:ea typeface="Open Sans"/>
              <a:cs typeface="Arial"/>
            </a:endParaRPr>
          </a:p>
        </p:txBody>
      </p:sp>
      <p:sp>
        <p:nvSpPr>
          <p:cNvPr id="7" name="Bulle rectangulaire à coins arrondis 6">
            <a:extLst>
              <a:ext uri="{FF2B5EF4-FFF2-40B4-BE49-F238E27FC236}">
                <a16:creationId xmlns:a16="http://schemas.microsoft.com/office/drawing/2014/main" id="{5B2D5706-5957-204F-889D-3D9DC09A4B7C}"/>
              </a:ext>
            </a:extLst>
          </p:cNvPr>
          <p:cNvSpPr/>
          <p:nvPr/>
        </p:nvSpPr>
        <p:spPr>
          <a:xfrm>
            <a:off x="5483041" y="880634"/>
            <a:ext cx="2561477" cy="933148"/>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spcBef>
                <a:spcPts val="1100"/>
              </a:spcBef>
              <a:spcAft>
                <a:spcPts val="400"/>
              </a:spcAft>
            </a:pPr>
            <a:r>
              <a:rPr lang="fr-FR" b="1" dirty="0">
                <a:solidFill>
                  <a:schemeClr val="bg1"/>
                </a:solidFill>
                <a:latin typeface="Marianne"/>
                <a:ea typeface="Open Sans"/>
                <a:cs typeface="Open Sans"/>
                <a:sym typeface="Open Sans"/>
              </a:rPr>
              <a:t>Comment trouver une mission d’intérêt général ?</a:t>
            </a:r>
            <a:endParaRPr lang="fr-FR" dirty="0">
              <a:solidFill>
                <a:schemeClr val="bg1"/>
              </a:solidFill>
            </a:endParaRPr>
          </a:p>
        </p:txBody>
      </p:sp>
      <p:sp>
        <p:nvSpPr>
          <p:cNvPr id="8" name="Bulle rectangulaire à coins arrondis 7">
            <a:extLst>
              <a:ext uri="{FF2B5EF4-FFF2-40B4-BE49-F238E27FC236}">
                <a16:creationId xmlns:a16="http://schemas.microsoft.com/office/drawing/2014/main" id="{5F663CB0-1200-9D49-9449-E08EA0BDE41E}"/>
              </a:ext>
            </a:extLst>
          </p:cNvPr>
          <p:cNvSpPr/>
          <p:nvPr/>
        </p:nvSpPr>
        <p:spPr>
          <a:xfrm>
            <a:off x="5229981" y="2081985"/>
            <a:ext cx="2544467" cy="2011136"/>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200" b="1" dirty="0">
                <a:solidFill>
                  <a:schemeClr val="bg1"/>
                </a:solidFill>
                <a:latin typeface="Marianne"/>
                <a:cs typeface="Arial"/>
              </a:rPr>
              <a:t>Après le séjour, vous pourrez découvrir les misions disponibles près de chez vous </a:t>
            </a:r>
            <a:r>
              <a:rPr lang="fr-FR" sz="1200" b="1" i="1" dirty="0">
                <a:solidFill>
                  <a:schemeClr val="bg1"/>
                </a:solidFill>
                <a:latin typeface="Marianne"/>
                <a:cs typeface="Arial"/>
              </a:rPr>
              <a:t>via</a:t>
            </a:r>
            <a:r>
              <a:rPr lang="fr-FR" sz="1200" b="1" dirty="0">
                <a:solidFill>
                  <a:schemeClr val="bg1"/>
                </a:solidFill>
                <a:latin typeface="Marianne"/>
                <a:cs typeface="Arial"/>
              </a:rPr>
              <a:t> </a:t>
            </a:r>
            <a:r>
              <a:rPr lang="fr-FR" sz="1200" b="1" dirty="0">
                <a:solidFill>
                  <a:srgbClr val="32257F"/>
                </a:solidFill>
                <a:latin typeface="Marianne"/>
                <a:cs typeface="Arial"/>
              </a:rPr>
              <a:t>votre compte volontaire SNU </a:t>
            </a:r>
            <a:r>
              <a:rPr lang="fr-FR" sz="1200" b="1" dirty="0">
                <a:solidFill>
                  <a:schemeClr val="bg1"/>
                </a:solidFill>
                <a:latin typeface="Marianne"/>
                <a:cs typeface="Arial"/>
              </a:rPr>
              <a:t>ou </a:t>
            </a:r>
            <a:r>
              <a:rPr lang="fr-FR" sz="1200" b="1" dirty="0">
                <a:solidFill>
                  <a:schemeClr val="bg1"/>
                </a:solidFill>
                <a:latin typeface="Marianne"/>
                <a:ea typeface="+mn-lt"/>
                <a:cs typeface="+mn-lt"/>
              </a:rPr>
              <a:t>mobiliser directement une structure de proximité sous réserve qu’elle soit éligible.  </a:t>
            </a:r>
          </a:p>
        </p:txBody>
      </p:sp>
      <p:pic>
        <p:nvPicPr>
          <p:cNvPr id="10" name="Picture 2" descr="Se poser la question, c'est le début de la réponse."/>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0389" y="826503"/>
            <a:ext cx="1536166" cy="153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601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31799" y="140067"/>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dirty="0">
                <a:solidFill>
                  <a:srgbClr val="32257F"/>
                </a:solidFill>
                <a:latin typeface="Marianne" panose="02000000000000000000" pitchFamily="2" charset="0"/>
              </a:rPr>
              <a:t>Le SNU </a:t>
            </a:r>
            <a:r>
              <a:rPr lang="fr" b="1" dirty="0" smtClean="0">
                <a:solidFill>
                  <a:srgbClr val="32257F"/>
                </a:solidFill>
                <a:latin typeface="Marianne" panose="02000000000000000000" pitchFamily="2" charset="0"/>
              </a:rPr>
              <a:t>:</a:t>
            </a:r>
            <a:r>
              <a:rPr lang="fr" b="1" dirty="0">
                <a:solidFill>
                  <a:srgbClr val="32257F"/>
                </a:solidFill>
                <a:latin typeface="Marianne" panose="02000000000000000000" pitchFamily="2" charset="0"/>
              </a:rPr>
              <a:t> </a:t>
            </a:r>
            <a:r>
              <a:rPr lang="fr" b="1" dirty="0" smtClean="0">
                <a:solidFill>
                  <a:srgbClr val="32257F"/>
                </a:solidFill>
                <a:latin typeface="Marianne" panose="02000000000000000000" pitchFamily="2" charset="0"/>
              </a:rPr>
              <a:t>pour </a:t>
            </a:r>
            <a:r>
              <a:rPr lang="fr" b="1" dirty="0">
                <a:solidFill>
                  <a:srgbClr val="32257F"/>
                </a:solidFill>
                <a:latin typeface="Marianne" panose="02000000000000000000" pitchFamily="2" charset="0"/>
              </a:rPr>
              <a:t>moi, pour les autres, pour la France</a:t>
            </a:r>
            <a:endParaRPr b="1" dirty="0">
              <a:solidFill>
                <a:srgbClr val="32257F"/>
              </a:solidFill>
              <a:latin typeface="Marianne" panose="02000000000000000000" pitchFamily="2" charset="0"/>
            </a:endParaRPr>
          </a:p>
        </p:txBody>
      </p:sp>
      <p:sp>
        <p:nvSpPr>
          <p:cNvPr id="73" name="Google Shape;73;p16"/>
          <p:cNvSpPr txBox="1">
            <a:spLocks noGrp="1"/>
          </p:cNvSpPr>
          <p:nvPr>
            <p:ph type="body" idx="1"/>
          </p:nvPr>
        </p:nvSpPr>
        <p:spPr>
          <a:xfrm>
            <a:off x="431799" y="953845"/>
            <a:ext cx="8373533" cy="919926"/>
          </a:xfrm>
          <a:prstGeom prst="rect">
            <a:avLst/>
          </a:prstGeom>
        </p:spPr>
        <p:txBody>
          <a:bodyPr spcFirstLastPara="1" wrap="square" lIns="91425" tIns="91425" rIns="91425" bIns="91425" anchor="t" anchorCtr="0">
            <a:normAutofit fontScale="47500" lnSpcReduction="20000"/>
          </a:bodyPr>
          <a:lstStyle/>
          <a:p>
            <a:pPr marL="0" lvl="0" indent="0" algn="l" rtl="0">
              <a:lnSpc>
                <a:spcPct val="120000"/>
              </a:lnSpc>
              <a:spcBef>
                <a:spcPts val="0"/>
              </a:spcBef>
              <a:spcAft>
                <a:spcPts val="0"/>
              </a:spcAft>
              <a:buNone/>
            </a:pPr>
            <a:r>
              <a:rPr lang="fr" sz="2500" dirty="0">
                <a:solidFill>
                  <a:schemeClr val="bg2">
                    <a:lumMod val="50000"/>
                  </a:schemeClr>
                </a:solidFill>
                <a:latin typeface="Marianne" panose="02000000000000000000" pitchFamily="2" charset="0"/>
              </a:rPr>
              <a:t>Le Service national universel s’adresse à tous </a:t>
            </a:r>
            <a:r>
              <a:rPr lang="fr" sz="2500" b="1" dirty="0">
                <a:solidFill>
                  <a:schemeClr val="bg2">
                    <a:lumMod val="50000"/>
                  </a:schemeClr>
                </a:solidFill>
                <a:latin typeface="Marianne" panose="02000000000000000000" pitchFamily="2" charset="0"/>
              </a:rPr>
              <a:t>les jeunes de 15 à 17 ans </a:t>
            </a:r>
            <a:r>
              <a:rPr lang="fr" sz="2500" dirty="0">
                <a:solidFill>
                  <a:schemeClr val="bg2">
                    <a:lumMod val="50000"/>
                  </a:schemeClr>
                </a:solidFill>
                <a:latin typeface="Marianne" panose="02000000000000000000" pitchFamily="2" charset="0"/>
              </a:rPr>
              <a:t>qui souhaitent vivre </a:t>
            </a:r>
            <a:r>
              <a:rPr lang="fr" sz="2500" dirty="0" smtClean="0">
                <a:solidFill>
                  <a:schemeClr val="bg2">
                    <a:lumMod val="50000"/>
                  </a:schemeClr>
                </a:solidFill>
                <a:latin typeface="Marianne" panose="02000000000000000000" pitchFamily="2" charset="0"/>
              </a:rPr>
              <a:t>une</a:t>
            </a:r>
          </a:p>
          <a:p>
            <a:pPr marL="0" lvl="0" indent="0" algn="l" rtl="0">
              <a:lnSpc>
                <a:spcPct val="120000"/>
              </a:lnSpc>
              <a:spcBef>
                <a:spcPts val="0"/>
              </a:spcBef>
              <a:spcAft>
                <a:spcPts val="0"/>
              </a:spcAft>
              <a:buNone/>
            </a:pPr>
            <a:r>
              <a:rPr lang="fr" sz="2500" b="1" dirty="0" smtClean="0">
                <a:solidFill>
                  <a:schemeClr val="bg2">
                    <a:lumMod val="50000"/>
                  </a:schemeClr>
                </a:solidFill>
                <a:latin typeface="Marianne" panose="02000000000000000000" pitchFamily="2" charset="0"/>
              </a:rPr>
              <a:t>expérience </a:t>
            </a:r>
            <a:r>
              <a:rPr lang="fr" sz="2500" b="1" dirty="0">
                <a:solidFill>
                  <a:schemeClr val="bg2">
                    <a:lumMod val="50000"/>
                  </a:schemeClr>
                </a:solidFill>
                <a:latin typeface="Marianne" panose="02000000000000000000" pitchFamily="2" charset="0"/>
              </a:rPr>
              <a:t>unique et gratuite</a:t>
            </a:r>
            <a:r>
              <a:rPr lang="fr" sz="2500" dirty="0">
                <a:solidFill>
                  <a:schemeClr val="bg2">
                    <a:lumMod val="50000"/>
                  </a:schemeClr>
                </a:solidFill>
                <a:latin typeface="Marianne" panose="02000000000000000000" pitchFamily="2" charset="0"/>
              </a:rPr>
              <a:t>, renforcer leur sens de l’action à travers la réalisation d’initiatives individuelles et collectives très </a:t>
            </a:r>
            <a:r>
              <a:rPr lang="fr" sz="2500" dirty="0" smtClean="0">
                <a:solidFill>
                  <a:schemeClr val="bg2">
                    <a:lumMod val="50000"/>
                  </a:schemeClr>
                </a:solidFill>
                <a:latin typeface="Marianne" panose="02000000000000000000" pitchFamily="2" charset="0"/>
              </a:rPr>
              <a:t>concrètes, </a:t>
            </a:r>
            <a:r>
              <a:rPr lang="fr" sz="2500" dirty="0">
                <a:solidFill>
                  <a:schemeClr val="bg2">
                    <a:lumMod val="50000"/>
                  </a:schemeClr>
                </a:solidFill>
                <a:latin typeface="Marianne" panose="02000000000000000000" pitchFamily="2" charset="0"/>
              </a:rPr>
              <a:t>à la croisée de </a:t>
            </a:r>
            <a:r>
              <a:rPr lang="fr" sz="2500" dirty="0" smtClean="0">
                <a:solidFill>
                  <a:schemeClr val="bg2">
                    <a:lumMod val="50000"/>
                  </a:schemeClr>
                </a:solidFill>
                <a:latin typeface="Marianne" panose="02000000000000000000" pitchFamily="2" charset="0"/>
              </a:rPr>
              <a:t>leurs </a:t>
            </a:r>
            <a:r>
              <a:rPr lang="fr" sz="2500" dirty="0">
                <a:solidFill>
                  <a:schemeClr val="bg2">
                    <a:lumMod val="50000"/>
                  </a:schemeClr>
                </a:solidFill>
                <a:latin typeface="Marianne" panose="02000000000000000000" pitchFamily="2" charset="0"/>
              </a:rPr>
              <a:t>préoccupations et des enjeux auxquels le pays est </a:t>
            </a:r>
            <a:r>
              <a:rPr lang="fr" sz="2500" dirty="0" smtClean="0">
                <a:solidFill>
                  <a:schemeClr val="bg2">
                    <a:lumMod val="50000"/>
                  </a:schemeClr>
                </a:solidFill>
                <a:latin typeface="Marianne" panose="02000000000000000000" pitchFamily="2" charset="0"/>
              </a:rPr>
              <a:t>confronté !</a:t>
            </a:r>
            <a:endParaRPr lang="fr" sz="2500" b="1" dirty="0">
              <a:solidFill>
                <a:schemeClr val="bg2">
                  <a:lumMod val="50000"/>
                </a:schemeClr>
              </a:solidFill>
              <a:latin typeface="Marianne" panose="02000000000000000000" pitchFamily="2" charset="0"/>
              <a:ea typeface="Calibri"/>
              <a:cs typeface="Calibri"/>
              <a:sym typeface="Calibri"/>
            </a:endParaRPr>
          </a:p>
        </p:txBody>
      </p:sp>
      <p:sp>
        <p:nvSpPr>
          <p:cNvPr id="5" name="ZoneTexte 4">
            <a:extLst>
              <a:ext uri="{FF2B5EF4-FFF2-40B4-BE49-F238E27FC236}">
                <a16:creationId xmlns:a16="http://schemas.microsoft.com/office/drawing/2014/main" id="{0337CC21-70E5-6D48-95D9-5164A5B67D25}"/>
              </a:ext>
            </a:extLst>
          </p:cNvPr>
          <p:cNvSpPr txBox="1"/>
          <p:nvPr/>
        </p:nvSpPr>
        <p:spPr>
          <a:xfrm>
            <a:off x="987219" y="2355928"/>
            <a:ext cx="7399729" cy="1846659"/>
          </a:xfrm>
          <a:prstGeom prst="rect">
            <a:avLst/>
          </a:prstGeom>
          <a:noFill/>
        </p:spPr>
        <p:txBody>
          <a:bodyPr wrap="square">
            <a:spAutoFit/>
          </a:bodyPr>
          <a:lstStyle/>
          <a:p>
            <a:pPr marL="0" lvl="0" indent="0" algn="l" rtl="0">
              <a:spcBef>
                <a:spcPts val="0"/>
              </a:spcBef>
              <a:spcAft>
                <a:spcPts val="0"/>
              </a:spcAft>
              <a:buNone/>
            </a:pPr>
            <a:r>
              <a:rPr lang="fr-FR" sz="2000" b="1" dirty="0">
                <a:solidFill>
                  <a:srgbClr val="ED3833"/>
                </a:solidFill>
                <a:latin typeface="Marianne" panose="02000000000000000000" pitchFamily="2" charset="0"/>
                <a:ea typeface="Calibri"/>
                <a:cs typeface="Calibri"/>
                <a:sym typeface="Calibri"/>
              </a:rPr>
              <a:t>POURQUOI S’ENGAGER ?</a:t>
            </a:r>
          </a:p>
          <a:p>
            <a:pPr marL="0" lvl="0" indent="0" algn="l" rtl="0">
              <a:spcBef>
                <a:spcPts val="0"/>
              </a:spcBef>
              <a:spcAft>
                <a:spcPts val="0"/>
              </a:spcAft>
              <a:buClr>
                <a:schemeClr val="dk1"/>
              </a:buClr>
              <a:buSzPts val="1100"/>
              <a:buFont typeface="Arial"/>
              <a:buNone/>
            </a:pPr>
            <a:endParaRPr lang="fr-FR" sz="1400" b="1" dirty="0">
              <a:solidFill>
                <a:schemeClr val="bg2">
                  <a:lumMod val="50000"/>
                </a:schemeClr>
              </a:solidFill>
              <a:latin typeface="Marianne" panose="02000000000000000000" pitchFamily="2" charset="0"/>
              <a:ea typeface="Calibri"/>
              <a:cs typeface="Calibri"/>
              <a:sym typeface="Calibri"/>
            </a:endParaRPr>
          </a:p>
          <a:p>
            <a:pPr marL="285750" indent="-285750">
              <a:buClr>
                <a:schemeClr val="dk1"/>
              </a:buClr>
              <a:buSzPts val="1100"/>
              <a:buFont typeface="Wingdings" panose="05000000000000000000" pitchFamily="2" charset="2"/>
              <a:buChar char="Ø"/>
            </a:pPr>
            <a:r>
              <a:rPr lang="fr-FR" sz="1600" b="1" dirty="0">
                <a:solidFill>
                  <a:schemeClr val="bg2">
                    <a:lumMod val="50000"/>
                  </a:schemeClr>
                </a:solidFill>
                <a:latin typeface="Marianne" panose="02000000000000000000" pitchFamily="2" charset="0"/>
                <a:ea typeface="Calibri"/>
                <a:cs typeface="Calibri"/>
                <a:sym typeface="Calibri"/>
              </a:rPr>
              <a:t>Agir très concrètement pour </a:t>
            </a:r>
            <a:r>
              <a:rPr lang="fr-FR" sz="1600" b="1" dirty="0" smtClean="0">
                <a:solidFill>
                  <a:schemeClr val="bg2">
                    <a:lumMod val="50000"/>
                  </a:schemeClr>
                </a:solidFill>
                <a:latin typeface="Marianne" panose="02000000000000000000" pitchFamily="2" charset="0"/>
                <a:ea typeface="Calibri"/>
                <a:cs typeface="Calibri"/>
                <a:sym typeface="Calibri"/>
              </a:rPr>
              <a:t>une société </a:t>
            </a:r>
            <a:r>
              <a:rPr lang="fr-FR" sz="1600" b="1" dirty="0">
                <a:solidFill>
                  <a:schemeClr val="bg2">
                    <a:lumMod val="50000"/>
                  </a:schemeClr>
                </a:solidFill>
                <a:latin typeface="Marianne" panose="02000000000000000000" pitchFamily="2" charset="0"/>
                <a:ea typeface="Calibri"/>
                <a:cs typeface="Calibri"/>
                <a:sym typeface="Calibri"/>
              </a:rPr>
              <a:t>plus solidaire</a:t>
            </a:r>
          </a:p>
          <a:p>
            <a:pPr marL="285750" indent="-285750">
              <a:buClr>
                <a:schemeClr val="dk1"/>
              </a:buClr>
              <a:buSzPts val="1100"/>
              <a:buFont typeface="Wingdings" panose="05000000000000000000" pitchFamily="2" charset="2"/>
              <a:buChar char="Ø"/>
            </a:pPr>
            <a:r>
              <a:rPr lang="fr-FR" sz="1600" b="1" dirty="0">
                <a:solidFill>
                  <a:schemeClr val="bg2">
                    <a:lumMod val="50000"/>
                  </a:schemeClr>
                </a:solidFill>
                <a:latin typeface="Marianne" panose="02000000000000000000" pitchFamily="2" charset="0"/>
                <a:ea typeface="Calibri"/>
                <a:cs typeface="Calibri"/>
                <a:sym typeface="Calibri"/>
              </a:rPr>
              <a:t>Vivre une expérience humaine collective</a:t>
            </a:r>
          </a:p>
          <a:p>
            <a:pPr marL="285750" indent="-285750">
              <a:buClr>
                <a:schemeClr val="dk1"/>
              </a:buClr>
              <a:buSzPts val="1100"/>
              <a:buFont typeface="Wingdings" panose="05000000000000000000" pitchFamily="2" charset="2"/>
              <a:buChar char="Ø"/>
            </a:pPr>
            <a:r>
              <a:rPr lang="fr-FR" sz="1600" b="1" dirty="0">
                <a:solidFill>
                  <a:schemeClr val="bg2">
                    <a:lumMod val="50000"/>
                  </a:schemeClr>
                </a:solidFill>
                <a:latin typeface="Marianne" panose="02000000000000000000" pitchFamily="2" charset="0"/>
                <a:ea typeface="Calibri"/>
                <a:cs typeface="Calibri"/>
                <a:sym typeface="Calibri"/>
              </a:rPr>
              <a:t>Ê</a:t>
            </a:r>
            <a:r>
              <a:rPr lang="fr-FR" sz="1600" b="1" dirty="0" smtClean="0">
                <a:solidFill>
                  <a:schemeClr val="bg2">
                    <a:lumMod val="50000"/>
                  </a:schemeClr>
                </a:solidFill>
                <a:latin typeface="Marianne" panose="02000000000000000000" pitchFamily="2" charset="0"/>
                <a:ea typeface="Calibri"/>
                <a:cs typeface="Calibri"/>
                <a:sym typeface="Calibri"/>
              </a:rPr>
              <a:t>tre </a:t>
            </a:r>
            <a:r>
              <a:rPr lang="fr-FR" sz="1600" b="1" dirty="0">
                <a:solidFill>
                  <a:schemeClr val="bg2">
                    <a:lumMod val="50000"/>
                  </a:schemeClr>
                </a:solidFill>
                <a:latin typeface="Marianne" panose="02000000000000000000" pitchFamily="2" charset="0"/>
                <a:ea typeface="Calibri"/>
                <a:cs typeface="Calibri"/>
                <a:sym typeface="Calibri"/>
              </a:rPr>
              <a:t>utile aux autres</a:t>
            </a:r>
          </a:p>
          <a:p>
            <a:pPr marL="285750" lvl="0" indent="-285750" algn="l" rtl="0">
              <a:spcBef>
                <a:spcPts val="0"/>
              </a:spcBef>
              <a:spcAft>
                <a:spcPts val="0"/>
              </a:spcAft>
              <a:buClr>
                <a:schemeClr val="dk1"/>
              </a:buClr>
              <a:buSzPts val="1100"/>
              <a:buFont typeface="Wingdings" panose="05000000000000000000" pitchFamily="2" charset="2"/>
              <a:buChar char="Ø"/>
            </a:pPr>
            <a:r>
              <a:rPr lang="fr-FR" sz="1600" b="1" dirty="0">
                <a:solidFill>
                  <a:schemeClr val="bg2">
                    <a:lumMod val="50000"/>
                  </a:schemeClr>
                </a:solidFill>
                <a:latin typeface="Marianne" panose="02000000000000000000" pitchFamily="2" charset="0"/>
                <a:ea typeface="Calibri"/>
                <a:cs typeface="Calibri"/>
                <a:sym typeface="Calibri"/>
              </a:rPr>
              <a:t>Connaître </a:t>
            </a:r>
            <a:r>
              <a:rPr lang="fr-FR" sz="1600" b="1" dirty="0" smtClean="0">
                <a:solidFill>
                  <a:schemeClr val="bg2">
                    <a:lumMod val="50000"/>
                  </a:schemeClr>
                </a:solidFill>
                <a:latin typeface="Marianne" panose="02000000000000000000" pitchFamily="2" charset="0"/>
                <a:ea typeface="Calibri"/>
                <a:cs typeface="Calibri"/>
                <a:sym typeface="Calibri"/>
              </a:rPr>
              <a:t>les </a:t>
            </a:r>
            <a:r>
              <a:rPr lang="fr-FR" sz="1600" b="1" dirty="0">
                <a:solidFill>
                  <a:schemeClr val="bg2">
                    <a:lumMod val="50000"/>
                  </a:schemeClr>
                </a:solidFill>
                <a:latin typeface="Marianne" panose="02000000000000000000" pitchFamily="2" charset="0"/>
                <a:ea typeface="Calibri"/>
                <a:cs typeface="Calibri"/>
                <a:sym typeface="Calibri"/>
              </a:rPr>
              <a:t>formes d’engagement</a:t>
            </a:r>
          </a:p>
          <a:p>
            <a:pPr marL="285750" lvl="0" indent="-285750" algn="l" rtl="0">
              <a:spcBef>
                <a:spcPts val="0"/>
              </a:spcBef>
              <a:spcAft>
                <a:spcPts val="0"/>
              </a:spcAft>
              <a:buClr>
                <a:schemeClr val="dk1"/>
              </a:buClr>
              <a:buSzPts val="1100"/>
              <a:buFont typeface="Wingdings" panose="05000000000000000000" pitchFamily="2" charset="2"/>
              <a:buChar char="Ø"/>
            </a:pPr>
            <a:r>
              <a:rPr lang="fr-FR" sz="1600" b="1" dirty="0">
                <a:solidFill>
                  <a:schemeClr val="bg2">
                    <a:lumMod val="50000"/>
                  </a:schemeClr>
                </a:solidFill>
                <a:latin typeface="Marianne" panose="02000000000000000000" pitchFamily="2" charset="0"/>
                <a:ea typeface="Calibri"/>
                <a:cs typeface="Calibri"/>
                <a:sym typeface="Calibri"/>
              </a:rPr>
              <a:t>Donner du sens à votre action</a:t>
            </a:r>
          </a:p>
        </p:txBody>
      </p:sp>
      <p:sp>
        <p:nvSpPr>
          <p:cNvPr id="6" name="Rectangle 5">
            <a:extLst>
              <a:ext uri="{FF2B5EF4-FFF2-40B4-BE49-F238E27FC236}">
                <a16:creationId xmlns:a16="http://schemas.microsoft.com/office/drawing/2014/main" id="{D899D521-4493-B844-A2DA-6F844E110801}"/>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ulle rectangulaire à coins arrondis 4">
            <a:extLst>
              <a:ext uri="{FF2B5EF4-FFF2-40B4-BE49-F238E27FC236}">
                <a16:creationId xmlns:a16="http://schemas.microsoft.com/office/drawing/2014/main" id="{76C4C9C0-2239-1F42-8E2E-1C81BBCEFF66}"/>
              </a:ext>
            </a:extLst>
          </p:cNvPr>
          <p:cNvSpPr/>
          <p:nvPr/>
        </p:nvSpPr>
        <p:spPr>
          <a:xfrm>
            <a:off x="378089" y="324679"/>
            <a:ext cx="3250936" cy="1113596"/>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pPr>
            <a:r>
              <a:rPr lang="fr-FR" b="1" dirty="0">
                <a:solidFill>
                  <a:schemeClr val="bg1"/>
                </a:solidFill>
                <a:latin typeface="Marianne"/>
                <a:ea typeface="Open Sans"/>
                <a:cs typeface="Open Sans"/>
              </a:rPr>
              <a:t>Au-delà de la MIG, quels sont les autres dispositifs valorisables dans le cadre de la phase </a:t>
            </a:r>
            <a:r>
              <a:rPr lang="fr-FR" b="1" dirty="0" smtClean="0">
                <a:solidFill>
                  <a:schemeClr val="bg1"/>
                </a:solidFill>
                <a:latin typeface="Marianne"/>
                <a:ea typeface="Open Sans"/>
                <a:cs typeface="Open Sans"/>
              </a:rPr>
              <a:t>2 ?</a:t>
            </a:r>
            <a:endParaRPr lang="fr-FR" b="1" dirty="0">
              <a:solidFill>
                <a:schemeClr val="bg1"/>
              </a:solidFill>
              <a:latin typeface="Marianne"/>
              <a:ea typeface="Open Sans"/>
              <a:cs typeface="Open Sans"/>
            </a:endParaRPr>
          </a:p>
        </p:txBody>
      </p:sp>
      <p:sp>
        <p:nvSpPr>
          <p:cNvPr id="6" name="Bulle rectangulaire à coins arrondis 5">
            <a:extLst>
              <a:ext uri="{FF2B5EF4-FFF2-40B4-BE49-F238E27FC236}">
                <a16:creationId xmlns:a16="http://schemas.microsoft.com/office/drawing/2014/main" id="{5A697339-3FCD-0545-90C6-DBB8041A367F}"/>
              </a:ext>
            </a:extLst>
          </p:cNvPr>
          <p:cNvSpPr/>
          <p:nvPr/>
        </p:nvSpPr>
        <p:spPr>
          <a:xfrm>
            <a:off x="378089" y="1738994"/>
            <a:ext cx="2574661" cy="2337706"/>
          </a:xfrm>
          <a:prstGeom prst="wedgeRoundRectCallout">
            <a:avLst>
              <a:gd name="adj1" fmla="val -11356"/>
              <a:gd name="adj2" fmla="val 63210"/>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200" b="1" dirty="0">
                <a:solidFill>
                  <a:schemeClr val="bg1"/>
                </a:solidFill>
                <a:latin typeface="Arial"/>
                <a:ea typeface="Open Sans"/>
                <a:cs typeface="Arial"/>
              </a:rPr>
              <a:t>À</a:t>
            </a:r>
            <a:r>
              <a:rPr lang="fr-FR" sz="1200" b="1" dirty="0" smtClean="0">
                <a:solidFill>
                  <a:schemeClr val="bg1"/>
                </a:solidFill>
                <a:latin typeface="Arial"/>
                <a:ea typeface="Open Sans"/>
                <a:cs typeface="Arial"/>
              </a:rPr>
              <a:t> </a:t>
            </a:r>
            <a:r>
              <a:rPr lang="fr-FR" sz="1200" b="1" dirty="0">
                <a:solidFill>
                  <a:schemeClr val="bg1"/>
                </a:solidFill>
                <a:latin typeface="Arial"/>
                <a:ea typeface="Open Sans"/>
                <a:cs typeface="Arial"/>
              </a:rPr>
              <a:t>l’issue du séjour, vous pouvez poursuivre votre engagement dans le cadre d’une phase d’engagement </a:t>
            </a:r>
            <a:r>
              <a:rPr lang="fr-FR" sz="1200" b="1" dirty="0" smtClean="0">
                <a:solidFill>
                  <a:schemeClr val="bg1"/>
                </a:solidFill>
                <a:latin typeface="Arial"/>
                <a:ea typeface="Open Sans"/>
                <a:cs typeface="Arial"/>
              </a:rPr>
              <a:t>longue, au </a:t>
            </a:r>
            <a:r>
              <a:rPr lang="fr-FR" sz="1200" b="1" dirty="0">
                <a:solidFill>
                  <a:schemeClr val="bg1"/>
                </a:solidFill>
                <a:latin typeface="Arial"/>
                <a:ea typeface="Open Sans"/>
                <a:cs typeface="Arial"/>
              </a:rPr>
              <a:t>travers notamment d’un </a:t>
            </a:r>
            <a:r>
              <a:rPr lang="fr-FR" sz="1200" b="1" dirty="0" smtClean="0">
                <a:solidFill>
                  <a:schemeClr val="bg1"/>
                </a:solidFill>
                <a:latin typeface="Arial"/>
                <a:ea typeface="Open Sans"/>
                <a:cs typeface="Arial"/>
              </a:rPr>
              <a:t>Service </a:t>
            </a:r>
            <a:r>
              <a:rPr lang="fr-FR" sz="1200" b="1" dirty="0">
                <a:solidFill>
                  <a:schemeClr val="bg1"/>
                </a:solidFill>
                <a:latin typeface="Arial"/>
                <a:ea typeface="Open Sans"/>
                <a:cs typeface="Arial"/>
              </a:rPr>
              <a:t>civique, des réserves, d’un volontariat international ou d’un engagement associatif.</a:t>
            </a:r>
          </a:p>
        </p:txBody>
      </p:sp>
      <p:sp>
        <p:nvSpPr>
          <p:cNvPr id="7" name="Bulle rectangulaire à coins arrondis 6">
            <a:extLst>
              <a:ext uri="{FF2B5EF4-FFF2-40B4-BE49-F238E27FC236}">
                <a16:creationId xmlns:a16="http://schemas.microsoft.com/office/drawing/2014/main" id="{5B2D5706-5957-204F-889D-3D9DC09A4B7C}"/>
              </a:ext>
            </a:extLst>
          </p:cNvPr>
          <p:cNvSpPr/>
          <p:nvPr/>
        </p:nvSpPr>
        <p:spPr>
          <a:xfrm>
            <a:off x="5073198" y="324679"/>
            <a:ext cx="2590799" cy="733172"/>
          </a:xfrm>
          <a:prstGeom prst="wedgeRoundRectCallout">
            <a:avLst>
              <a:gd name="adj1" fmla="val -31291"/>
              <a:gd name="adj2" fmla="val 66052"/>
              <a:gd name="adj3" fmla="val 16667"/>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20000"/>
              </a:lnSpc>
              <a:spcBef>
                <a:spcPts val="1100"/>
              </a:spcBef>
              <a:spcAft>
                <a:spcPts val="400"/>
              </a:spcAft>
            </a:pPr>
            <a:r>
              <a:rPr lang="fr-FR" b="1" dirty="0">
                <a:solidFill>
                  <a:schemeClr val="bg1"/>
                </a:solidFill>
                <a:latin typeface="Marianne"/>
                <a:ea typeface="Open Sans"/>
                <a:cs typeface="Open Sans"/>
                <a:sym typeface="Open Sans"/>
              </a:rPr>
              <a:t>Où </a:t>
            </a:r>
            <a:r>
              <a:rPr lang="fr-FR" b="1" dirty="0" smtClean="0">
                <a:solidFill>
                  <a:schemeClr val="bg1"/>
                </a:solidFill>
                <a:latin typeface="Marianne"/>
                <a:ea typeface="Open Sans"/>
                <a:cs typeface="Open Sans"/>
                <a:sym typeface="Open Sans"/>
              </a:rPr>
              <a:t>puis-je </a:t>
            </a:r>
            <a:r>
              <a:rPr lang="fr-FR" b="1" dirty="0">
                <a:solidFill>
                  <a:schemeClr val="bg1"/>
                </a:solidFill>
                <a:latin typeface="Marianne"/>
                <a:ea typeface="Open Sans"/>
                <a:cs typeface="Open Sans"/>
                <a:sym typeface="Open Sans"/>
              </a:rPr>
              <a:t>me renseigner sur la phase 2 ?</a:t>
            </a:r>
            <a:endParaRPr lang="fr-FR" dirty="0">
              <a:solidFill>
                <a:schemeClr val="bg1"/>
              </a:solidFill>
            </a:endParaRPr>
          </a:p>
        </p:txBody>
      </p:sp>
      <p:sp>
        <p:nvSpPr>
          <p:cNvPr id="8" name="Bulle rectangulaire à coins arrondis 7">
            <a:extLst>
              <a:ext uri="{FF2B5EF4-FFF2-40B4-BE49-F238E27FC236}">
                <a16:creationId xmlns:a16="http://schemas.microsoft.com/office/drawing/2014/main" id="{5F663CB0-1200-9D49-9449-E08EA0BDE41E}"/>
              </a:ext>
            </a:extLst>
          </p:cNvPr>
          <p:cNvSpPr/>
          <p:nvPr/>
        </p:nvSpPr>
        <p:spPr>
          <a:xfrm>
            <a:off x="4587423" y="1316925"/>
            <a:ext cx="4089852" cy="3334243"/>
          </a:xfrm>
          <a:prstGeom prst="wedgeRoundRectCallout">
            <a:avLst>
              <a:gd name="adj1" fmla="val -3547"/>
              <a:gd name="adj2" fmla="val 60067"/>
              <a:gd name="adj3" fmla="val 16667"/>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200" b="1" dirty="0">
                <a:solidFill>
                  <a:schemeClr val="bg1"/>
                </a:solidFill>
                <a:latin typeface="Marianne"/>
              </a:rPr>
              <a:t>Le séjour de cohésion sera l’occasion de vous sensibiliser à l’engagement et aux modalités de réalisation de la phase 2.  </a:t>
            </a:r>
          </a:p>
          <a:p>
            <a:r>
              <a:rPr lang="fr-FR" sz="1200" b="1" dirty="0">
                <a:solidFill>
                  <a:schemeClr val="bg1"/>
                </a:solidFill>
                <a:latin typeface="Marianne"/>
              </a:rPr>
              <a:t>À</a:t>
            </a:r>
            <a:r>
              <a:rPr lang="fr-FR" sz="1200" b="1" dirty="0" smtClean="0">
                <a:solidFill>
                  <a:schemeClr val="bg1"/>
                </a:solidFill>
                <a:latin typeface="Marianne"/>
              </a:rPr>
              <a:t> </a:t>
            </a:r>
            <a:r>
              <a:rPr lang="fr-FR" sz="1200" b="1" dirty="0">
                <a:solidFill>
                  <a:schemeClr val="bg1"/>
                </a:solidFill>
                <a:latin typeface="Marianne"/>
              </a:rPr>
              <a:t>l’issue du séjour de cohésion, vous serez en outre convié à un forum de l’engagement au cours duquel vous découvrirez </a:t>
            </a:r>
            <a:r>
              <a:rPr lang="fr-FR" sz="1200" b="1" dirty="0">
                <a:solidFill>
                  <a:schemeClr val="bg1"/>
                </a:solidFill>
                <a:latin typeface="Marianne"/>
                <a:ea typeface="+mn-lt"/>
                <a:cs typeface="+mn-lt"/>
              </a:rPr>
              <a:t>les différents dispositifs d’engagement et échangerez avec des professionnels. </a:t>
            </a:r>
          </a:p>
          <a:p>
            <a:r>
              <a:rPr lang="fr-FR" sz="1200" b="1" dirty="0">
                <a:solidFill>
                  <a:schemeClr val="bg1"/>
                </a:solidFill>
                <a:latin typeface="Marianne"/>
                <a:ea typeface="+mn-lt"/>
                <a:cs typeface="+mn-lt"/>
              </a:rPr>
              <a:t>Si vous avez des questions en amont ou après ces temps d’échange, vous pouvez également consulter le site internet </a:t>
            </a:r>
            <a:r>
              <a:rPr lang="fr-FR" sz="1200" b="1" dirty="0">
                <a:solidFill>
                  <a:srgbClr val="32257F"/>
                </a:solidFill>
                <a:latin typeface="Marianne"/>
                <a:ea typeface="+mn-lt"/>
                <a:cs typeface="+mn-lt"/>
              </a:rPr>
              <a:t>snu.gouv.fr</a:t>
            </a:r>
            <a:r>
              <a:rPr lang="fr-FR" sz="1200" b="1" dirty="0">
                <a:solidFill>
                  <a:schemeClr val="bg1"/>
                </a:solidFill>
                <a:latin typeface="Marianne"/>
                <a:ea typeface="+mn-lt"/>
                <a:cs typeface="+mn-lt"/>
              </a:rPr>
              <a:t> et la base de connaissance. Si vous n’avez pas </a:t>
            </a:r>
            <a:r>
              <a:rPr lang="fr-FR" sz="1200" b="1" dirty="0" smtClean="0">
                <a:solidFill>
                  <a:schemeClr val="bg1"/>
                </a:solidFill>
                <a:latin typeface="Marianne"/>
                <a:ea typeface="+mn-lt"/>
                <a:cs typeface="+mn-lt"/>
              </a:rPr>
              <a:t>trouvé </a:t>
            </a:r>
            <a:r>
              <a:rPr lang="fr-FR" sz="1200" b="1" dirty="0">
                <a:solidFill>
                  <a:schemeClr val="bg1"/>
                </a:solidFill>
                <a:latin typeface="Marianne"/>
                <a:ea typeface="+mn-lt"/>
                <a:cs typeface="+mn-lt"/>
              </a:rPr>
              <a:t>de réponse à votre question, n’hésitez pas à vous rapprocher de votre référent SNU </a:t>
            </a:r>
            <a:r>
              <a:rPr lang="fr-FR" sz="1200" b="1" dirty="0" smtClean="0">
                <a:solidFill>
                  <a:schemeClr val="bg1"/>
                </a:solidFill>
                <a:latin typeface="Marianne"/>
                <a:ea typeface="+mn-lt"/>
                <a:cs typeface="+mn-lt"/>
              </a:rPr>
              <a:t>au </a:t>
            </a:r>
            <a:r>
              <a:rPr lang="fr-FR" sz="1200" b="1" dirty="0">
                <a:solidFill>
                  <a:schemeClr val="bg1"/>
                </a:solidFill>
                <a:latin typeface="Marianne"/>
                <a:ea typeface="+mn-lt"/>
                <a:cs typeface="+mn-lt"/>
              </a:rPr>
              <a:t>s</a:t>
            </a:r>
            <a:r>
              <a:rPr lang="fr-FR" sz="1200" b="1" dirty="0" smtClean="0">
                <a:solidFill>
                  <a:schemeClr val="bg1"/>
                </a:solidFill>
                <a:latin typeface="Marianne"/>
                <a:ea typeface="+mn-lt"/>
                <a:cs typeface="+mn-lt"/>
              </a:rPr>
              <a:t>ervice </a:t>
            </a:r>
            <a:r>
              <a:rPr lang="fr-FR" sz="1200" b="1" dirty="0">
                <a:solidFill>
                  <a:schemeClr val="bg1"/>
                </a:solidFill>
                <a:latin typeface="Marianne"/>
                <a:ea typeface="+mn-lt"/>
                <a:cs typeface="+mn-lt"/>
              </a:rPr>
              <a:t>départemental à la jeunesse, à l'engagement et aux sports (SDJES</a:t>
            </a:r>
            <a:r>
              <a:rPr lang="fr-FR" sz="1200" b="1" dirty="0" smtClean="0">
                <a:solidFill>
                  <a:schemeClr val="bg1"/>
                </a:solidFill>
                <a:latin typeface="Marianne"/>
                <a:ea typeface="+mn-lt"/>
                <a:cs typeface="+mn-lt"/>
              </a:rPr>
              <a:t>)</a:t>
            </a:r>
            <a:r>
              <a:rPr lang="fr-FR" sz="1200" b="1" dirty="0">
                <a:solidFill>
                  <a:schemeClr val="bg1"/>
                </a:solidFill>
                <a:latin typeface="Marianne"/>
                <a:ea typeface="+mn-lt"/>
                <a:cs typeface="+mn-lt"/>
              </a:rPr>
              <a:t>.</a:t>
            </a:r>
            <a:r>
              <a:rPr lang="fr-FR" sz="1200" b="1" dirty="0" smtClean="0">
                <a:solidFill>
                  <a:schemeClr val="bg1"/>
                </a:solidFill>
                <a:latin typeface="Marianne"/>
                <a:ea typeface="+mn-lt"/>
                <a:cs typeface="+mn-lt"/>
              </a:rPr>
              <a:t> </a:t>
            </a:r>
            <a:endParaRPr lang="fr-FR" sz="1200" b="1" dirty="0">
              <a:solidFill>
                <a:schemeClr val="bg1"/>
              </a:solidFill>
              <a:latin typeface="Marianne"/>
              <a:ea typeface="+mn-lt"/>
              <a:cs typeface="+mn-lt"/>
            </a:endParaRPr>
          </a:p>
        </p:txBody>
      </p:sp>
      <p:pic>
        <p:nvPicPr>
          <p:cNvPr id="5122" name="Picture 2" descr="2.11 Quelles sont les bonnes questions à se poser ? | Mon Entreprise"/>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66852" y="1972788"/>
            <a:ext cx="1117598" cy="1870115"/>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895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osmose.numerique.gouv.fr/upload/docs/image/png/2023-04/snu_logo_rvb.png.associated/th-2000x1000-snu_logo_rvb.png.jpg"/>
          <p:cNvSpPr>
            <a:spLocks noChangeAspect="1" noChangeArrowheads="1"/>
          </p:cNvSpPr>
          <p:nvPr/>
        </p:nvSpPr>
        <p:spPr bwMode="auto">
          <a:xfrm>
            <a:off x="-1987864" y="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8" name="Image 7">
            <a:extLst>
              <a:ext uri="{FF2B5EF4-FFF2-40B4-BE49-F238E27FC236}">
                <a16:creationId xmlns:a16="http://schemas.microsoft.com/office/drawing/2014/main" id="{1672E684-B17F-1F3F-18FB-7E48BA05597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0351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7"/>
          <p:cNvSpPr txBox="1">
            <a:spLocks noGrp="1"/>
          </p:cNvSpPr>
          <p:nvPr>
            <p:ph type="body" idx="1"/>
          </p:nvPr>
        </p:nvSpPr>
        <p:spPr>
          <a:xfrm>
            <a:off x="431800" y="2277977"/>
            <a:ext cx="8277485" cy="657073"/>
          </a:xfrm>
          <a:prstGeom prst="rect">
            <a:avLst/>
          </a:prstGeom>
        </p:spPr>
        <p:txBody>
          <a:bodyPr spcFirstLastPara="1" wrap="square" lIns="91425" tIns="91425" rIns="91425" bIns="91425" anchor="t" anchorCtr="0">
            <a:spAutoFit/>
          </a:bodyPr>
          <a:lstStyle/>
          <a:p>
            <a:pPr marL="0" lvl="0" indent="0" algn="ctr" rtl="0">
              <a:spcBef>
                <a:spcPts val="0"/>
              </a:spcBef>
              <a:spcAft>
                <a:spcPts val="1200"/>
              </a:spcAft>
              <a:buNone/>
            </a:pPr>
            <a:r>
              <a:rPr lang="fr-FR" b="1" dirty="0">
                <a:solidFill>
                  <a:srgbClr val="FF0000"/>
                </a:solidFill>
                <a:latin typeface="Marianne" panose="02000000000000000000" pitchFamily="2" charset="0"/>
              </a:rPr>
              <a:t>Un même parcours SNU</a:t>
            </a:r>
          </a:p>
        </p:txBody>
      </p:sp>
      <p:sp>
        <p:nvSpPr>
          <p:cNvPr id="80" name="Google Shape;80;p17"/>
          <p:cNvSpPr txBox="1"/>
          <p:nvPr/>
        </p:nvSpPr>
        <p:spPr>
          <a:xfrm>
            <a:off x="1098973" y="3093104"/>
            <a:ext cx="2957747" cy="400079"/>
          </a:xfrm>
          <a:prstGeom prst="rect">
            <a:avLst/>
          </a:prstGeom>
          <a:solidFill>
            <a:srgbClr val="32257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dirty="0">
                <a:solidFill>
                  <a:schemeClr val="lt1"/>
                </a:solidFill>
                <a:latin typeface="Marianne" panose="02000000000000000000" pitchFamily="2" charset="0"/>
              </a:rPr>
              <a:t>Un séjour de cohésion </a:t>
            </a:r>
            <a:endParaRPr b="1" dirty="0">
              <a:solidFill>
                <a:schemeClr val="lt1"/>
              </a:solidFill>
              <a:latin typeface="Marianne" panose="02000000000000000000" pitchFamily="2" charset="0"/>
            </a:endParaRPr>
          </a:p>
        </p:txBody>
      </p:sp>
      <p:sp>
        <p:nvSpPr>
          <p:cNvPr id="81" name="Google Shape;81;p17"/>
          <p:cNvSpPr txBox="1"/>
          <p:nvPr/>
        </p:nvSpPr>
        <p:spPr>
          <a:xfrm>
            <a:off x="4847946" y="3093104"/>
            <a:ext cx="3302247" cy="400079"/>
          </a:xfrm>
          <a:prstGeom prst="rect">
            <a:avLst/>
          </a:prstGeom>
          <a:solidFill>
            <a:srgbClr val="32257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b="1" dirty="0">
                <a:solidFill>
                  <a:schemeClr val="lt1"/>
                </a:solidFill>
                <a:latin typeface="Marianne" panose="02000000000000000000" pitchFamily="2" charset="0"/>
              </a:rPr>
              <a:t>Un temps de service à la Nation</a:t>
            </a:r>
            <a:endParaRPr b="1" dirty="0">
              <a:solidFill>
                <a:schemeClr val="lt1"/>
              </a:solidFill>
              <a:latin typeface="Marianne" panose="02000000000000000000" pitchFamily="2" charset="0"/>
            </a:endParaRPr>
          </a:p>
        </p:txBody>
      </p:sp>
      <p:sp>
        <p:nvSpPr>
          <p:cNvPr id="82" name="Google Shape;82;p17"/>
          <p:cNvSpPr txBox="1"/>
          <p:nvPr/>
        </p:nvSpPr>
        <p:spPr>
          <a:xfrm>
            <a:off x="1098973" y="3493183"/>
            <a:ext cx="2948371" cy="821733"/>
          </a:xfrm>
          <a:prstGeom prst="rect">
            <a:avLst/>
          </a:prstGeom>
          <a:noFill/>
          <a:ln w="9525" cap="flat" cmpd="sng">
            <a:solidFill>
              <a:srgbClr val="32257F"/>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1200" dirty="0" smtClean="0">
                <a:solidFill>
                  <a:schemeClr val="dk1"/>
                </a:solidFill>
                <a:latin typeface="Marianne" panose="02000000000000000000" pitchFamily="2" charset="0"/>
                <a:ea typeface="Calibri"/>
                <a:cs typeface="Calibri"/>
                <a:sym typeface="Calibri"/>
              </a:rPr>
              <a:t>- </a:t>
            </a:r>
            <a:r>
              <a:rPr lang="fr-FR" sz="1200" dirty="0" smtClean="0">
                <a:solidFill>
                  <a:schemeClr val="dk1"/>
                </a:solidFill>
                <a:latin typeface="Marianne" panose="02000000000000000000" pitchFamily="2" charset="0"/>
                <a:ea typeface="Calibri"/>
                <a:cs typeface="Calibri"/>
                <a:sym typeface="Calibri"/>
              </a:rPr>
              <a:t>12 jours</a:t>
            </a:r>
            <a:endParaRPr sz="1200" dirty="0" smtClean="0">
              <a:solidFill>
                <a:schemeClr val="dk1"/>
              </a:solidFill>
              <a:latin typeface="Marianne" panose="02000000000000000000" pitchFamily="2" charset="0"/>
              <a:ea typeface="Calibri"/>
              <a:cs typeface="Calibri"/>
              <a:sym typeface="Calibri"/>
            </a:endParaRPr>
          </a:p>
          <a:p>
            <a:pPr marL="0" lvl="0" indent="0" algn="l" rtl="0">
              <a:lnSpc>
                <a:spcPct val="115000"/>
              </a:lnSpc>
              <a:spcBef>
                <a:spcPts val="0"/>
              </a:spcBef>
              <a:spcAft>
                <a:spcPts val="0"/>
              </a:spcAft>
              <a:buNone/>
            </a:pPr>
            <a:r>
              <a:rPr lang="fr" sz="1200" dirty="0" smtClean="0">
                <a:solidFill>
                  <a:schemeClr val="dk1"/>
                </a:solidFill>
                <a:latin typeface="Marianne" panose="02000000000000000000" pitchFamily="2" charset="0"/>
                <a:ea typeface="Calibri"/>
                <a:cs typeface="Calibri"/>
                <a:sym typeface="Calibri"/>
              </a:rPr>
              <a:t>- </a:t>
            </a:r>
            <a:r>
              <a:rPr lang="fr" sz="1200" dirty="0">
                <a:solidFill>
                  <a:schemeClr val="dk1"/>
                </a:solidFill>
                <a:latin typeface="Marianne" panose="02000000000000000000" pitchFamily="2" charset="0"/>
                <a:ea typeface="Calibri"/>
                <a:cs typeface="Calibri"/>
                <a:sym typeface="Calibri"/>
              </a:rPr>
              <a:t>Dans un autre </a:t>
            </a:r>
            <a:r>
              <a:rPr lang="fr" sz="1200" dirty="0">
                <a:solidFill>
                  <a:schemeClr val="dk1"/>
                </a:solidFill>
                <a:latin typeface="Marianne" panose="02000000000000000000" pitchFamily="2" charset="0"/>
                <a:cs typeface="Calibri"/>
                <a:sym typeface="Calibri"/>
              </a:rPr>
              <a:t>département que </a:t>
            </a:r>
            <a:r>
              <a:rPr lang="fr" sz="1200" dirty="0" smtClean="0">
                <a:solidFill>
                  <a:schemeClr val="dk1"/>
                </a:solidFill>
                <a:latin typeface="Marianne" panose="02000000000000000000" pitchFamily="2" charset="0"/>
                <a:cs typeface="Calibri"/>
                <a:sym typeface="Calibri"/>
              </a:rPr>
              <a:t>votre département de résidence</a:t>
            </a:r>
            <a:endParaRPr sz="1200" dirty="0">
              <a:solidFill>
                <a:schemeClr val="dk1"/>
              </a:solidFill>
              <a:latin typeface="Marianne" panose="02000000000000000000" pitchFamily="2" charset="0"/>
              <a:cs typeface="Calibri"/>
              <a:sym typeface="Calibri"/>
            </a:endParaRPr>
          </a:p>
        </p:txBody>
      </p:sp>
      <p:sp>
        <p:nvSpPr>
          <p:cNvPr id="83" name="Google Shape;83;p17"/>
          <p:cNvSpPr txBox="1"/>
          <p:nvPr/>
        </p:nvSpPr>
        <p:spPr>
          <a:xfrm>
            <a:off x="4847946" y="3465942"/>
            <a:ext cx="3302247" cy="1458831"/>
          </a:xfrm>
          <a:prstGeom prst="rect">
            <a:avLst/>
          </a:prstGeom>
          <a:noFill/>
          <a:ln w="9525" cap="flat" cmpd="sng">
            <a:solidFill>
              <a:srgbClr val="32257F"/>
            </a:solidFill>
            <a:prstDash val="solid"/>
            <a:round/>
            <a:headEnd type="none" w="sm" len="sm"/>
            <a:tailEnd type="none" w="sm" len="sm"/>
          </a:ln>
        </p:spPr>
        <p:txBody>
          <a:bodyPr spcFirstLastPara="1" wrap="square" lIns="91425" tIns="91425" rIns="91425" bIns="91425" anchor="t" anchorCtr="0">
            <a:spAutoFit/>
          </a:bodyPr>
          <a:lstStyle/>
          <a:p>
            <a:pPr marL="171450" lvl="0" indent="-171450">
              <a:lnSpc>
                <a:spcPct val="115000"/>
              </a:lnSpc>
              <a:buFontTx/>
              <a:buChar char="-"/>
            </a:pPr>
            <a:r>
              <a:rPr lang="fr-FR" sz="1200" dirty="0">
                <a:latin typeface="Marianne" panose="02000000000000000000" pitchFamily="2" charset="0"/>
              </a:rPr>
              <a:t>Une phase d’engagement courte, dans le cadre d’une mission d’intérêt </a:t>
            </a:r>
            <a:r>
              <a:rPr lang="fr-FR" sz="1200" dirty="0" smtClean="0">
                <a:latin typeface="Marianne" panose="02000000000000000000" pitchFamily="2" charset="0"/>
              </a:rPr>
              <a:t>général</a:t>
            </a:r>
          </a:p>
          <a:p>
            <a:pPr marL="171450" lvl="0" indent="-171450">
              <a:lnSpc>
                <a:spcPct val="115000"/>
              </a:lnSpc>
              <a:buFontTx/>
              <a:buChar char="-"/>
            </a:pPr>
            <a:r>
              <a:rPr lang="fr-FR" sz="1200" dirty="0" smtClean="0">
                <a:latin typeface="Marianne" panose="02000000000000000000" pitchFamily="2" charset="0"/>
              </a:rPr>
              <a:t>ou une phase d’engagement longue dans </a:t>
            </a:r>
            <a:r>
              <a:rPr lang="fr-FR" sz="1200" dirty="0">
                <a:latin typeface="Marianne" panose="02000000000000000000" pitchFamily="2" charset="0"/>
              </a:rPr>
              <a:t>le cadre </a:t>
            </a:r>
            <a:r>
              <a:rPr lang="fr-FR" sz="1200" dirty="0" smtClean="0">
                <a:latin typeface="Marianne" panose="02000000000000000000" pitchFamily="2" charset="0"/>
              </a:rPr>
              <a:t>d’un </a:t>
            </a:r>
            <a:r>
              <a:rPr lang="fr-FR" sz="1200" dirty="0">
                <a:latin typeface="Marianne" panose="02000000000000000000" pitchFamily="2" charset="0"/>
              </a:rPr>
              <a:t>Service civique, des réserves, d’un volontariat international ou d’un engagement </a:t>
            </a:r>
            <a:r>
              <a:rPr lang="fr-FR" sz="1200" dirty="0" smtClean="0">
                <a:latin typeface="Marianne" panose="02000000000000000000" pitchFamily="2" charset="0"/>
              </a:rPr>
              <a:t>associatif.</a:t>
            </a:r>
            <a:endParaRPr sz="1200" dirty="0">
              <a:solidFill>
                <a:schemeClr val="dk1"/>
              </a:solidFill>
              <a:latin typeface="Marianne" panose="02000000000000000000" pitchFamily="2" charset="0"/>
              <a:ea typeface="Calibri"/>
              <a:cs typeface="Calibri"/>
              <a:sym typeface="Calibri"/>
            </a:endParaRPr>
          </a:p>
        </p:txBody>
      </p:sp>
      <p:sp>
        <p:nvSpPr>
          <p:cNvPr id="3" name="Ellipse 2">
            <a:extLst>
              <a:ext uri="{FF2B5EF4-FFF2-40B4-BE49-F238E27FC236}">
                <a16:creationId xmlns:a16="http://schemas.microsoft.com/office/drawing/2014/main" id="{BD4DDE0F-D923-B14F-9273-AC5BABFAAEAC}"/>
              </a:ext>
            </a:extLst>
          </p:cNvPr>
          <p:cNvSpPr/>
          <p:nvPr/>
        </p:nvSpPr>
        <p:spPr>
          <a:xfrm>
            <a:off x="843785" y="2882055"/>
            <a:ext cx="376663" cy="358319"/>
          </a:xfrm>
          <a:prstGeom prst="ellipse">
            <a:avLst/>
          </a:prstGeom>
          <a:solidFill>
            <a:schemeClr val="bg1"/>
          </a:solidFill>
          <a:ln>
            <a:solidFill>
              <a:srgbClr val="32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2257F"/>
                </a:solidFill>
                <a:latin typeface="Marianne ExtraBold" panose="02000000000000000000" pitchFamily="2" charset="0"/>
              </a:rPr>
              <a:t>1</a:t>
            </a:r>
          </a:p>
        </p:txBody>
      </p:sp>
      <p:sp>
        <p:nvSpPr>
          <p:cNvPr id="13" name="Ellipse 12">
            <a:extLst>
              <a:ext uri="{FF2B5EF4-FFF2-40B4-BE49-F238E27FC236}">
                <a16:creationId xmlns:a16="http://schemas.microsoft.com/office/drawing/2014/main" id="{B0C4DF76-20B5-7C49-9DDD-F9CF88662A4E}"/>
              </a:ext>
            </a:extLst>
          </p:cNvPr>
          <p:cNvSpPr/>
          <p:nvPr/>
        </p:nvSpPr>
        <p:spPr>
          <a:xfrm>
            <a:off x="4525273" y="2867536"/>
            <a:ext cx="397239" cy="372838"/>
          </a:xfrm>
          <a:prstGeom prst="ellipse">
            <a:avLst/>
          </a:prstGeom>
          <a:solidFill>
            <a:schemeClr val="bg1"/>
          </a:solidFill>
          <a:ln>
            <a:solidFill>
              <a:srgbClr val="32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2257F"/>
                </a:solidFill>
                <a:latin typeface="Marianne ExtraBold" panose="02000000000000000000" pitchFamily="2" charset="0"/>
              </a:rPr>
              <a:t>2</a:t>
            </a:r>
          </a:p>
        </p:txBody>
      </p:sp>
      <p:sp>
        <p:nvSpPr>
          <p:cNvPr id="16" name="Rectangle 15">
            <a:extLst>
              <a:ext uri="{FF2B5EF4-FFF2-40B4-BE49-F238E27FC236}">
                <a16:creationId xmlns:a16="http://schemas.microsoft.com/office/drawing/2014/main" id="{6F3CF63F-B6CD-0A40-A139-FF93EFB87FC3}"/>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p:cNvSpPr txBox="1"/>
          <p:nvPr/>
        </p:nvSpPr>
        <p:spPr>
          <a:xfrm>
            <a:off x="3026645" y="779712"/>
            <a:ext cx="2718672" cy="646331"/>
          </a:xfrm>
          <a:prstGeom prst="rect">
            <a:avLst/>
          </a:prstGeom>
          <a:noFill/>
        </p:spPr>
        <p:txBody>
          <a:bodyPr wrap="square" rtlCol="0">
            <a:spAutoFit/>
          </a:bodyPr>
          <a:lstStyle/>
          <a:p>
            <a:pPr algn="ctr"/>
            <a:r>
              <a:rPr lang="fr-FR" sz="1800" b="1" dirty="0">
                <a:solidFill>
                  <a:srgbClr val="FF0000"/>
                </a:solidFill>
                <a:latin typeface="Marianne" panose="02000000000000000000" pitchFamily="2" charset="0"/>
              </a:rPr>
              <a:t>Deux modalités de réalisation du SNU</a:t>
            </a:r>
          </a:p>
        </p:txBody>
      </p:sp>
      <p:sp>
        <p:nvSpPr>
          <p:cNvPr id="4" name="ZoneTexte 3"/>
          <p:cNvSpPr txBox="1"/>
          <p:nvPr/>
        </p:nvSpPr>
        <p:spPr>
          <a:xfrm>
            <a:off x="963504" y="1233700"/>
            <a:ext cx="2186966" cy="523220"/>
          </a:xfrm>
          <a:prstGeom prst="rect">
            <a:avLst/>
          </a:prstGeom>
          <a:noFill/>
        </p:spPr>
        <p:txBody>
          <a:bodyPr wrap="square" rtlCol="0">
            <a:spAutoFit/>
          </a:bodyPr>
          <a:lstStyle/>
          <a:p>
            <a:pPr algn="ctr"/>
            <a:r>
              <a:rPr lang="fr-FR" b="1" dirty="0"/>
              <a:t>Classes et lycées engagés (CLE)</a:t>
            </a:r>
          </a:p>
        </p:txBody>
      </p:sp>
      <p:cxnSp>
        <p:nvCxnSpPr>
          <p:cNvPr id="6" name="Connecteur droit avec flèche 5"/>
          <p:cNvCxnSpPr/>
          <p:nvPr/>
        </p:nvCxnSpPr>
        <p:spPr>
          <a:xfrm>
            <a:off x="2953674" y="1589201"/>
            <a:ext cx="757237" cy="761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5192855" y="1605621"/>
            <a:ext cx="727696" cy="7665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869141" y="1272513"/>
            <a:ext cx="2068151" cy="307777"/>
          </a:xfrm>
          <a:prstGeom prst="rect">
            <a:avLst/>
          </a:prstGeom>
          <a:noFill/>
        </p:spPr>
        <p:txBody>
          <a:bodyPr wrap="square" rtlCol="0">
            <a:spAutoFit/>
          </a:bodyPr>
          <a:lstStyle/>
          <a:p>
            <a:pPr algn="ctr"/>
            <a:r>
              <a:rPr lang="fr-FR" b="1" dirty="0"/>
              <a:t>Séjours individuels</a:t>
            </a:r>
          </a:p>
        </p:txBody>
      </p:sp>
      <p:pic>
        <p:nvPicPr>
          <p:cNvPr id="17" name="Image 16"/>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382880" y="1856358"/>
            <a:ext cx="1376951" cy="635556"/>
          </a:xfrm>
          <a:prstGeom prst="rect">
            <a:avLst/>
          </a:prstGeom>
        </p:spPr>
      </p:pic>
      <p:pic>
        <p:nvPicPr>
          <p:cNvPr id="18" name="Image 17"/>
          <p:cNvPicPr/>
          <p:nvPr/>
        </p:nvPicPr>
        <p:blipFill>
          <a:blip r:embed="rId5" cstate="print">
            <a:extLst>
              <a:ext uri="{28A0092B-C50C-407E-A947-70E740481C1C}">
                <a14:useLocalDpi xmlns:a14="http://schemas.microsoft.com/office/drawing/2010/main" val="0"/>
              </a:ext>
            </a:extLst>
          </a:blip>
          <a:stretch>
            <a:fillRect/>
          </a:stretch>
        </p:blipFill>
        <p:spPr>
          <a:xfrm>
            <a:off x="6528462" y="1717632"/>
            <a:ext cx="839204" cy="789767"/>
          </a:xfrm>
          <a:prstGeom prst="rect">
            <a:avLst/>
          </a:prstGeom>
        </p:spPr>
      </p:pic>
      <p:sp>
        <p:nvSpPr>
          <p:cNvPr id="21" name="Google Shape;72;p16"/>
          <p:cNvSpPr txBox="1">
            <a:spLocks noGrp="1"/>
          </p:cNvSpPr>
          <p:nvPr>
            <p:ph type="title"/>
          </p:nvPr>
        </p:nvSpPr>
        <p:spPr>
          <a:xfrm>
            <a:off x="431800" y="13907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dirty="0">
                <a:solidFill>
                  <a:srgbClr val="32257F"/>
                </a:solidFill>
                <a:latin typeface="Marianne" panose="02000000000000000000" pitchFamily="2" charset="0"/>
              </a:rPr>
              <a:t>Le SNU </a:t>
            </a:r>
            <a:r>
              <a:rPr lang="fr" b="1" dirty="0" smtClean="0">
                <a:solidFill>
                  <a:srgbClr val="32257F"/>
                </a:solidFill>
                <a:latin typeface="Marianne" panose="02000000000000000000" pitchFamily="2" charset="0"/>
              </a:rPr>
              <a:t>:</a:t>
            </a:r>
            <a:r>
              <a:rPr lang="fr" b="1" dirty="0">
                <a:solidFill>
                  <a:srgbClr val="32257F"/>
                </a:solidFill>
                <a:latin typeface="Marianne" panose="02000000000000000000" pitchFamily="2" charset="0"/>
              </a:rPr>
              <a:t> </a:t>
            </a:r>
            <a:r>
              <a:rPr lang="fr" b="1" dirty="0" smtClean="0">
                <a:solidFill>
                  <a:srgbClr val="32257F"/>
                </a:solidFill>
                <a:latin typeface="Marianne" panose="02000000000000000000" pitchFamily="2" charset="0"/>
              </a:rPr>
              <a:t>pour </a:t>
            </a:r>
            <a:r>
              <a:rPr lang="fr" b="1" dirty="0">
                <a:solidFill>
                  <a:srgbClr val="32257F"/>
                </a:solidFill>
                <a:latin typeface="Marianne" panose="02000000000000000000" pitchFamily="2" charset="0"/>
              </a:rPr>
              <a:t>moi, pour les autres, pour la France</a:t>
            </a:r>
            <a:endParaRPr b="1" dirty="0">
              <a:solidFill>
                <a:srgbClr val="32257F"/>
              </a:solidFill>
              <a:latin typeface="Marianne"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8"/>
          <p:cNvSpPr txBox="1">
            <a:spLocks noGrp="1"/>
          </p:cNvSpPr>
          <p:nvPr>
            <p:ph type="title"/>
          </p:nvPr>
        </p:nvSpPr>
        <p:spPr>
          <a:xfrm>
            <a:off x="431800" y="148484"/>
            <a:ext cx="8400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FR" b="1" dirty="0" smtClean="0">
                <a:solidFill>
                  <a:srgbClr val="32257F"/>
                </a:solidFill>
                <a:latin typeface="Marianne" panose="02000000000000000000" pitchFamily="2" charset="0"/>
              </a:rPr>
              <a:t>Calendrier des séjours 2024</a:t>
            </a:r>
            <a:endParaRPr lang="fr-FR" b="1" dirty="0">
              <a:solidFill>
                <a:srgbClr val="32257F"/>
              </a:solidFill>
              <a:latin typeface="Marianne" panose="02000000000000000000" pitchFamily="2" charset="0"/>
            </a:endParaRPr>
          </a:p>
        </p:txBody>
      </p:sp>
      <p:sp>
        <p:nvSpPr>
          <p:cNvPr id="93" name="Google Shape;93;p18"/>
          <p:cNvSpPr txBox="1">
            <a:spLocks noGrp="1"/>
          </p:cNvSpPr>
          <p:nvPr>
            <p:ph type="body" idx="1"/>
          </p:nvPr>
        </p:nvSpPr>
        <p:spPr>
          <a:xfrm>
            <a:off x="475556" y="1007534"/>
            <a:ext cx="8212667" cy="1422745"/>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fr" sz="1200" dirty="0">
                <a:solidFill>
                  <a:schemeClr val="tx1">
                    <a:lumMod val="95000"/>
                    <a:lumOff val="5000"/>
                  </a:schemeClr>
                </a:solidFill>
                <a:latin typeface="Marianne" panose="02000000000000000000" pitchFamily="2" charset="0"/>
              </a:rPr>
              <a:t>Le SNU concerne tous les jeunes </a:t>
            </a:r>
            <a:r>
              <a:rPr lang="fr" sz="1200" b="1" dirty="0">
                <a:solidFill>
                  <a:schemeClr val="bg1"/>
                </a:solidFill>
                <a:highlight>
                  <a:srgbClr val="32257F"/>
                </a:highlight>
                <a:latin typeface="Marianne" panose="02000000000000000000" pitchFamily="2" charset="0"/>
              </a:rPr>
              <a:t>de 15 à 17 ans</a:t>
            </a:r>
            <a:r>
              <a:rPr lang="fr" sz="1200" b="1" dirty="0">
                <a:solidFill>
                  <a:schemeClr val="bg1"/>
                </a:solidFill>
                <a:latin typeface="Marianne" panose="02000000000000000000" pitchFamily="2" charset="0"/>
              </a:rPr>
              <a:t> </a:t>
            </a:r>
            <a:r>
              <a:rPr lang="fr" sz="1200" dirty="0" smtClean="0">
                <a:solidFill>
                  <a:schemeClr val="tx1">
                    <a:lumMod val="95000"/>
                    <a:lumOff val="5000"/>
                  </a:schemeClr>
                </a:solidFill>
                <a:latin typeface="Marianne" panose="02000000000000000000" pitchFamily="2" charset="0"/>
              </a:rPr>
              <a:t>(</a:t>
            </a:r>
            <a:r>
              <a:rPr lang="fr" sz="1200" dirty="0">
                <a:solidFill>
                  <a:schemeClr val="tx1">
                    <a:lumMod val="95000"/>
                    <a:lumOff val="5000"/>
                  </a:schemeClr>
                </a:solidFill>
                <a:latin typeface="Marianne" panose="02000000000000000000" pitchFamily="2" charset="0"/>
              </a:rPr>
              <a:t>au moment du séjour de cohésion) scolarisés ou non, en emploi, </a:t>
            </a:r>
            <a:r>
              <a:rPr lang="fr" sz="1200" dirty="0" smtClean="0">
                <a:solidFill>
                  <a:schemeClr val="tx1">
                    <a:lumMod val="95000"/>
                    <a:lumOff val="5000"/>
                  </a:schemeClr>
                </a:solidFill>
                <a:latin typeface="Marianne" panose="02000000000000000000" pitchFamily="2" charset="0"/>
              </a:rPr>
              <a:t>apprentissage, </a:t>
            </a:r>
            <a:r>
              <a:rPr lang="fr" sz="1200" dirty="0">
                <a:solidFill>
                  <a:schemeClr val="tx1">
                    <a:lumMod val="95000"/>
                    <a:lumOff val="5000"/>
                  </a:schemeClr>
                </a:solidFill>
                <a:latin typeface="Marianne" panose="02000000000000000000" pitchFamily="2" charset="0"/>
              </a:rPr>
              <a:t>etc.</a:t>
            </a:r>
            <a:endParaRPr sz="1200" dirty="0">
              <a:solidFill>
                <a:schemeClr val="tx1">
                  <a:lumMod val="95000"/>
                  <a:lumOff val="5000"/>
                </a:schemeClr>
              </a:solidFill>
              <a:latin typeface="Marianne" panose="02000000000000000000" pitchFamily="2" charset="0"/>
            </a:endParaRPr>
          </a:p>
        </p:txBody>
      </p:sp>
      <p:sp>
        <p:nvSpPr>
          <p:cNvPr id="5" name="Rectangle 4">
            <a:extLst>
              <a:ext uri="{FF2B5EF4-FFF2-40B4-BE49-F238E27FC236}">
                <a16:creationId xmlns:a16="http://schemas.microsoft.com/office/drawing/2014/main" id="{53C5DCC8-82D9-D649-A05A-0A94FAF6854B}"/>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518702" y="1709942"/>
            <a:ext cx="4093368" cy="1661993"/>
          </a:xfrm>
          <a:prstGeom prst="rect">
            <a:avLst/>
          </a:prstGeom>
          <a:noFill/>
        </p:spPr>
        <p:txBody>
          <a:bodyPr wrap="square" rtlCol="0">
            <a:spAutoFit/>
          </a:bodyPr>
          <a:lstStyle/>
          <a:p>
            <a:r>
              <a:rPr lang="fr-FR" sz="1600" b="1" dirty="0">
                <a:solidFill>
                  <a:srgbClr val="ED3833"/>
                </a:solidFill>
                <a:latin typeface="Marianne" panose="02000000000000000000" pitchFamily="2" charset="0"/>
              </a:rPr>
              <a:t>Calendrier </a:t>
            </a:r>
            <a:r>
              <a:rPr lang="fr-FR" sz="1600" b="1" dirty="0" smtClean="0">
                <a:solidFill>
                  <a:srgbClr val="ED3833"/>
                </a:solidFill>
                <a:latin typeface="Marianne" panose="02000000000000000000" pitchFamily="2" charset="0"/>
              </a:rPr>
              <a:t>des séjours </a:t>
            </a:r>
          </a:p>
          <a:p>
            <a:r>
              <a:rPr lang="fr-FR" sz="1600" b="1" dirty="0" smtClean="0">
                <a:solidFill>
                  <a:srgbClr val="ED3833"/>
                </a:solidFill>
                <a:latin typeface="Marianne" panose="02000000000000000000" pitchFamily="2" charset="0"/>
              </a:rPr>
              <a:t>réalisés </a:t>
            </a:r>
            <a:r>
              <a:rPr lang="fr-FR" sz="1600" b="1" dirty="0">
                <a:solidFill>
                  <a:srgbClr val="ED3833"/>
                </a:solidFill>
                <a:latin typeface="Marianne" panose="02000000000000000000" pitchFamily="2" charset="0"/>
              </a:rPr>
              <a:t>à titre individuel</a:t>
            </a:r>
          </a:p>
          <a:p>
            <a:pPr algn="ctr"/>
            <a:r>
              <a:rPr lang="fr-FR" dirty="0"/>
              <a:t> </a:t>
            </a:r>
          </a:p>
          <a:p>
            <a:pPr algn="ctr"/>
            <a:endParaRPr lang="fr-FR" dirty="0"/>
          </a:p>
          <a:p>
            <a:endParaRPr lang="fr-FR" dirty="0"/>
          </a:p>
          <a:p>
            <a:endParaRPr lang="fr-FR" dirty="0"/>
          </a:p>
          <a:p>
            <a:endParaRPr lang="fr-FR" dirty="0"/>
          </a:p>
        </p:txBody>
      </p:sp>
      <p:sp>
        <p:nvSpPr>
          <p:cNvPr id="4" name="ZoneTexte 3"/>
          <p:cNvSpPr txBox="1"/>
          <p:nvPr/>
        </p:nvSpPr>
        <p:spPr>
          <a:xfrm>
            <a:off x="5589331" y="1709942"/>
            <a:ext cx="3125037" cy="584775"/>
          </a:xfrm>
          <a:prstGeom prst="rect">
            <a:avLst/>
          </a:prstGeom>
          <a:noFill/>
        </p:spPr>
        <p:txBody>
          <a:bodyPr wrap="square" rtlCol="0">
            <a:spAutoFit/>
          </a:bodyPr>
          <a:lstStyle/>
          <a:p>
            <a:r>
              <a:rPr lang="fr-FR" sz="1600" b="1" dirty="0">
                <a:solidFill>
                  <a:srgbClr val="ED3833"/>
                </a:solidFill>
                <a:latin typeface="Marianne" panose="02000000000000000000" pitchFamily="2" charset="0"/>
              </a:rPr>
              <a:t>Calendrier </a:t>
            </a:r>
            <a:r>
              <a:rPr lang="fr-FR" sz="1600" b="1" dirty="0" smtClean="0">
                <a:solidFill>
                  <a:srgbClr val="ED3833"/>
                </a:solidFill>
                <a:latin typeface="Marianne" panose="02000000000000000000" pitchFamily="2" charset="0"/>
              </a:rPr>
              <a:t>des séjours réalisés dans le cadre des CLE</a:t>
            </a:r>
            <a:endParaRPr lang="fr-FR" sz="1600" b="1" dirty="0">
              <a:solidFill>
                <a:srgbClr val="ED3833"/>
              </a:solidFill>
              <a:latin typeface="Marianne" panose="02000000000000000000" pitchFamily="2"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3696748324"/>
              </p:ext>
            </p:extLst>
          </p:nvPr>
        </p:nvGraphicFramePr>
        <p:xfrm>
          <a:off x="562458" y="2434794"/>
          <a:ext cx="4895366" cy="1594326"/>
        </p:xfrm>
        <a:graphic>
          <a:graphicData uri="http://schemas.openxmlformats.org/drawingml/2006/table">
            <a:tbl>
              <a:tblPr firstRow="1" bandRow="1">
                <a:tableStyleId>{5C22544A-7EE6-4342-B048-85BDC9FD1C3A}</a:tableStyleId>
              </a:tblPr>
              <a:tblGrid>
                <a:gridCol w="1285782">
                  <a:extLst>
                    <a:ext uri="{9D8B030D-6E8A-4147-A177-3AD203B41FA5}">
                      <a16:colId xmlns:a16="http://schemas.microsoft.com/office/drawing/2014/main" val="3551373763"/>
                    </a:ext>
                  </a:extLst>
                </a:gridCol>
                <a:gridCol w="1319743">
                  <a:extLst>
                    <a:ext uri="{9D8B030D-6E8A-4147-A177-3AD203B41FA5}">
                      <a16:colId xmlns:a16="http://schemas.microsoft.com/office/drawing/2014/main" val="358993683"/>
                    </a:ext>
                  </a:extLst>
                </a:gridCol>
                <a:gridCol w="1108742">
                  <a:extLst>
                    <a:ext uri="{9D8B030D-6E8A-4147-A177-3AD203B41FA5}">
                      <a16:colId xmlns:a16="http://schemas.microsoft.com/office/drawing/2014/main" val="3759356683"/>
                    </a:ext>
                  </a:extLst>
                </a:gridCol>
                <a:gridCol w="1181099">
                  <a:extLst>
                    <a:ext uri="{9D8B030D-6E8A-4147-A177-3AD203B41FA5}">
                      <a16:colId xmlns:a16="http://schemas.microsoft.com/office/drawing/2014/main" val="4279883000"/>
                    </a:ext>
                  </a:extLst>
                </a:gridCol>
              </a:tblGrid>
              <a:tr h="241884">
                <a:tc>
                  <a:txBody>
                    <a:bodyPr/>
                    <a:lstStyle/>
                    <a:p>
                      <a:r>
                        <a:rPr lang="fr-FR" sz="1000" dirty="0"/>
                        <a:t>Séjour février</a:t>
                      </a:r>
                    </a:p>
                  </a:txBody>
                  <a:tcPr/>
                </a:tc>
                <a:tc>
                  <a:txBody>
                    <a:bodyPr/>
                    <a:lstStyle/>
                    <a:p>
                      <a:r>
                        <a:rPr lang="fr-FR" sz="1000" dirty="0"/>
                        <a:t>Séjour printemps</a:t>
                      </a:r>
                    </a:p>
                  </a:txBody>
                  <a:tcPr/>
                </a:tc>
                <a:tc>
                  <a:txBody>
                    <a:bodyPr/>
                    <a:lstStyle/>
                    <a:p>
                      <a:r>
                        <a:rPr lang="fr-FR" sz="1000" dirty="0"/>
                        <a:t>Séjour juin</a:t>
                      </a:r>
                    </a:p>
                  </a:txBody>
                  <a:tcPr/>
                </a:tc>
                <a:tc>
                  <a:txBody>
                    <a:bodyPr/>
                    <a:lstStyle/>
                    <a:p>
                      <a:r>
                        <a:rPr lang="fr-FR" sz="1000" dirty="0"/>
                        <a:t>Séjour juillet</a:t>
                      </a:r>
                    </a:p>
                  </a:txBody>
                  <a:tcPr/>
                </a:tc>
                <a:extLst>
                  <a:ext uri="{0D108BD9-81ED-4DB2-BD59-A6C34878D82A}">
                    <a16:rowId xmlns:a16="http://schemas.microsoft.com/office/drawing/2014/main" val="3389829484"/>
                  </a:ext>
                </a:extLst>
              </a:tr>
              <a:tr h="1350486">
                <a:tc>
                  <a:txBody>
                    <a:bodyPr/>
                    <a:lstStyle/>
                    <a:p>
                      <a:r>
                        <a:rPr lang="fr-FR" sz="1000" i="1" dirty="0"/>
                        <a:t>Zone </a:t>
                      </a:r>
                      <a:r>
                        <a:rPr lang="fr-FR" sz="1000" i="1" dirty="0" smtClean="0"/>
                        <a:t>C*</a:t>
                      </a:r>
                      <a:r>
                        <a:rPr lang="fr-FR" sz="1000" i="0" baseline="0" dirty="0"/>
                        <a:t> </a:t>
                      </a:r>
                      <a:r>
                        <a:rPr lang="fr-FR" sz="1000" i="0" baseline="0" dirty="0" smtClean="0"/>
                        <a:t>: </a:t>
                      </a:r>
                      <a:br>
                        <a:rPr lang="fr-FR" sz="1000" i="0" baseline="0" dirty="0" smtClean="0"/>
                      </a:br>
                      <a:r>
                        <a:rPr lang="fr-FR" sz="1000" dirty="0" smtClean="0"/>
                        <a:t>du </a:t>
                      </a:r>
                      <a:r>
                        <a:rPr lang="fr-FR" sz="1000" dirty="0"/>
                        <a:t>12 </a:t>
                      </a:r>
                      <a:r>
                        <a:rPr lang="fr-FR" sz="1000" dirty="0" smtClean="0"/>
                        <a:t>au 24 </a:t>
                      </a:r>
                      <a:r>
                        <a:rPr lang="fr-FR" sz="1000" dirty="0"/>
                        <a:t>février</a:t>
                      </a:r>
                    </a:p>
                    <a:p>
                      <a:r>
                        <a:rPr lang="fr-FR" sz="1000" i="1" dirty="0"/>
                        <a:t>Zone A* </a:t>
                      </a:r>
                      <a:r>
                        <a:rPr lang="fr-FR" sz="1000" dirty="0" smtClean="0"/>
                        <a:t>:</a:t>
                      </a:r>
                      <a:br>
                        <a:rPr lang="fr-FR" sz="1000" dirty="0" smtClean="0"/>
                      </a:br>
                      <a:r>
                        <a:rPr lang="fr-FR" sz="1000" dirty="0" smtClean="0"/>
                        <a:t>du </a:t>
                      </a:r>
                      <a:r>
                        <a:rPr lang="fr-FR" sz="1000" dirty="0"/>
                        <a:t>19 </a:t>
                      </a:r>
                      <a:r>
                        <a:rPr lang="fr-FR" sz="1000" dirty="0" smtClean="0"/>
                        <a:t>février</a:t>
                      </a:r>
                      <a:br>
                        <a:rPr lang="fr-FR" sz="1000" dirty="0" smtClean="0"/>
                      </a:br>
                      <a:r>
                        <a:rPr lang="fr-FR" sz="1000" dirty="0" smtClean="0"/>
                        <a:t>au </a:t>
                      </a:r>
                      <a:r>
                        <a:rPr lang="fr-FR" sz="1000" dirty="0"/>
                        <a:t>2 mars</a:t>
                      </a:r>
                    </a:p>
                    <a:p>
                      <a:r>
                        <a:rPr lang="fr-FR" sz="1000" i="1" dirty="0"/>
                        <a:t>Zone B* </a:t>
                      </a:r>
                      <a:r>
                        <a:rPr lang="fr-FR" sz="1000" i="0" dirty="0"/>
                        <a:t/>
                      </a:r>
                      <a:br>
                        <a:rPr lang="fr-FR" sz="1000" i="0" dirty="0"/>
                      </a:br>
                      <a:r>
                        <a:rPr lang="fr-FR" sz="1000" dirty="0" smtClean="0"/>
                        <a:t>du </a:t>
                      </a:r>
                      <a:r>
                        <a:rPr lang="fr-FR" sz="1000" dirty="0"/>
                        <a:t>26 </a:t>
                      </a:r>
                      <a:r>
                        <a:rPr lang="fr-FR" sz="1000" dirty="0" smtClean="0"/>
                        <a:t>février</a:t>
                      </a:r>
                      <a:br>
                        <a:rPr lang="fr-FR" sz="1000" dirty="0" smtClean="0"/>
                      </a:br>
                      <a:r>
                        <a:rPr lang="fr-FR" sz="1000" baseline="0" dirty="0" smtClean="0"/>
                        <a:t>au </a:t>
                      </a:r>
                      <a:r>
                        <a:rPr lang="fr-FR" sz="1000" baseline="0" dirty="0"/>
                        <a:t>9 mars</a:t>
                      </a:r>
                      <a:endParaRPr lang="fr-FR" sz="1000" dirty="0"/>
                    </a:p>
                  </a:txBody>
                  <a:tcPr/>
                </a:tc>
                <a:tc>
                  <a:txBody>
                    <a:bodyPr/>
                    <a:lstStyle/>
                    <a:p>
                      <a:r>
                        <a:rPr lang="fr-FR" sz="1000" i="1" dirty="0"/>
                        <a:t>Zone C* </a:t>
                      </a:r>
                      <a:r>
                        <a:rPr lang="fr-FR" sz="1000" dirty="0" smtClean="0"/>
                        <a:t>:</a:t>
                      </a:r>
                      <a:br>
                        <a:rPr lang="fr-FR" sz="1000" dirty="0" smtClean="0"/>
                      </a:br>
                      <a:r>
                        <a:rPr lang="fr-FR" sz="1000" dirty="0" smtClean="0"/>
                        <a:t>du </a:t>
                      </a:r>
                      <a:r>
                        <a:rPr lang="fr-FR" sz="1000" dirty="0"/>
                        <a:t>8 au 20 avril</a:t>
                      </a:r>
                    </a:p>
                    <a:p>
                      <a:r>
                        <a:rPr lang="fr-FR" sz="1000" i="1" dirty="0"/>
                        <a:t>Zone A* </a:t>
                      </a:r>
                      <a:r>
                        <a:rPr lang="fr-FR" sz="1000" dirty="0" smtClean="0"/>
                        <a:t>:</a:t>
                      </a:r>
                      <a:br>
                        <a:rPr lang="fr-FR" sz="1000" dirty="0" smtClean="0"/>
                      </a:br>
                      <a:r>
                        <a:rPr lang="fr-FR" sz="1000" dirty="0" smtClean="0"/>
                        <a:t>du </a:t>
                      </a:r>
                      <a:r>
                        <a:rPr lang="fr-FR" sz="1000" dirty="0"/>
                        <a:t>15 </a:t>
                      </a:r>
                      <a:r>
                        <a:rPr lang="fr-FR" sz="1000" dirty="0" smtClean="0"/>
                        <a:t>au 27 </a:t>
                      </a:r>
                      <a:r>
                        <a:rPr lang="fr-FR" sz="1000" dirty="0"/>
                        <a:t>avril</a:t>
                      </a:r>
                    </a:p>
                    <a:p>
                      <a:r>
                        <a:rPr lang="fr-FR" sz="1000" i="1" dirty="0"/>
                        <a:t>Zone B* </a:t>
                      </a:r>
                      <a:r>
                        <a:rPr lang="fr-FR" sz="1000" dirty="0" smtClean="0"/>
                        <a:t>:</a:t>
                      </a:r>
                      <a:br>
                        <a:rPr lang="fr-FR" sz="1000" dirty="0" smtClean="0"/>
                      </a:br>
                      <a:r>
                        <a:rPr lang="fr-FR" sz="1000" dirty="0" smtClean="0"/>
                        <a:t>du </a:t>
                      </a:r>
                      <a:r>
                        <a:rPr lang="fr-FR" sz="1000" dirty="0"/>
                        <a:t>22 avril </a:t>
                      </a:r>
                      <a:r>
                        <a:rPr lang="fr-FR" sz="1000" dirty="0" smtClean="0"/>
                        <a:t>au 4 </a:t>
                      </a:r>
                      <a:r>
                        <a:rPr lang="fr-FR" sz="1000" dirty="0"/>
                        <a:t>mai</a:t>
                      </a:r>
                    </a:p>
                  </a:txBody>
                  <a:tcPr/>
                </a:tc>
                <a:tc>
                  <a:txBody>
                    <a:bodyPr/>
                    <a:lstStyle/>
                    <a:p>
                      <a:r>
                        <a:rPr lang="fr-FR" sz="1000" i="1" dirty="0"/>
                        <a:t>Toutes zones </a:t>
                      </a:r>
                      <a:r>
                        <a:rPr lang="fr-FR" sz="1000" i="1" dirty="0" smtClean="0"/>
                        <a:t>:</a:t>
                      </a:r>
                      <a:br>
                        <a:rPr lang="fr-FR" sz="1000" i="1" dirty="0" smtClean="0"/>
                      </a:br>
                      <a:r>
                        <a:rPr lang="fr-FR" sz="1000" dirty="0" smtClean="0"/>
                        <a:t>du </a:t>
                      </a:r>
                      <a:r>
                        <a:rPr lang="fr-FR" sz="1000" dirty="0"/>
                        <a:t>17 au 28 juin</a:t>
                      </a:r>
                    </a:p>
                  </a:txBody>
                  <a:tcPr/>
                </a:tc>
                <a:tc>
                  <a:txBody>
                    <a:bodyPr/>
                    <a:lstStyle/>
                    <a:p>
                      <a:r>
                        <a:rPr lang="fr-FR" sz="1000" i="1" dirty="0"/>
                        <a:t>Toutes zones </a:t>
                      </a:r>
                      <a:r>
                        <a:rPr lang="fr-FR" sz="1000" i="1" dirty="0" smtClean="0"/>
                        <a:t>:</a:t>
                      </a:r>
                      <a:br>
                        <a:rPr lang="fr-FR" sz="1000" i="1" dirty="0" smtClean="0"/>
                      </a:br>
                      <a:r>
                        <a:rPr lang="fr-FR" sz="1000" dirty="0" smtClean="0"/>
                        <a:t>du </a:t>
                      </a:r>
                      <a:r>
                        <a:rPr lang="fr-FR" sz="1000" dirty="0"/>
                        <a:t>3 au 15 juillet</a:t>
                      </a:r>
                    </a:p>
                  </a:txBody>
                  <a:tcPr/>
                </a:tc>
                <a:extLst>
                  <a:ext uri="{0D108BD9-81ED-4DB2-BD59-A6C34878D82A}">
                    <a16:rowId xmlns:a16="http://schemas.microsoft.com/office/drawing/2014/main" val="2958775399"/>
                  </a:ext>
                </a:extLst>
              </a:tr>
            </a:tbl>
          </a:graphicData>
        </a:graphic>
      </p:graphicFrame>
      <p:sp>
        <p:nvSpPr>
          <p:cNvPr id="7" name="ZoneTexte 6"/>
          <p:cNvSpPr txBox="1"/>
          <p:nvPr/>
        </p:nvSpPr>
        <p:spPr>
          <a:xfrm>
            <a:off x="488679" y="4128586"/>
            <a:ext cx="5099803" cy="707886"/>
          </a:xfrm>
          <a:prstGeom prst="rect">
            <a:avLst/>
          </a:prstGeom>
          <a:noFill/>
        </p:spPr>
        <p:txBody>
          <a:bodyPr wrap="square" rtlCol="0">
            <a:spAutoFit/>
          </a:bodyPr>
          <a:lstStyle/>
          <a:p>
            <a:r>
              <a:rPr lang="fr-FR" sz="800" i="1" dirty="0">
                <a:latin typeface="Marianne" panose="02000000000000000000" pitchFamily="2" charset="0"/>
              </a:rPr>
              <a:t>* Zone A : </a:t>
            </a:r>
            <a:r>
              <a:rPr lang="fr-FR" sz="800" i="1" dirty="0" smtClean="0">
                <a:latin typeface="Marianne" panose="02000000000000000000" pitchFamily="2" charset="0"/>
              </a:rPr>
              <a:t>académies </a:t>
            </a:r>
            <a:r>
              <a:rPr lang="fr-FR" sz="800" i="1" dirty="0">
                <a:latin typeface="Marianne" panose="02000000000000000000" pitchFamily="2" charset="0"/>
              </a:rPr>
              <a:t>de Besançon, Bordeaux, Clermont-Ferrand, Dijon, Grenoble, Limoges, Lyon, </a:t>
            </a:r>
            <a:r>
              <a:rPr lang="fr-FR" sz="800" i="1" dirty="0" smtClean="0">
                <a:latin typeface="Marianne" panose="02000000000000000000" pitchFamily="2" charset="0"/>
              </a:rPr>
              <a:t>Poitiers.</a:t>
            </a:r>
            <a:endParaRPr lang="fr-FR" sz="800" i="1" dirty="0">
              <a:latin typeface="Marianne" panose="02000000000000000000" pitchFamily="2" charset="0"/>
            </a:endParaRPr>
          </a:p>
          <a:p>
            <a:r>
              <a:rPr lang="fr-FR" sz="800" i="1" dirty="0">
                <a:latin typeface="Marianne" panose="02000000000000000000" pitchFamily="2" charset="0"/>
              </a:rPr>
              <a:t>Zone B : </a:t>
            </a:r>
            <a:r>
              <a:rPr lang="fr-FR" sz="800" i="1" dirty="0" smtClean="0">
                <a:latin typeface="Marianne" panose="02000000000000000000" pitchFamily="2" charset="0"/>
              </a:rPr>
              <a:t>académies </a:t>
            </a:r>
            <a:r>
              <a:rPr lang="fr-FR" sz="800" i="1" dirty="0">
                <a:latin typeface="Marianne" panose="02000000000000000000" pitchFamily="2" charset="0"/>
              </a:rPr>
              <a:t>d’Aix-Marseille, Amiens, Lille, Nancy-Metz, Nantes, Nice, Normandie, Orléans-Tours</a:t>
            </a:r>
            <a:r>
              <a:rPr lang="fr-FR" sz="800" i="1" dirty="0" smtClean="0">
                <a:latin typeface="Marianne" panose="02000000000000000000" pitchFamily="2" charset="0"/>
              </a:rPr>
              <a:t>, Reims</a:t>
            </a:r>
            <a:r>
              <a:rPr lang="fr-FR" sz="800" i="1" dirty="0">
                <a:latin typeface="Marianne" panose="02000000000000000000" pitchFamily="2" charset="0"/>
              </a:rPr>
              <a:t>, Rennes, </a:t>
            </a:r>
            <a:r>
              <a:rPr lang="fr-FR" sz="800" i="1" dirty="0" smtClean="0">
                <a:latin typeface="Marianne" panose="02000000000000000000" pitchFamily="2" charset="0"/>
              </a:rPr>
              <a:t>Strasbourg.</a:t>
            </a:r>
            <a:endParaRPr lang="fr-FR" sz="800" i="1" dirty="0">
              <a:latin typeface="Marianne" panose="02000000000000000000" pitchFamily="2" charset="0"/>
            </a:endParaRPr>
          </a:p>
          <a:p>
            <a:r>
              <a:rPr lang="fr-FR" sz="800" i="1" dirty="0">
                <a:latin typeface="Marianne" panose="02000000000000000000" pitchFamily="2" charset="0"/>
              </a:rPr>
              <a:t>Zone C : </a:t>
            </a:r>
            <a:r>
              <a:rPr lang="fr-FR" sz="800" i="1" dirty="0" smtClean="0">
                <a:latin typeface="Marianne" panose="02000000000000000000" pitchFamily="2" charset="0"/>
              </a:rPr>
              <a:t>académies </a:t>
            </a:r>
            <a:r>
              <a:rPr lang="fr-FR" sz="800" i="1" dirty="0">
                <a:latin typeface="Marianne" panose="02000000000000000000" pitchFamily="2" charset="0"/>
              </a:rPr>
              <a:t>de Créteil, Montpellier, Paris, Toulouse, </a:t>
            </a:r>
            <a:r>
              <a:rPr lang="fr-FR" sz="800" i="1" dirty="0" smtClean="0">
                <a:latin typeface="Marianne" panose="02000000000000000000" pitchFamily="2" charset="0"/>
              </a:rPr>
              <a:t>Versailles.</a:t>
            </a:r>
            <a:endParaRPr lang="fr-FR" sz="800" i="1" dirty="0">
              <a:latin typeface="Marianne" panose="02000000000000000000" pitchFamily="2" charset="0"/>
            </a:endParaRPr>
          </a:p>
        </p:txBody>
      </p:sp>
      <p:sp>
        <p:nvSpPr>
          <p:cNvPr id="8" name="ZoneTexte 7"/>
          <p:cNvSpPr txBox="1"/>
          <p:nvPr/>
        </p:nvSpPr>
        <p:spPr>
          <a:xfrm>
            <a:off x="5589331" y="2366715"/>
            <a:ext cx="3330561" cy="461665"/>
          </a:xfrm>
          <a:prstGeom prst="rect">
            <a:avLst/>
          </a:prstGeom>
          <a:noFill/>
        </p:spPr>
        <p:txBody>
          <a:bodyPr wrap="square" rtlCol="0">
            <a:spAutoFit/>
          </a:bodyPr>
          <a:lstStyle/>
          <a:p>
            <a:r>
              <a:rPr lang="fr-FR" sz="1200" dirty="0">
                <a:solidFill>
                  <a:schemeClr val="tx1"/>
                </a:solidFill>
                <a:latin typeface="Marianne" panose="02000000000000000000" pitchFamily="2" charset="0"/>
              </a:rPr>
              <a:t>Les séjours se déroulent sur temps scolaire tout au long de </a:t>
            </a:r>
            <a:r>
              <a:rPr lang="fr-FR" sz="1200" dirty="0" smtClean="0">
                <a:solidFill>
                  <a:schemeClr val="tx1"/>
                </a:solidFill>
                <a:latin typeface="Marianne" panose="02000000000000000000" pitchFamily="2" charset="0"/>
              </a:rPr>
              <a:t>l’année. </a:t>
            </a:r>
          </a:p>
        </p:txBody>
      </p:sp>
      <p:cxnSp>
        <p:nvCxnSpPr>
          <p:cNvPr id="10" name="Connecteur droit 9">
            <a:extLst>
              <a:ext uri="{FF2B5EF4-FFF2-40B4-BE49-F238E27FC236}">
                <a16:creationId xmlns:a16="http://schemas.microsoft.com/office/drawing/2014/main" id="{E3A646E7-086F-D147-B28F-A6C8B8DAB08A}"/>
              </a:ext>
            </a:extLst>
          </p:cNvPr>
          <p:cNvCxnSpPr>
            <a:cxnSpLocks/>
          </p:cNvCxnSpPr>
          <p:nvPr/>
        </p:nvCxnSpPr>
        <p:spPr>
          <a:xfrm flipV="1">
            <a:off x="5588482" y="1775050"/>
            <a:ext cx="0" cy="2996975"/>
          </a:xfrm>
          <a:prstGeom prst="line">
            <a:avLst/>
          </a:prstGeom>
          <a:ln w="28575">
            <a:solidFill>
              <a:srgbClr val="32257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Rectangle 3">
            <a:extLst>
              <a:ext uri="{FF2B5EF4-FFF2-40B4-BE49-F238E27FC236}">
                <a16:creationId xmlns:a16="http://schemas.microsoft.com/office/drawing/2014/main" id="{9A2DEBE0-71C1-E649-89AA-63E5E7BC4703}"/>
              </a:ext>
            </a:extLst>
          </p:cNvPr>
          <p:cNvSpPr/>
          <p:nvPr/>
        </p:nvSpPr>
        <p:spPr>
          <a:xfrm>
            <a:off x="439010" y="1868649"/>
            <a:ext cx="4075634" cy="3067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98" name="Google Shape;98;p19"/>
          <p:cNvSpPr txBox="1">
            <a:spLocks noGrp="1"/>
          </p:cNvSpPr>
          <p:nvPr>
            <p:ph type="title"/>
          </p:nvPr>
        </p:nvSpPr>
        <p:spPr>
          <a:xfrm>
            <a:off x="990600" y="87097"/>
            <a:ext cx="7841700" cy="572700"/>
          </a:xfrm>
          <a:prstGeom prst="rect">
            <a:avLst/>
          </a:prstGeom>
        </p:spPr>
        <p:txBody>
          <a:bodyPr spcFirstLastPara="1" wrap="square" lIns="91425" tIns="91425" rIns="91425" bIns="91425" anchor="t" anchorCtr="0">
            <a:normAutofit fontScale="90000"/>
          </a:bodyPr>
          <a:lstStyle/>
          <a:p>
            <a:pPr marL="68580" lvl="0" algn="l" rtl="0">
              <a:spcBef>
                <a:spcPts val="0"/>
              </a:spcBef>
              <a:spcAft>
                <a:spcPts val="0"/>
              </a:spcAft>
              <a:buSzPct val="100000"/>
            </a:pPr>
            <a:r>
              <a:rPr lang="fr" b="1" dirty="0">
                <a:solidFill>
                  <a:srgbClr val="32257F"/>
                </a:solidFill>
                <a:latin typeface="Marianne" panose="02000000000000000000" pitchFamily="2" charset="0"/>
              </a:rPr>
              <a:t>Le séjour de cohésion </a:t>
            </a:r>
            <a:endParaRPr b="1" dirty="0">
              <a:solidFill>
                <a:srgbClr val="32257F"/>
              </a:solidFill>
              <a:latin typeface="Marianne" panose="02000000000000000000" pitchFamily="2" charset="0"/>
            </a:endParaRPr>
          </a:p>
        </p:txBody>
      </p:sp>
      <p:sp>
        <p:nvSpPr>
          <p:cNvPr id="99" name="Google Shape;99;p19"/>
          <p:cNvSpPr txBox="1">
            <a:spLocks noGrp="1"/>
          </p:cNvSpPr>
          <p:nvPr>
            <p:ph type="body" idx="1"/>
          </p:nvPr>
        </p:nvSpPr>
        <p:spPr>
          <a:xfrm>
            <a:off x="816944" y="1243342"/>
            <a:ext cx="4098958" cy="509839"/>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600"/>
              </a:spcAft>
              <a:buNone/>
            </a:pPr>
            <a:r>
              <a:rPr lang="fr" sz="1200" b="1" dirty="0">
                <a:solidFill>
                  <a:srgbClr val="ED3833"/>
                </a:solidFill>
                <a:latin typeface="Marianne" panose="02000000000000000000" pitchFamily="2" charset="0"/>
              </a:rPr>
              <a:t>Les activités</a:t>
            </a:r>
          </a:p>
        </p:txBody>
      </p:sp>
      <p:sp>
        <p:nvSpPr>
          <p:cNvPr id="101" name="Google Shape;101;p19"/>
          <p:cNvSpPr txBox="1"/>
          <p:nvPr/>
        </p:nvSpPr>
        <p:spPr>
          <a:xfrm>
            <a:off x="586088" y="643155"/>
            <a:ext cx="8160673" cy="553968"/>
          </a:xfrm>
          <a:prstGeom prst="rect">
            <a:avLst/>
          </a:prstGeom>
          <a:noFill/>
          <a:ln>
            <a:noFill/>
          </a:ln>
        </p:spPr>
        <p:txBody>
          <a:bodyPr spcFirstLastPara="1" wrap="square" lIns="91425" tIns="91425" rIns="91425" bIns="91425" anchor="t" anchorCtr="0">
            <a:spAutoFit/>
          </a:bodyPr>
          <a:lstStyle/>
          <a:p>
            <a:pPr algn="just"/>
            <a:r>
              <a:rPr lang="fr-FR" sz="1200" dirty="0">
                <a:latin typeface="Marianne" panose="02000000000000000000" pitchFamily="2" charset="0"/>
              </a:rPr>
              <a:t>Une expérience unique de vie collective permettant aux jeunes de se rendre </a:t>
            </a:r>
            <a:r>
              <a:rPr lang="fr-FR" sz="1200" dirty="0" smtClean="0">
                <a:latin typeface="Marianne" panose="02000000000000000000" pitchFamily="2" charset="0"/>
              </a:rPr>
              <a:t>utiles </a:t>
            </a:r>
            <a:r>
              <a:rPr lang="fr-FR" sz="1200" dirty="0">
                <a:latin typeface="Marianne" panose="02000000000000000000" pitchFamily="2" charset="0"/>
              </a:rPr>
              <a:t>aux autres, de créer des liens forts, de développer leur culture de l’engagement et, plus </a:t>
            </a:r>
            <a:r>
              <a:rPr lang="fr-FR" sz="1200" dirty="0" smtClean="0">
                <a:latin typeface="Marianne" panose="02000000000000000000" pitchFamily="2" charset="0"/>
              </a:rPr>
              <a:t>généralement, de </a:t>
            </a:r>
            <a:r>
              <a:rPr lang="fr-FR" sz="1200" dirty="0">
                <a:latin typeface="Marianne" panose="02000000000000000000" pitchFamily="2" charset="0"/>
              </a:rPr>
              <a:t>gagner en confiance. </a:t>
            </a:r>
          </a:p>
        </p:txBody>
      </p:sp>
      <p:sp>
        <p:nvSpPr>
          <p:cNvPr id="8" name="Ellipse 7">
            <a:extLst>
              <a:ext uri="{FF2B5EF4-FFF2-40B4-BE49-F238E27FC236}">
                <a16:creationId xmlns:a16="http://schemas.microsoft.com/office/drawing/2014/main" id="{8B0CB493-ED6D-0F4A-90F3-47E9B936316B}"/>
              </a:ext>
            </a:extLst>
          </p:cNvPr>
          <p:cNvSpPr/>
          <p:nvPr/>
        </p:nvSpPr>
        <p:spPr>
          <a:xfrm>
            <a:off x="539702" y="113086"/>
            <a:ext cx="534493" cy="532655"/>
          </a:xfrm>
          <a:prstGeom prst="ellipse">
            <a:avLst/>
          </a:prstGeom>
          <a:solidFill>
            <a:schemeClr val="bg1"/>
          </a:solidFill>
          <a:ln>
            <a:solidFill>
              <a:srgbClr val="32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2257F"/>
                </a:solidFill>
                <a:latin typeface="Marianne ExtraBold" panose="02000000000000000000" pitchFamily="2" charset="0"/>
              </a:rPr>
              <a:t>1</a:t>
            </a:r>
          </a:p>
        </p:txBody>
      </p:sp>
      <p:sp>
        <p:nvSpPr>
          <p:cNvPr id="18" name="ZoneTexte 17">
            <a:extLst>
              <a:ext uri="{FF2B5EF4-FFF2-40B4-BE49-F238E27FC236}">
                <a16:creationId xmlns:a16="http://schemas.microsoft.com/office/drawing/2014/main" id="{F00729CA-B19A-0545-BDD4-BFEDCCD69E2F}"/>
              </a:ext>
            </a:extLst>
          </p:cNvPr>
          <p:cNvSpPr txBox="1"/>
          <p:nvPr/>
        </p:nvSpPr>
        <p:spPr>
          <a:xfrm>
            <a:off x="5179155" y="2412288"/>
            <a:ext cx="3838464" cy="877163"/>
          </a:xfrm>
          <a:prstGeom prst="rect">
            <a:avLst/>
          </a:prstGeom>
          <a:noFill/>
        </p:spPr>
        <p:txBody>
          <a:bodyPr wrap="square">
            <a:spAutoFit/>
          </a:bodyPr>
          <a:lstStyle/>
          <a:p>
            <a:pPr>
              <a:spcAft>
                <a:spcPts val="1200"/>
              </a:spcAft>
            </a:pPr>
            <a:r>
              <a:rPr lang="fr-FR" sz="1000" dirty="0" smtClean="0">
                <a:solidFill>
                  <a:schemeClr val="tx1">
                    <a:lumMod val="95000"/>
                    <a:lumOff val="5000"/>
                  </a:schemeClr>
                </a:solidFill>
                <a:latin typeface="Marianne" panose="02000000000000000000" pitchFamily="2" charset="0"/>
              </a:rPr>
              <a:t>Chaque </a:t>
            </a:r>
            <a:r>
              <a:rPr lang="fr-FR" sz="1000" dirty="0">
                <a:solidFill>
                  <a:schemeClr val="tx1">
                    <a:lumMod val="95000"/>
                    <a:lumOff val="5000"/>
                  </a:schemeClr>
                </a:solidFill>
                <a:latin typeface="Marianne" panose="02000000000000000000" pitchFamily="2" charset="0"/>
              </a:rPr>
              <a:t>volontaire reçoit un certificat individuel de participation à la Journée défense et citoyenneté (JDC) et un accès gratuit à une plateforme d’apprentissage du Code de la route.</a:t>
            </a:r>
            <a:r>
              <a:rPr lang="fr-FR" sz="1100" dirty="0">
                <a:solidFill>
                  <a:schemeClr val="tx1">
                    <a:lumMod val="95000"/>
                    <a:lumOff val="5000"/>
                  </a:schemeClr>
                </a:solidFill>
                <a:latin typeface="Marianne" panose="02000000000000000000" pitchFamily="2" charset="0"/>
              </a:rPr>
              <a:t/>
            </a:r>
            <a:br>
              <a:rPr lang="fr-FR" sz="1100" dirty="0">
                <a:solidFill>
                  <a:schemeClr val="tx1">
                    <a:lumMod val="95000"/>
                    <a:lumOff val="5000"/>
                  </a:schemeClr>
                </a:solidFill>
                <a:latin typeface="Marianne" panose="02000000000000000000" pitchFamily="2" charset="0"/>
              </a:rPr>
            </a:br>
            <a:endParaRPr lang="fr-FR" sz="1100" dirty="0">
              <a:solidFill>
                <a:schemeClr val="tx1">
                  <a:lumMod val="95000"/>
                  <a:lumOff val="5000"/>
                </a:schemeClr>
              </a:solidFill>
              <a:latin typeface="Marianne" panose="02000000000000000000" pitchFamily="2" charset="0"/>
            </a:endParaRPr>
          </a:p>
        </p:txBody>
      </p:sp>
      <p:sp>
        <p:nvSpPr>
          <p:cNvPr id="21" name="ZoneTexte 20">
            <a:extLst>
              <a:ext uri="{FF2B5EF4-FFF2-40B4-BE49-F238E27FC236}">
                <a16:creationId xmlns:a16="http://schemas.microsoft.com/office/drawing/2014/main" id="{093AF51F-FCE2-0D47-8942-55C77A036698}"/>
              </a:ext>
            </a:extLst>
          </p:cNvPr>
          <p:cNvSpPr txBox="1"/>
          <p:nvPr/>
        </p:nvSpPr>
        <p:spPr>
          <a:xfrm>
            <a:off x="5179155" y="1580725"/>
            <a:ext cx="3899435" cy="400110"/>
          </a:xfrm>
          <a:prstGeom prst="rect">
            <a:avLst/>
          </a:prstGeom>
          <a:noFill/>
        </p:spPr>
        <p:txBody>
          <a:bodyPr wrap="square">
            <a:spAutoFit/>
          </a:bodyPr>
          <a:lstStyle/>
          <a:p>
            <a:pPr marL="0" lvl="0" indent="0" algn="l" rtl="0">
              <a:spcBef>
                <a:spcPts val="600"/>
              </a:spcBef>
              <a:spcAft>
                <a:spcPts val="1200"/>
              </a:spcAft>
              <a:buNone/>
            </a:pPr>
            <a:r>
              <a:rPr lang="fr-FR" sz="1000" dirty="0" smtClean="0">
                <a:solidFill>
                  <a:schemeClr val="tx1">
                    <a:lumMod val="95000"/>
                    <a:lumOff val="5000"/>
                  </a:schemeClr>
                </a:solidFill>
                <a:latin typeface="Marianne" panose="02000000000000000000" pitchFamily="2" charset="0"/>
              </a:rPr>
              <a:t>Dans </a:t>
            </a:r>
            <a:r>
              <a:rPr lang="fr-FR" sz="1000" b="1" dirty="0">
                <a:solidFill>
                  <a:schemeClr val="tx1">
                    <a:lumMod val="95000"/>
                    <a:lumOff val="5000"/>
                  </a:schemeClr>
                </a:solidFill>
                <a:latin typeface="Marianne" panose="02000000000000000000" pitchFamily="2" charset="0"/>
              </a:rPr>
              <a:t>un autre département</a:t>
            </a:r>
            <a:r>
              <a:rPr lang="fr-FR" sz="1000" dirty="0">
                <a:solidFill>
                  <a:schemeClr val="tx1">
                    <a:lumMod val="95000"/>
                    <a:lumOff val="5000"/>
                  </a:schemeClr>
                </a:solidFill>
                <a:latin typeface="Marianne" panose="02000000000000000000" pitchFamily="2" charset="0"/>
              </a:rPr>
              <a:t> que le sien dans la région académique. </a:t>
            </a:r>
          </a:p>
        </p:txBody>
      </p:sp>
      <p:sp>
        <p:nvSpPr>
          <p:cNvPr id="22" name="Rectangle 21">
            <a:extLst>
              <a:ext uri="{FF2B5EF4-FFF2-40B4-BE49-F238E27FC236}">
                <a16:creationId xmlns:a16="http://schemas.microsoft.com/office/drawing/2014/main" id="{F436F7F9-101A-B743-B855-A45B34D57CD4}"/>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5" name="Connecteur droit 24">
            <a:extLst>
              <a:ext uri="{FF2B5EF4-FFF2-40B4-BE49-F238E27FC236}">
                <a16:creationId xmlns:a16="http://schemas.microsoft.com/office/drawing/2014/main" id="{E3A646E7-086F-D147-B28F-A6C8B8DAB08A}"/>
              </a:ext>
            </a:extLst>
          </p:cNvPr>
          <p:cNvCxnSpPr>
            <a:cxnSpLocks/>
          </p:cNvCxnSpPr>
          <p:nvPr/>
        </p:nvCxnSpPr>
        <p:spPr>
          <a:xfrm flipH="1" flipV="1">
            <a:off x="4864618" y="1385313"/>
            <a:ext cx="10554" cy="3550753"/>
          </a:xfrm>
          <a:prstGeom prst="line">
            <a:avLst/>
          </a:prstGeom>
          <a:ln w="28575">
            <a:solidFill>
              <a:srgbClr val="32257F"/>
            </a:solidFill>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833270" y="1547792"/>
            <a:ext cx="4099256" cy="3570208"/>
          </a:xfrm>
          <a:prstGeom prst="rect">
            <a:avLst/>
          </a:prstGeom>
          <a:noFill/>
        </p:spPr>
        <p:txBody>
          <a:bodyPr wrap="square" rtlCol="0">
            <a:spAutoFit/>
          </a:bodyPr>
          <a:lstStyle/>
          <a:p>
            <a:pPr lvl="0"/>
            <a:r>
              <a:rPr lang="fr-FR" sz="1000" b="1" dirty="0">
                <a:latin typeface="Marianne" panose="02000000000000000000" pitchFamily="2" charset="0"/>
              </a:rPr>
              <a:t>3 thématiques :</a:t>
            </a:r>
            <a:r>
              <a:rPr lang="fr-FR" sz="1000" dirty="0">
                <a:latin typeface="Marianne" panose="02000000000000000000" pitchFamily="2" charset="0"/>
              </a:rPr>
              <a:t> </a:t>
            </a:r>
          </a:p>
          <a:p>
            <a:pPr lvl="0"/>
            <a:endParaRPr lang="fr-FR" sz="500" dirty="0">
              <a:latin typeface="Marianne" panose="02000000000000000000" pitchFamily="2" charset="0"/>
            </a:endParaRPr>
          </a:p>
          <a:p>
            <a:pPr lvl="0"/>
            <a:r>
              <a:rPr lang="fr-FR" sz="1000" dirty="0">
                <a:latin typeface="Marianne" panose="02000000000000000000" pitchFamily="2" charset="0"/>
              </a:rPr>
              <a:t>Développement </a:t>
            </a:r>
            <a:r>
              <a:rPr lang="fr-FR" sz="1000" dirty="0" smtClean="0">
                <a:latin typeface="Marianne" panose="02000000000000000000" pitchFamily="2" charset="0"/>
              </a:rPr>
              <a:t>durable</a:t>
            </a:r>
            <a:endParaRPr lang="fr-FR" sz="1000" dirty="0">
              <a:latin typeface="Marianne" panose="02000000000000000000" pitchFamily="2" charset="0"/>
            </a:endParaRPr>
          </a:p>
          <a:p>
            <a:pPr lvl="0"/>
            <a:endParaRPr lang="fr-FR" sz="500" dirty="0">
              <a:latin typeface="Marianne" panose="02000000000000000000" pitchFamily="2" charset="0"/>
            </a:endParaRPr>
          </a:p>
          <a:p>
            <a:pPr lvl="0"/>
            <a:r>
              <a:rPr lang="fr-FR" sz="1000" dirty="0">
                <a:latin typeface="Marianne" panose="02000000000000000000" pitchFamily="2" charset="0"/>
              </a:rPr>
              <a:t>Activités  physiques, sportives et de cohésion</a:t>
            </a:r>
          </a:p>
          <a:p>
            <a:pPr lvl="0"/>
            <a:endParaRPr lang="fr-FR" sz="500" dirty="0">
              <a:latin typeface="Marianne" panose="02000000000000000000" pitchFamily="2" charset="0"/>
            </a:endParaRPr>
          </a:p>
          <a:p>
            <a:pPr lvl="0"/>
            <a:r>
              <a:rPr lang="fr-FR" sz="1000" dirty="0">
                <a:latin typeface="Marianne" panose="02000000000000000000" pitchFamily="2" charset="0"/>
              </a:rPr>
              <a:t>Apprentissage de l’autonomie (démocratie interne, auto-positionnement, santé, etc.) </a:t>
            </a:r>
          </a:p>
          <a:p>
            <a:pPr lvl="0"/>
            <a:endParaRPr lang="fr-FR" sz="600" b="1" dirty="0">
              <a:latin typeface="Marianne" panose="02000000000000000000" pitchFamily="2" charset="0"/>
            </a:endParaRPr>
          </a:p>
          <a:p>
            <a:pPr lvl="0"/>
            <a:r>
              <a:rPr lang="fr-FR" sz="1000" b="1" dirty="0">
                <a:latin typeface="Marianne" panose="02000000000000000000" pitchFamily="2" charset="0"/>
              </a:rPr>
              <a:t>4 modules obligatoires :</a:t>
            </a:r>
            <a:r>
              <a:rPr lang="fr-FR" sz="1000" dirty="0">
                <a:latin typeface="Marianne" panose="02000000000000000000" pitchFamily="2" charset="0"/>
              </a:rPr>
              <a:t> </a:t>
            </a:r>
          </a:p>
          <a:p>
            <a:pPr lvl="0"/>
            <a:endParaRPr lang="fr-FR" sz="400" dirty="0">
              <a:latin typeface="Marianne" panose="02000000000000000000" pitchFamily="2" charset="0"/>
            </a:endParaRPr>
          </a:p>
          <a:p>
            <a:pPr lvl="0"/>
            <a:r>
              <a:rPr lang="fr-FR" sz="1000" dirty="0">
                <a:solidFill>
                  <a:schemeClr val="tx1"/>
                </a:solidFill>
                <a:latin typeface="Marianne"/>
              </a:rPr>
              <a:t>• </a:t>
            </a:r>
            <a:r>
              <a:rPr lang="fr-FR" sz="1000" dirty="0" smtClean="0">
                <a:latin typeface="Marianne" panose="02000000000000000000" pitchFamily="2" charset="0"/>
              </a:rPr>
              <a:t>Journée défense et mémoire </a:t>
            </a:r>
            <a:endParaRPr lang="fr-FR" sz="1000" dirty="0">
              <a:latin typeface="Marianne" panose="02000000000000000000" pitchFamily="2" charset="0"/>
            </a:endParaRPr>
          </a:p>
          <a:p>
            <a:pPr lvl="0"/>
            <a:r>
              <a:rPr lang="fr-FR" sz="1000" dirty="0">
                <a:solidFill>
                  <a:schemeClr val="tx1"/>
                </a:solidFill>
                <a:latin typeface="Marianne"/>
              </a:rPr>
              <a:t>• </a:t>
            </a:r>
            <a:r>
              <a:rPr lang="fr-FR" sz="1000" dirty="0" smtClean="0">
                <a:latin typeface="Marianne" panose="02000000000000000000" pitchFamily="2" charset="0"/>
              </a:rPr>
              <a:t>Module sécurité </a:t>
            </a:r>
            <a:r>
              <a:rPr lang="fr-FR" sz="1000" dirty="0">
                <a:latin typeface="Marianne" panose="02000000000000000000" pitchFamily="2" charset="0"/>
              </a:rPr>
              <a:t>intérieure (sécurité routière, recherche de personnes disparues, </a:t>
            </a:r>
            <a:r>
              <a:rPr lang="fr-FR" sz="1000" dirty="0" err="1" smtClean="0">
                <a:latin typeface="Marianne" panose="02000000000000000000" pitchFamily="2" charset="0"/>
              </a:rPr>
              <a:t>cyberharcèlement</a:t>
            </a:r>
            <a:r>
              <a:rPr lang="fr-FR" sz="1000" dirty="0">
                <a:latin typeface="Marianne" panose="02000000000000000000" pitchFamily="2" charset="0"/>
              </a:rPr>
              <a:t>)</a:t>
            </a:r>
          </a:p>
          <a:p>
            <a:pPr lvl="0"/>
            <a:r>
              <a:rPr lang="fr-FR" sz="1000" dirty="0">
                <a:solidFill>
                  <a:schemeClr val="tx1"/>
                </a:solidFill>
                <a:latin typeface="Marianne"/>
              </a:rPr>
              <a:t>• </a:t>
            </a:r>
            <a:r>
              <a:rPr lang="fr-FR" sz="1000" dirty="0" smtClean="0">
                <a:latin typeface="Marianne" panose="02000000000000000000" pitchFamily="2" charset="0"/>
              </a:rPr>
              <a:t>Module valeurs </a:t>
            </a:r>
            <a:r>
              <a:rPr lang="fr-FR" sz="1000" dirty="0">
                <a:latin typeface="Marianne" panose="02000000000000000000" pitchFamily="2" charset="0"/>
              </a:rPr>
              <a:t>de la </a:t>
            </a:r>
            <a:r>
              <a:rPr lang="fr-FR" sz="1000" dirty="0" smtClean="0">
                <a:latin typeface="Marianne" panose="02000000000000000000" pitchFamily="2" charset="0"/>
              </a:rPr>
              <a:t>République</a:t>
            </a:r>
            <a:endParaRPr lang="fr-FR" sz="1000" dirty="0">
              <a:latin typeface="Marianne" panose="02000000000000000000" pitchFamily="2" charset="0"/>
            </a:endParaRPr>
          </a:p>
          <a:p>
            <a:pPr lvl="0"/>
            <a:r>
              <a:rPr lang="fr-FR" sz="1000" dirty="0">
                <a:solidFill>
                  <a:schemeClr val="tx1"/>
                </a:solidFill>
                <a:latin typeface="Marianne"/>
              </a:rPr>
              <a:t>• </a:t>
            </a:r>
            <a:r>
              <a:rPr lang="fr-FR" sz="1000" dirty="0" smtClean="0">
                <a:latin typeface="Marianne" panose="02000000000000000000" pitchFamily="2" charset="0"/>
              </a:rPr>
              <a:t>Module </a:t>
            </a:r>
            <a:r>
              <a:rPr lang="fr-FR" sz="1000" dirty="0">
                <a:latin typeface="Marianne" panose="02000000000000000000" pitchFamily="2" charset="0"/>
              </a:rPr>
              <a:t>PSC1 </a:t>
            </a:r>
          </a:p>
          <a:p>
            <a:pPr lvl="0"/>
            <a:endParaRPr lang="fr-FR" sz="500" dirty="0">
              <a:latin typeface="Marianne" panose="02000000000000000000" pitchFamily="2" charset="0"/>
            </a:endParaRPr>
          </a:p>
          <a:p>
            <a:pPr lvl="0"/>
            <a:r>
              <a:rPr lang="fr-FR" sz="1000" b="1" dirty="0">
                <a:latin typeface="Marianne" panose="02000000000000000000" pitchFamily="2" charset="0"/>
              </a:rPr>
              <a:t>Trois jours du séjour dédiés à la réalisation d’un projet d’engagement </a:t>
            </a:r>
            <a:r>
              <a:rPr lang="fr-FR" sz="1000" dirty="0">
                <a:latin typeface="Marianne" panose="02000000000000000000" pitchFamily="2" charset="0"/>
              </a:rPr>
              <a:t>en lien avec </a:t>
            </a:r>
            <a:r>
              <a:rPr lang="fr-FR" sz="1000" dirty="0" smtClean="0">
                <a:latin typeface="Marianne" panose="02000000000000000000" pitchFamily="2" charset="0"/>
              </a:rPr>
              <a:t>les thématiques environnement</a:t>
            </a:r>
            <a:r>
              <a:rPr lang="fr-FR" sz="1000" dirty="0">
                <a:latin typeface="Marianne" panose="02000000000000000000" pitchFamily="2" charset="0"/>
              </a:rPr>
              <a:t>, </a:t>
            </a:r>
            <a:r>
              <a:rPr lang="fr-FR" sz="1000" dirty="0" smtClean="0">
                <a:latin typeface="Marianne" panose="02000000000000000000" pitchFamily="2" charset="0"/>
              </a:rPr>
              <a:t>sport </a:t>
            </a:r>
            <a:r>
              <a:rPr lang="fr-FR" sz="1000" dirty="0">
                <a:latin typeface="Marianne" panose="02000000000000000000" pitchFamily="2" charset="0"/>
              </a:rPr>
              <a:t>et JOP, </a:t>
            </a:r>
            <a:r>
              <a:rPr lang="fr-FR" sz="1000" dirty="0" smtClean="0">
                <a:latin typeface="Marianne" panose="02000000000000000000" pitchFamily="2" charset="0"/>
              </a:rPr>
              <a:t>défense </a:t>
            </a:r>
            <a:r>
              <a:rPr lang="fr-FR" sz="1000" dirty="0">
                <a:latin typeface="Marianne" panose="02000000000000000000" pitchFamily="2" charset="0"/>
              </a:rPr>
              <a:t>et mémoire ou </a:t>
            </a:r>
            <a:r>
              <a:rPr lang="fr-FR" sz="1000" dirty="0" smtClean="0">
                <a:latin typeface="Marianne" panose="02000000000000000000" pitchFamily="2" charset="0"/>
              </a:rPr>
              <a:t>résilience </a:t>
            </a:r>
            <a:r>
              <a:rPr lang="fr-FR" sz="1000" dirty="0">
                <a:latin typeface="Marianne" panose="02000000000000000000" pitchFamily="2" charset="0"/>
              </a:rPr>
              <a:t>et </a:t>
            </a:r>
            <a:r>
              <a:rPr lang="fr-FR" sz="1000" dirty="0" smtClean="0">
                <a:latin typeface="Marianne" panose="02000000000000000000" pitchFamily="2" charset="0"/>
              </a:rPr>
              <a:t>prévention</a:t>
            </a:r>
            <a:br>
              <a:rPr lang="fr-FR" sz="1000" dirty="0" smtClean="0">
                <a:latin typeface="Marianne" panose="02000000000000000000" pitchFamily="2" charset="0"/>
              </a:rPr>
            </a:br>
            <a:r>
              <a:rPr lang="fr-FR" sz="1000" dirty="0" smtClean="0">
                <a:latin typeface="Marianne" panose="02000000000000000000" pitchFamily="2" charset="0"/>
              </a:rPr>
              <a:t>des risques*.</a:t>
            </a:r>
            <a:endParaRPr lang="fr-FR" sz="1000" dirty="0">
              <a:latin typeface="Marianne" panose="02000000000000000000" pitchFamily="2" charset="0"/>
            </a:endParaRPr>
          </a:p>
          <a:p>
            <a:endParaRPr lang="fr-FR" sz="500" dirty="0">
              <a:latin typeface="Marianne" panose="02000000000000000000" pitchFamily="2" charset="0"/>
            </a:endParaRPr>
          </a:p>
          <a:p>
            <a:r>
              <a:rPr lang="fr-FR" sz="1000" b="1" dirty="0">
                <a:latin typeface="Marianne" panose="02000000000000000000" pitchFamily="2" charset="0"/>
              </a:rPr>
              <a:t>Une cérémonie de clôture </a:t>
            </a:r>
            <a:r>
              <a:rPr lang="fr-FR" sz="1000" dirty="0">
                <a:latin typeface="Marianne" panose="02000000000000000000" pitchFamily="2" charset="0"/>
              </a:rPr>
              <a:t>est organisée le dernier jour</a:t>
            </a:r>
            <a:r>
              <a:rPr lang="fr-FR" sz="1000" dirty="0" smtClean="0">
                <a:latin typeface="Marianne" panose="02000000000000000000" pitchFamily="2" charset="0"/>
              </a:rPr>
              <a:t>.</a:t>
            </a:r>
          </a:p>
          <a:p>
            <a:endParaRPr lang="fr-FR" sz="1000" dirty="0">
              <a:latin typeface="Marianne" panose="02000000000000000000" pitchFamily="2" charset="0"/>
            </a:endParaRPr>
          </a:p>
          <a:p>
            <a:endParaRPr lang="fr-FR" sz="500" b="1" dirty="0">
              <a:latin typeface="Marianne" panose="02000000000000000000" pitchFamily="2" charset="0"/>
            </a:endParaRPr>
          </a:p>
          <a:p>
            <a:r>
              <a:rPr lang="fr-FR" sz="800" i="1" dirty="0" smtClean="0">
                <a:latin typeface="Marianne" panose="02000000000000000000" pitchFamily="2" charset="0"/>
              </a:rPr>
              <a:t>* Pour </a:t>
            </a:r>
            <a:r>
              <a:rPr lang="fr-FR" sz="800" i="1" dirty="0">
                <a:latin typeface="Marianne" panose="02000000000000000000" pitchFamily="2" charset="0"/>
              </a:rPr>
              <a:t>les </a:t>
            </a:r>
            <a:r>
              <a:rPr lang="fr-FR" sz="800" i="1" dirty="0" smtClean="0">
                <a:latin typeface="Marianne" panose="02000000000000000000" pitchFamily="2" charset="0"/>
              </a:rPr>
              <a:t>CLE, </a:t>
            </a:r>
            <a:r>
              <a:rPr lang="fr-FR" sz="800" i="1" dirty="0">
                <a:latin typeface="Marianne" panose="02000000000000000000" pitchFamily="2" charset="0"/>
              </a:rPr>
              <a:t>la thématique correspondra à celle définie pour le projet de </a:t>
            </a:r>
            <a:r>
              <a:rPr lang="fr-FR" sz="800" i="1" dirty="0" smtClean="0">
                <a:latin typeface="Marianne" panose="02000000000000000000" pitchFamily="2" charset="0"/>
              </a:rPr>
              <a:t>classe.</a:t>
            </a:r>
            <a:endParaRPr lang="fr-FR" sz="800" i="1" dirty="0">
              <a:latin typeface="Marianne" panose="02000000000000000000" pitchFamily="2" charset="0"/>
            </a:endParaRPr>
          </a:p>
        </p:txBody>
      </p:sp>
      <p:pic>
        <p:nvPicPr>
          <p:cNvPr id="14" name="Image 13"/>
          <p:cNvPicPr/>
          <p:nvPr/>
        </p:nvPicPr>
        <p:blipFill>
          <a:blip r:embed="rId3">
            <a:extLst>
              <a:ext uri="{28A0092B-C50C-407E-A947-70E740481C1C}">
                <a14:useLocalDpi xmlns:a14="http://schemas.microsoft.com/office/drawing/2010/main" val="0"/>
              </a:ext>
            </a:extLst>
          </a:blip>
          <a:stretch>
            <a:fillRect/>
          </a:stretch>
        </p:blipFill>
        <p:spPr>
          <a:xfrm>
            <a:off x="616484" y="1814434"/>
            <a:ext cx="192241" cy="206375"/>
          </a:xfrm>
          <a:prstGeom prst="rect">
            <a:avLst/>
          </a:prstGeom>
        </p:spPr>
      </p:pic>
      <p:pic>
        <p:nvPicPr>
          <p:cNvPr id="15" name="Image 14"/>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5385" y="2053020"/>
            <a:ext cx="152156" cy="193921"/>
          </a:xfrm>
          <a:prstGeom prst="rect">
            <a:avLst/>
          </a:prstGeom>
        </p:spPr>
      </p:pic>
      <p:pic>
        <p:nvPicPr>
          <p:cNvPr id="17" name="Image 16" descr="Poing levé : 164 376 images, photos de stock, objets 3D et images  vectorielles | Shutterstock"/>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l="12308" t="11072" r="10384" b="18215"/>
          <a:stretch/>
        </p:blipFill>
        <p:spPr bwMode="auto">
          <a:xfrm>
            <a:off x="625427" y="2300569"/>
            <a:ext cx="232073" cy="276038"/>
          </a:xfrm>
          <a:prstGeom prst="rect">
            <a:avLst/>
          </a:prstGeom>
          <a:noFill/>
          <a:ln>
            <a:noFill/>
          </a:ln>
          <a:extLst>
            <a:ext uri="{53640926-AAD7-44D8-BBD7-CCE9431645EC}">
              <a14:shadowObscured xmlns:a14="http://schemas.microsoft.com/office/drawing/2010/main"/>
            </a:ext>
          </a:extLst>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7326" y="3543300"/>
            <a:ext cx="4292342" cy="1430867"/>
          </a:xfrm>
          <a:prstGeom prst="rect">
            <a:avLst/>
          </a:prstGeom>
          <a:effectLst>
            <a:softEdge rad="38100"/>
          </a:effectLst>
        </p:spPr>
      </p:pic>
      <p:pic>
        <p:nvPicPr>
          <p:cNvPr id="19" name="Image 18"/>
          <p:cNvPicPr/>
          <p:nvPr/>
        </p:nvPicPr>
        <p:blipFill rotWithShape="1">
          <a:blip r:embed="rId7" cstate="print">
            <a:extLst>
              <a:ext uri="{28A0092B-C50C-407E-A947-70E740481C1C}">
                <a14:useLocalDpi xmlns:a14="http://schemas.microsoft.com/office/drawing/2010/main" val="0"/>
              </a:ext>
            </a:extLst>
          </a:blip>
          <a:srcRect l="16279" t="-1057" r="6549" b="36295"/>
          <a:stretch/>
        </p:blipFill>
        <p:spPr bwMode="auto">
          <a:xfrm rot="1724511">
            <a:off x="4959944" y="1656247"/>
            <a:ext cx="284618" cy="227424"/>
          </a:xfrm>
          <a:prstGeom prst="rect">
            <a:avLst/>
          </a:prstGeom>
          <a:ln>
            <a:noFill/>
          </a:ln>
          <a:extLst>
            <a:ext uri="{53640926-AAD7-44D8-BBD7-CCE9431645EC}">
              <a14:shadowObscured xmlns:a14="http://schemas.microsoft.com/office/drawing/2010/main"/>
            </a:ext>
          </a:extLst>
        </p:spPr>
      </p:pic>
      <p:pic>
        <p:nvPicPr>
          <p:cNvPr id="20" name="Image 19" descr="Blue ribbon vector Free vector in Adobe Illustrator ai ( .ai ) vector ..."/>
          <p:cNvPicPr/>
          <p:nvPr/>
        </p:nvPicPr>
        <p:blipFill>
          <a:blip r:embed="rId8">
            <a:extLst>
              <a:ext uri="{28A0092B-C50C-407E-A947-70E740481C1C}">
                <a14:useLocalDpi xmlns:a14="http://schemas.microsoft.com/office/drawing/2010/main" val="0"/>
              </a:ext>
            </a:extLst>
          </a:blip>
          <a:srcRect/>
          <a:stretch>
            <a:fillRect/>
          </a:stretch>
        </p:blipFill>
        <p:spPr bwMode="auto">
          <a:xfrm>
            <a:off x="5009955" y="2632191"/>
            <a:ext cx="184595" cy="302494"/>
          </a:xfrm>
          <a:prstGeom prst="rect">
            <a:avLst/>
          </a:prstGeom>
          <a:noFill/>
          <a:ln>
            <a:noFill/>
          </a:ln>
        </p:spPr>
      </p:pic>
      <p:pic>
        <p:nvPicPr>
          <p:cNvPr id="23" name="Image 22" descr="09-03-2012-BG logo alleen vogeltje : het online golf magazine"/>
          <p:cNvPicPr/>
          <p:nvPr/>
        </p:nvPicPr>
        <p:blipFill>
          <a:blip r:embed="rId9">
            <a:extLst>
              <a:ext uri="{28A0092B-C50C-407E-A947-70E740481C1C}">
                <a14:useLocalDpi xmlns:a14="http://schemas.microsoft.com/office/drawing/2010/main" val="0"/>
              </a:ext>
            </a:extLst>
          </a:blip>
          <a:srcRect/>
          <a:stretch>
            <a:fillRect/>
          </a:stretch>
        </p:blipFill>
        <p:spPr bwMode="auto">
          <a:xfrm>
            <a:off x="445114" y="3859535"/>
            <a:ext cx="394970" cy="381000"/>
          </a:xfrm>
          <a:prstGeom prst="rect">
            <a:avLst/>
          </a:prstGeom>
          <a:noFill/>
          <a:ln>
            <a:noFill/>
          </a:ln>
        </p:spPr>
      </p:pic>
      <p:sp>
        <p:nvSpPr>
          <p:cNvPr id="30" name="Google Shape;99;p19"/>
          <p:cNvSpPr txBox="1">
            <a:spLocks/>
          </p:cNvSpPr>
          <p:nvPr/>
        </p:nvSpPr>
        <p:spPr>
          <a:xfrm>
            <a:off x="5179155" y="1284417"/>
            <a:ext cx="4098958" cy="509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spcAft>
                <a:spcPts val="600"/>
              </a:spcAft>
              <a:buFont typeface="Arial"/>
              <a:buNone/>
            </a:pPr>
            <a:r>
              <a:rPr lang="fr" sz="1200" b="1" dirty="0" smtClean="0">
                <a:solidFill>
                  <a:srgbClr val="ED3833"/>
                </a:solidFill>
                <a:latin typeface="Marianne" panose="02000000000000000000" pitchFamily="2" charset="0"/>
              </a:rPr>
              <a:t>Où ?</a:t>
            </a:r>
            <a:endParaRPr lang="fr" sz="1200" b="1" dirty="0">
              <a:solidFill>
                <a:srgbClr val="ED3833"/>
              </a:solidFill>
              <a:latin typeface="Marianne" panose="02000000000000000000" pitchFamily="2" charset="0"/>
            </a:endParaRPr>
          </a:p>
        </p:txBody>
      </p:sp>
      <p:sp>
        <p:nvSpPr>
          <p:cNvPr id="31" name="Google Shape;99;p19"/>
          <p:cNvSpPr txBox="1">
            <a:spLocks/>
          </p:cNvSpPr>
          <p:nvPr/>
        </p:nvSpPr>
        <p:spPr>
          <a:xfrm>
            <a:off x="5179155" y="2105761"/>
            <a:ext cx="4098958" cy="5098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5000"/>
              </a:lnSpc>
              <a:spcAft>
                <a:spcPts val="600"/>
              </a:spcAft>
              <a:buFont typeface="Arial"/>
              <a:buNone/>
            </a:pPr>
            <a:r>
              <a:rPr lang="fr" sz="1200" b="1" dirty="0" smtClean="0">
                <a:solidFill>
                  <a:srgbClr val="ED3833"/>
                </a:solidFill>
                <a:latin typeface="Marianne" panose="02000000000000000000" pitchFamily="2" charset="0"/>
              </a:rPr>
              <a:t>Et après ?</a:t>
            </a:r>
            <a:endParaRPr lang="fr" sz="1200" b="1" dirty="0">
              <a:solidFill>
                <a:srgbClr val="ED3833"/>
              </a:solidFill>
              <a:latin typeface="Marianne" panose="020000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20"/>
          <p:cNvSpPr txBox="1">
            <a:spLocks noGrp="1"/>
          </p:cNvSpPr>
          <p:nvPr>
            <p:ph type="body" idx="1"/>
          </p:nvPr>
        </p:nvSpPr>
        <p:spPr>
          <a:xfrm>
            <a:off x="465251" y="731230"/>
            <a:ext cx="4351868" cy="418367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 sz="1400" b="1" dirty="0">
                <a:solidFill>
                  <a:srgbClr val="ED3833"/>
                </a:solidFill>
                <a:latin typeface="Marianne" panose="02000000000000000000" pitchFamily="2" charset="0"/>
              </a:rPr>
              <a:t>Exemple d’une journée </a:t>
            </a:r>
            <a:r>
              <a:rPr lang="fr" sz="1400" b="1" dirty="0" smtClean="0">
                <a:solidFill>
                  <a:srgbClr val="ED3833"/>
                </a:solidFill>
                <a:latin typeface="Marianne" panose="02000000000000000000" pitchFamily="2" charset="0"/>
              </a:rPr>
              <a:t>type</a:t>
            </a:r>
            <a:endParaRPr sz="1400" b="1" dirty="0">
              <a:solidFill>
                <a:srgbClr val="ED3833"/>
              </a:solidFill>
              <a:latin typeface="Marianne" panose="02000000000000000000" pitchFamily="2" charset="0"/>
            </a:endParaRPr>
          </a:p>
          <a:p>
            <a:pPr marL="0" lvl="0" indent="0" algn="l" rtl="0">
              <a:lnSpc>
                <a:spcPct val="100000"/>
              </a:lnSpc>
              <a:spcBef>
                <a:spcPts val="1200"/>
              </a:spcBef>
              <a:spcAft>
                <a:spcPts val="0"/>
              </a:spcAft>
              <a:buNone/>
            </a:pPr>
            <a:r>
              <a:rPr lang="fr" sz="1000" b="1" dirty="0" smtClean="0">
                <a:solidFill>
                  <a:schemeClr val="bg1"/>
                </a:solidFill>
                <a:highlight>
                  <a:srgbClr val="32257F"/>
                </a:highlight>
                <a:latin typeface="Marianne" panose="02000000000000000000" pitchFamily="2" charset="0"/>
              </a:rPr>
              <a:t>6 h 30 – 7 h 30 </a:t>
            </a:r>
            <a:r>
              <a:rPr lang="fr" sz="1000" b="1" dirty="0">
                <a:solidFill>
                  <a:schemeClr val="bg1"/>
                </a:solidFill>
                <a:highlight>
                  <a:srgbClr val="32257F"/>
                </a:highlight>
                <a:latin typeface="Marianne" panose="02000000000000000000" pitchFamily="2" charset="0"/>
              </a:rPr>
              <a:t>ou </a:t>
            </a:r>
            <a:r>
              <a:rPr lang="fr" sz="1000" b="1" dirty="0" smtClean="0">
                <a:solidFill>
                  <a:schemeClr val="bg1"/>
                </a:solidFill>
                <a:highlight>
                  <a:srgbClr val="32257F"/>
                </a:highlight>
                <a:latin typeface="Marianne" panose="02000000000000000000" pitchFamily="2" charset="0"/>
              </a:rPr>
              <a:t>7 h – 8 h </a:t>
            </a:r>
            <a:r>
              <a:rPr lang="fr" sz="1000" b="1" dirty="0" smtClean="0">
                <a:solidFill>
                  <a:schemeClr val="bg1"/>
                </a:solidFill>
                <a:latin typeface="Marianne" panose="02000000000000000000" pitchFamily="2" charset="0"/>
              </a:rPr>
              <a:t>  </a:t>
            </a:r>
            <a:r>
              <a:rPr lang="fr" sz="1000" dirty="0">
                <a:solidFill>
                  <a:schemeClr val="tx1">
                    <a:lumMod val="95000"/>
                    <a:lumOff val="5000"/>
                  </a:schemeClr>
                </a:solidFill>
                <a:latin typeface="Marianne" panose="02000000000000000000" pitchFamily="2" charset="0"/>
              </a:rPr>
              <a:t>Lever - Petit-déjeuner </a:t>
            </a:r>
            <a:endParaRPr sz="1000" dirty="0">
              <a:solidFill>
                <a:schemeClr val="tx1">
                  <a:lumMod val="95000"/>
                  <a:lumOff val="5000"/>
                </a:schemeClr>
              </a:solidFill>
              <a:latin typeface="Marianne" panose="02000000000000000000" pitchFamily="2" charset="0"/>
            </a:endParaRPr>
          </a:p>
          <a:p>
            <a:pPr marL="0" lvl="0" indent="0">
              <a:lnSpc>
                <a:spcPct val="100000"/>
              </a:lnSpc>
              <a:spcBef>
                <a:spcPts val="1200"/>
              </a:spcBef>
              <a:buNone/>
            </a:pPr>
            <a:r>
              <a:rPr lang="fr" sz="1000" b="1" dirty="0" smtClean="0">
                <a:solidFill>
                  <a:schemeClr val="bg1"/>
                </a:solidFill>
                <a:highlight>
                  <a:srgbClr val="32257F"/>
                </a:highlight>
                <a:latin typeface="Marianne" panose="02000000000000000000" pitchFamily="2" charset="0"/>
              </a:rPr>
              <a:t>7 h 30 – 8 h 30 </a:t>
            </a:r>
            <a:r>
              <a:rPr lang="fr" sz="1000" dirty="0" smtClean="0">
                <a:solidFill>
                  <a:schemeClr val="tx1">
                    <a:lumMod val="95000"/>
                    <a:lumOff val="5000"/>
                  </a:schemeClr>
                </a:solidFill>
                <a:latin typeface="Marianne" panose="02000000000000000000" pitchFamily="2" charset="0"/>
              </a:rPr>
              <a:t> </a:t>
            </a:r>
            <a:r>
              <a:rPr lang="fr-FR" sz="1000" dirty="0">
                <a:solidFill>
                  <a:schemeClr val="tx1">
                    <a:lumMod val="95000"/>
                    <a:lumOff val="5000"/>
                  </a:schemeClr>
                </a:solidFill>
                <a:latin typeface="Marianne" panose="02000000000000000000" pitchFamily="2" charset="0"/>
              </a:rPr>
              <a:t>Réveil musculaire (si aucune activité sportive n’est proposée dans la journée)</a:t>
            </a:r>
            <a:endParaRPr sz="1000" dirty="0">
              <a:solidFill>
                <a:schemeClr val="tx1">
                  <a:lumMod val="95000"/>
                  <a:lumOff val="5000"/>
                </a:schemeClr>
              </a:solidFill>
              <a:latin typeface="Marianne" panose="02000000000000000000" pitchFamily="2" charset="0"/>
            </a:endParaRPr>
          </a:p>
          <a:p>
            <a:pPr marL="0" lvl="0" indent="0" algn="l" rtl="0">
              <a:lnSpc>
                <a:spcPct val="100000"/>
              </a:lnSpc>
              <a:spcBef>
                <a:spcPts val="1200"/>
              </a:spcBef>
              <a:spcAft>
                <a:spcPts val="0"/>
              </a:spcAft>
              <a:buNone/>
            </a:pPr>
            <a:r>
              <a:rPr lang="fr" sz="1000" b="1" dirty="0" smtClean="0">
                <a:solidFill>
                  <a:schemeClr val="bg1"/>
                </a:solidFill>
                <a:highlight>
                  <a:srgbClr val="32257F"/>
                </a:highlight>
                <a:latin typeface="Marianne" panose="02000000000000000000" pitchFamily="2" charset="0"/>
              </a:rPr>
              <a:t>8 h 45 </a:t>
            </a:r>
            <a:r>
              <a:rPr lang="fr-FR" sz="1000" dirty="0" smtClean="0">
                <a:solidFill>
                  <a:schemeClr val="tx1">
                    <a:lumMod val="95000"/>
                    <a:lumOff val="5000"/>
                  </a:schemeClr>
                </a:solidFill>
                <a:latin typeface="Marianne" panose="02000000000000000000" pitchFamily="2" charset="0"/>
              </a:rPr>
              <a:t> </a:t>
            </a:r>
            <a:r>
              <a:rPr lang="fr-FR" sz="1000" dirty="0">
                <a:solidFill>
                  <a:schemeClr val="tx1">
                    <a:lumMod val="95000"/>
                    <a:lumOff val="5000"/>
                  </a:schemeClr>
                </a:solidFill>
                <a:latin typeface="Marianne" panose="02000000000000000000" pitchFamily="2" charset="0"/>
              </a:rPr>
              <a:t>Lever des couleurs</a:t>
            </a:r>
          </a:p>
          <a:p>
            <a:pPr marL="0" lvl="0" indent="0" algn="l" rtl="0">
              <a:lnSpc>
                <a:spcPct val="100000"/>
              </a:lnSpc>
              <a:spcBef>
                <a:spcPts val="1200"/>
              </a:spcBef>
              <a:spcAft>
                <a:spcPts val="0"/>
              </a:spcAft>
              <a:buNone/>
            </a:pPr>
            <a:r>
              <a:rPr lang="fr" sz="1000" b="1" dirty="0" smtClean="0">
                <a:solidFill>
                  <a:schemeClr val="bg1"/>
                </a:solidFill>
                <a:highlight>
                  <a:srgbClr val="32257F"/>
                </a:highlight>
                <a:latin typeface="Marianne" panose="02000000000000000000" pitchFamily="2" charset="0"/>
              </a:rPr>
              <a:t>9 h – 12 h </a:t>
            </a:r>
            <a:r>
              <a:rPr lang="fr" sz="1000" b="1" dirty="0" smtClean="0">
                <a:solidFill>
                  <a:schemeClr val="bg1"/>
                </a:solidFill>
                <a:latin typeface="Marianne" panose="02000000000000000000" pitchFamily="2" charset="0"/>
              </a:rPr>
              <a:t> </a:t>
            </a:r>
            <a:r>
              <a:rPr lang="fr" sz="1000" dirty="0">
                <a:solidFill>
                  <a:schemeClr val="tx1">
                    <a:lumMod val="95000"/>
                    <a:lumOff val="5000"/>
                  </a:schemeClr>
                </a:solidFill>
                <a:latin typeface="Marianne" panose="02000000000000000000" pitchFamily="2" charset="0"/>
              </a:rPr>
              <a:t>Activités </a:t>
            </a:r>
            <a:r>
              <a:rPr lang="fr-FR" sz="1000" dirty="0">
                <a:solidFill>
                  <a:schemeClr val="tx1">
                    <a:lumMod val="95000"/>
                    <a:lumOff val="5000"/>
                  </a:schemeClr>
                </a:solidFill>
                <a:latin typeface="Marianne" panose="02000000000000000000" pitchFamily="2" charset="0"/>
              </a:rPr>
              <a:t>en lien avec les thématiques ou les modules obligatoires (</a:t>
            </a:r>
            <a:r>
              <a:rPr lang="fr-FR" sz="1000" dirty="0" smtClean="0">
                <a:solidFill>
                  <a:schemeClr val="tx1">
                    <a:lumMod val="95000"/>
                    <a:lumOff val="5000"/>
                  </a:schemeClr>
                </a:solidFill>
                <a:latin typeface="Marianne" panose="02000000000000000000" pitchFamily="2" charset="0"/>
              </a:rPr>
              <a:t>exemples</a:t>
            </a:r>
            <a:r>
              <a:rPr lang="fr-FR" sz="1000" dirty="0">
                <a:solidFill>
                  <a:schemeClr val="tx1">
                    <a:lumMod val="95000"/>
                    <a:lumOff val="5000"/>
                  </a:schemeClr>
                </a:solidFill>
                <a:latin typeface="Marianne" panose="02000000000000000000" pitchFamily="2" charset="0"/>
              </a:rPr>
              <a:t> : PSC1, activité culturelle, visite, </a:t>
            </a:r>
            <a:r>
              <a:rPr lang="fr-FR" sz="1000" dirty="0" smtClean="0">
                <a:solidFill>
                  <a:schemeClr val="tx1">
                    <a:lumMod val="95000"/>
                    <a:lumOff val="5000"/>
                  </a:schemeClr>
                </a:solidFill>
                <a:latin typeface="Marianne" panose="02000000000000000000" pitchFamily="2" charset="0"/>
              </a:rPr>
              <a:t>chantier participatif, Journée </a:t>
            </a:r>
            <a:r>
              <a:rPr lang="fr-FR" sz="1000" dirty="0">
                <a:solidFill>
                  <a:schemeClr val="tx1">
                    <a:lumMod val="95000"/>
                    <a:lumOff val="5000"/>
                  </a:schemeClr>
                </a:solidFill>
                <a:latin typeface="Marianne" panose="02000000000000000000" pitchFamily="2" charset="0"/>
              </a:rPr>
              <a:t>défense et mémoire, etc.)</a:t>
            </a:r>
          </a:p>
          <a:p>
            <a:pPr marL="0" lvl="0" indent="0" algn="l" rtl="0">
              <a:lnSpc>
                <a:spcPct val="100000"/>
              </a:lnSpc>
              <a:spcBef>
                <a:spcPts val="1200"/>
              </a:spcBef>
              <a:spcAft>
                <a:spcPts val="0"/>
              </a:spcAft>
              <a:buNone/>
            </a:pPr>
            <a:r>
              <a:rPr lang="fr" sz="1000" b="1" dirty="0" smtClean="0">
                <a:solidFill>
                  <a:schemeClr val="bg1"/>
                </a:solidFill>
                <a:highlight>
                  <a:srgbClr val="32257F"/>
                </a:highlight>
                <a:latin typeface="Marianne" panose="02000000000000000000" pitchFamily="2" charset="0"/>
              </a:rPr>
              <a:t>12 h 30 – 13 h 30 </a:t>
            </a:r>
            <a:r>
              <a:rPr lang="fr" sz="1000" dirty="0" smtClean="0">
                <a:solidFill>
                  <a:schemeClr val="tx1">
                    <a:lumMod val="95000"/>
                    <a:lumOff val="5000"/>
                  </a:schemeClr>
                </a:solidFill>
                <a:latin typeface="Marianne" panose="02000000000000000000" pitchFamily="2" charset="0"/>
              </a:rPr>
              <a:t> </a:t>
            </a:r>
            <a:r>
              <a:rPr lang="fr" sz="1000" dirty="0">
                <a:solidFill>
                  <a:schemeClr val="tx1">
                    <a:lumMod val="95000"/>
                    <a:lumOff val="5000"/>
                  </a:schemeClr>
                </a:solidFill>
                <a:latin typeface="Marianne" panose="02000000000000000000" pitchFamily="2" charset="0"/>
              </a:rPr>
              <a:t>Déjeuner </a:t>
            </a:r>
            <a:endParaRPr sz="1000" dirty="0">
              <a:solidFill>
                <a:schemeClr val="tx1">
                  <a:lumMod val="95000"/>
                  <a:lumOff val="5000"/>
                </a:schemeClr>
              </a:solidFill>
              <a:latin typeface="Marianne" panose="02000000000000000000" pitchFamily="2" charset="0"/>
            </a:endParaRPr>
          </a:p>
          <a:p>
            <a:pPr marL="0" lvl="0" indent="0">
              <a:lnSpc>
                <a:spcPct val="100000"/>
              </a:lnSpc>
              <a:spcBef>
                <a:spcPts val="1200"/>
              </a:spcBef>
              <a:buNone/>
            </a:pPr>
            <a:r>
              <a:rPr lang="fr" sz="1000" b="1" dirty="0" smtClean="0">
                <a:solidFill>
                  <a:schemeClr val="bg1"/>
                </a:solidFill>
                <a:highlight>
                  <a:srgbClr val="32257F"/>
                </a:highlight>
                <a:latin typeface="Marianne" panose="02000000000000000000" pitchFamily="2" charset="0"/>
              </a:rPr>
              <a:t>13 h 30 – 17 h </a:t>
            </a:r>
            <a:r>
              <a:rPr lang="fr" sz="1000" dirty="0" smtClean="0">
                <a:solidFill>
                  <a:schemeClr val="tx1">
                    <a:lumMod val="95000"/>
                    <a:lumOff val="5000"/>
                  </a:schemeClr>
                </a:solidFill>
                <a:latin typeface="Marianne" panose="02000000000000000000" pitchFamily="2" charset="0"/>
              </a:rPr>
              <a:t> </a:t>
            </a:r>
            <a:r>
              <a:rPr lang="fr-FR" sz="1000" dirty="0">
                <a:solidFill>
                  <a:schemeClr val="tx1">
                    <a:lumMod val="95000"/>
                    <a:lumOff val="5000"/>
                  </a:schemeClr>
                </a:solidFill>
                <a:latin typeface="Marianne" panose="02000000000000000000" pitchFamily="2" charset="0"/>
              </a:rPr>
              <a:t>Autres activités sur des thématiques ou modules obligatoires OU activités sportives si pas réalisées le matin (découverte de sports collectifs innovants, autodéfense</a:t>
            </a:r>
            <a:r>
              <a:rPr lang="fr-FR" sz="1000" dirty="0" smtClean="0">
                <a:solidFill>
                  <a:schemeClr val="tx1">
                    <a:lumMod val="95000"/>
                    <a:lumOff val="5000"/>
                  </a:schemeClr>
                </a:solidFill>
                <a:latin typeface="Marianne" panose="02000000000000000000" pitchFamily="2" charset="0"/>
              </a:rPr>
              <a:t>,</a:t>
            </a:r>
            <a:br>
              <a:rPr lang="fr-FR" sz="1000" dirty="0" smtClean="0">
                <a:solidFill>
                  <a:schemeClr val="tx1">
                    <a:lumMod val="95000"/>
                    <a:lumOff val="5000"/>
                  </a:schemeClr>
                </a:solidFill>
                <a:latin typeface="Marianne" panose="02000000000000000000" pitchFamily="2" charset="0"/>
              </a:rPr>
            </a:br>
            <a:r>
              <a:rPr lang="fr-FR" sz="1000" dirty="0" smtClean="0">
                <a:solidFill>
                  <a:schemeClr val="tx1">
                    <a:lumMod val="95000"/>
                    <a:lumOff val="5000"/>
                  </a:schemeClr>
                </a:solidFill>
                <a:latin typeface="Marianne" panose="02000000000000000000" pitchFamily="2" charset="0"/>
              </a:rPr>
              <a:t>etc</a:t>
            </a:r>
            <a:r>
              <a:rPr lang="fr-FR" sz="1000" dirty="0">
                <a:solidFill>
                  <a:schemeClr val="tx1">
                    <a:lumMod val="95000"/>
                    <a:lumOff val="5000"/>
                  </a:schemeClr>
                </a:solidFill>
                <a:latin typeface="Marianne" panose="02000000000000000000" pitchFamily="2" charset="0"/>
              </a:rPr>
              <a:t>.)</a:t>
            </a:r>
          </a:p>
          <a:p>
            <a:pPr marL="0" lvl="0" indent="0">
              <a:lnSpc>
                <a:spcPct val="100000"/>
              </a:lnSpc>
              <a:spcBef>
                <a:spcPts val="1200"/>
              </a:spcBef>
              <a:buNone/>
            </a:pPr>
            <a:r>
              <a:rPr lang="fr" sz="1000" b="1" dirty="0" smtClean="0">
                <a:solidFill>
                  <a:schemeClr val="bg1"/>
                </a:solidFill>
                <a:highlight>
                  <a:srgbClr val="32257F"/>
                </a:highlight>
                <a:latin typeface="Marianne" panose="02000000000000000000" pitchFamily="2" charset="0"/>
              </a:rPr>
              <a:t>17 h – 19 h </a:t>
            </a:r>
            <a:r>
              <a:rPr lang="fr" sz="1000" dirty="0" smtClean="0">
                <a:solidFill>
                  <a:schemeClr val="tx1">
                    <a:lumMod val="95000"/>
                    <a:lumOff val="5000"/>
                  </a:schemeClr>
                </a:solidFill>
                <a:latin typeface="Marianne" panose="02000000000000000000" pitchFamily="2" charset="0"/>
              </a:rPr>
              <a:t> </a:t>
            </a:r>
            <a:r>
              <a:rPr lang="fr" sz="1000" dirty="0">
                <a:solidFill>
                  <a:schemeClr val="tx1">
                    <a:lumMod val="95000"/>
                    <a:lumOff val="5000"/>
                  </a:schemeClr>
                </a:solidFill>
                <a:latin typeface="Marianne" panose="02000000000000000000" pitchFamily="2" charset="0"/>
              </a:rPr>
              <a:t>Temps libre, douche, devoirs, etc. </a:t>
            </a:r>
            <a:endParaRPr sz="1000" dirty="0">
              <a:solidFill>
                <a:schemeClr val="tx1">
                  <a:lumMod val="95000"/>
                  <a:lumOff val="5000"/>
                </a:schemeClr>
              </a:solidFill>
              <a:latin typeface="Marianne" panose="02000000000000000000" pitchFamily="2" charset="0"/>
            </a:endParaRPr>
          </a:p>
          <a:p>
            <a:pPr marL="0" lvl="0" indent="0" algn="l" rtl="0">
              <a:lnSpc>
                <a:spcPct val="100000"/>
              </a:lnSpc>
              <a:spcBef>
                <a:spcPts val="1200"/>
              </a:spcBef>
              <a:spcAft>
                <a:spcPts val="0"/>
              </a:spcAft>
              <a:buNone/>
            </a:pPr>
            <a:r>
              <a:rPr lang="fr" sz="1000" b="1" dirty="0" smtClean="0">
                <a:solidFill>
                  <a:schemeClr val="bg1"/>
                </a:solidFill>
                <a:highlight>
                  <a:srgbClr val="32257F"/>
                </a:highlight>
                <a:latin typeface="Marianne" panose="02000000000000000000" pitchFamily="2" charset="0"/>
              </a:rPr>
              <a:t>19 h – 20 h 30</a:t>
            </a:r>
            <a:r>
              <a:rPr lang="fr" sz="1000" dirty="0" smtClean="0">
                <a:solidFill>
                  <a:schemeClr val="tx1">
                    <a:lumMod val="95000"/>
                    <a:lumOff val="5000"/>
                  </a:schemeClr>
                </a:solidFill>
                <a:latin typeface="Marianne" panose="02000000000000000000" pitchFamily="2" charset="0"/>
              </a:rPr>
              <a:t> </a:t>
            </a:r>
            <a:r>
              <a:rPr lang="fr" sz="1000" dirty="0">
                <a:solidFill>
                  <a:schemeClr val="tx1">
                    <a:lumMod val="95000"/>
                    <a:lumOff val="5000"/>
                  </a:schemeClr>
                </a:solidFill>
                <a:latin typeface="Marianne" panose="02000000000000000000" pitchFamily="2" charset="0"/>
              </a:rPr>
              <a:t>Dîner </a:t>
            </a:r>
            <a:endParaRPr sz="1000" dirty="0">
              <a:solidFill>
                <a:schemeClr val="tx1">
                  <a:lumMod val="95000"/>
                  <a:lumOff val="5000"/>
                </a:schemeClr>
              </a:solidFill>
              <a:latin typeface="Marianne" panose="02000000000000000000" pitchFamily="2" charset="0"/>
            </a:endParaRPr>
          </a:p>
          <a:p>
            <a:pPr marL="0" lvl="0" indent="0">
              <a:lnSpc>
                <a:spcPct val="100000"/>
              </a:lnSpc>
              <a:spcBef>
                <a:spcPts val="1200"/>
              </a:spcBef>
              <a:buNone/>
            </a:pPr>
            <a:r>
              <a:rPr lang="fr" sz="1000" b="1" dirty="0" smtClean="0">
                <a:solidFill>
                  <a:schemeClr val="bg1"/>
                </a:solidFill>
                <a:highlight>
                  <a:srgbClr val="32257F"/>
                </a:highlight>
                <a:latin typeface="Marianne" panose="02000000000000000000" pitchFamily="2" charset="0"/>
              </a:rPr>
              <a:t>20 h 30 – 22 h </a:t>
            </a:r>
            <a:r>
              <a:rPr lang="fr" sz="1000" dirty="0" smtClean="0">
                <a:solidFill>
                  <a:schemeClr val="tx1">
                    <a:lumMod val="95000"/>
                    <a:lumOff val="5000"/>
                  </a:schemeClr>
                </a:solidFill>
                <a:latin typeface="Marianne" panose="02000000000000000000" pitchFamily="2" charset="0"/>
              </a:rPr>
              <a:t> </a:t>
            </a:r>
            <a:r>
              <a:rPr lang="fr-FR" sz="1000" dirty="0">
                <a:solidFill>
                  <a:schemeClr val="tx1">
                    <a:lumMod val="95000"/>
                    <a:lumOff val="5000"/>
                  </a:schemeClr>
                </a:solidFill>
                <a:latin typeface="Marianne" panose="02000000000000000000" pitchFamily="2" charset="0"/>
              </a:rPr>
              <a:t>Temps de démocratie interne (débat) ou veillée thématique</a:t>
            </a:r>
          </a:p>
        </p:txBody>
      </p:sp>
      <p:sp>
        <p:nvSpPr>
          <p:cNvPr id="6" name="Google Shape;98;p19">
            <a:extLst>
              <a:ext uri="{FF2B5EF4-FFF2-40B4-BE49-F238E27FC236}">
                <a16:creationId xmlns:a16="http://schemas.microsoft.com/office/drawing/2014/main" id="{43ADCC8D-8BED-3741-BE9F-2B0282DEE83C}"/>
              </a:ext>
            </a:extLst>
          </p:cNvPr>
          <p:cNvSpPr txBox="1">
            <a:spLocks noGrp="1"/>
          </p:cNvSpPr>
          <p:nvPr>
            <p:ph type="title"/>
          </p:nvPr>
        </p:nvSpPr>
        <p:spPr>
          <a:xfrm>
            <a:off x="990600" y="100469"/>
            <a:ext cx="7841700" cy="572700"/>
          </a:xfrm>
          <a:prstGeom prst="rect">
            <a:avLst/>
          </a:prstGeom>
        </p:spPr>
        <p:txBody>
          <a:bodyPr spcFirstLastPara="1" wrap="square" lIns="91425" tIns="91425" rIns="91425" bIns="91425" anchor="t" anchorCtr="0">
            <a:normAutofit fontScale="90000"/>
          </a:bodyPr>
          <a:lstStyle/>
          <a:p>
            <a:pPr marL="68580" lvl="0" algn="l" rtl="0">
              <a:spcBef>
                <a:spcPts val="0"/>
              </a:spcBef>
              <a:spcAft>
                <a:spcPts val="0"/>
              </a:spcAft>
              <a:buSzPct val="100000"/>
            </a:pPr>
            <a:r>
              <a:rPr lang="fr" b="1" dirty="0">
                <a:solidFill>
                  <a:srgbClr val="32257F"/>
                </a:solidFill>
                <a:latin typeface="Marianne" panose="02000000000000000000" pitchFamily="2" charset="0"/>
              </a:rPr>
              <a:t>Le séjour de cohésion </a:t>
            </a:r>
            <a:endParaRPr b="1" dirty="0">
              <a:solidFill>
                <a:srgbClr val="32257F"/>
              </a:solidFill>
              <a:latin typeface="Marianne" panose="02000000000000000000" pitchFamily="2" charset="0"/>
            </a:endParaRPr>
          </a:p>
        </p:txBody>
      </p:sp>
      <p:sp>
        <p:nvSpPr>
          <p:cNvPr id="7" name="Ellipse 6">
            <a:extLst>
              <a:ext uri="{FF2B5EF4-FFF2-40B4-BE49-F238E27FC236}">
                <a16:creationId xmlns:a16="http://schemas.microsoft.com/office/drawing/2014/main" id="{67639F8B-A9C5-1A4D-B590-C3A0F4B46126}"/>
              </a:ext>
            </a:extLst>
          </p:cNvPr>
          <p:cNvSpPr/>
          <p:nvPr/>
        </p:nvSpPr>
        <p:spPr>
          <a:xfrm>
            <a:off x="532307" y="120491"/>
            <a:ext cx="534493" cy="532655"/>
          </a:xfrm>
          <a:prstGeom prst="ellipse">
            <a:avLst/>
          </a:prstGeom>
          <a:solidFill>
            <a:schemeClr val="bg1"/>
          </a:solidFill>
          <a:ln>
            <a:solidFill>
              <a:srgbClr val="32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2257F"/>
                </a:solidFill>
                <a:latin typeface="Marianne ExtraBold" panose="02000000000000000000" pitchFamily="2" charset="0"/>
              </a:rPr>
              <a:t>1</a:t>
            </a:r>
          </a:p>
        </p:txBody>
      </p:sp>
      <p:sp>
        <p:nvSpPr>
          <p:cNvPr id="12" name="Rectangle 11">
            <a:extLst>
              <a:ext uri="{FF2B5EF4-FFF2-40B4-BE49-F238E27FC236}">
                <a16:creationId xmlns:a16="http://schemas.microsoft.com/office/drawing/2014/main" id="{C3F15CDC-F956-C84A-B667-F809104260CD}"/>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50" y="0"/>
            <a:ext cx="4400550" cy="514039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072CAA-8638-373A-D9CA-7C869E17365F}"/>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6060470D-771B-9AA4-1030-8F2CCAAA6DF6}"/>
              </a:ext>
            </a:extLst>
          </p:cNvPr>
          <p:cNvSpPr>
            <a:spLocks noGrp="1"/>
          </p:cNvSpPr>
          <p:nvPr>
            <p:ph type="subTitle" idx="1"/>
          </p:nvPr>
        </p:nvSpPr>
        <p:spPr/>
        <p:txBody>
          <a:bodyPr/>
          <a:lstStyle/>
          <a:p>
            <a:endParaRPr lang="fr-FR"/>
          </a:p>
        </p:txBody>
      </p:sp>
      <p:sp>
        <p:nvSpPr>
          <p:cNvPr id="7" name="Rectangle 6">
            <a:extLst>
              <a:ext uri="{FF2B5EF4-FFF2-40B4-BE49-F238E27FC236}">
                <a16:creationId xmlns:a16="http://schemas.microsoft.com/office/drawing/2014/main" id="{C3F15CDC-F956-C84A-B667-F809104260CD}"/>
              </a:ext>
            </a:extLst>
          </p:cNvPr>
          <p:cNvSpPr/>
          <p:nvPr/>
        </p:nvSpPr>
        <p:spPr>
          <a:xfrm>
            <a:off x="-120100" y="-13481"/>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B7A50FCD-C209-CC75-E0F8-3FE028B26CB5}"/>
              </a:ext>
            </a:extLst>
          </p:cNvPr>
          <p:cNvPicPr>
            <a:picLocks noChangeAspect="1"/>
          </p:cNvPicPr>
          <p:nvPr/>
        </p:nvPicPr>
        <p:blipFill>
          <a:blip r:embed="rId2"/>
          <a:stretch>
            <a:fillRect/>
          </a:stretch>
        </p:blipFill>
        <p:spPr>
          <a:xfrm>
            <a:off x="311700" y="0"/>
            <a:ext cx="8832300" cy="5143500"/>
          </a:xfrm>
          <a:prstGeom prst="rect">
            <a:avLst/>
          </a:prstGeom>
        </p:spPr>
      </p:pic>
    </p:spTree>
    <p:extLst>
      <p:ext uri="{BB962C8B-B14F-4D97-AF65-F5344CB8AC3E}">
        <p14:creationId xmlns:p14="http://schemas.microsoft.com/office/powerpoint/2010/main" val="294417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2" name="Google Shape;72;p16">
            <a:extLst>
              <a:ext uri="{FF2B5EF4-FFF2-40B4-BE49-F238E27FC236}">
                <a16:creationId xmlns:a16="http://schemas.microsoft.com/office/drawing/2014/main" id="{A364AD6B-5570-4F20-BA63-982ADD9F1749}"/>
              </a:ext>
            </a:extLst>
          </p:cNvPr>
          <p:cNvSpPr txBox="1">
            <a:spLocks noGrp="1"/>
          </p:cNvSpPr>
          <p:nvPr>
            <p:ph type="title"/>
          </p:nvPr>
        </p:nvSpPr>
        <p:spPr>
          <a:xfrm>
            <a:off x="612929" y="225284"/>
            <a:ext cx="8520600" cy="572700"/>
          </a:xfrm>
          <a:prstGeom prst="rect">
            <a:avLst/>
          </a:prstGeom>
        </p:spPr>
        <p:txBody>
          <a:bodyPr spcFirstLastPara="1" wrap="square" lIns="91425" tIns="91425" rIns="91425" bIns="91425" anchor="t" anchorCtr="0">
            <a:noAutofit/>
          </a:bodyPr>
          <a:lstStyle/>
          <a:p>
            <a:r>
              <a:rPr lang="fr" sz="2500" b="1" dirty="0">
                <a:solidFill>
                  <a:srgbClr val="32257F"/>
                </a:solidFill>
                <a:latin typeface="Marianne"/>
              </a:rPr>
              <a:t>Ils l'ont vécu, ils racontent !</a:t>
            </a:r>
            <a:br>
              <a:rPr lang="fr" sz="2500" b="1" dirty="0">
                <a:solidFill>
                  <a:srgbClr val="32257F"/>
                </a:solidFill>
                <a:latin typeface="Marianne"/>
              </a:rPr>
            </a:br>
            <a:r>
              <a:rPr lang="fr" sz="2500" b="1" dirty="0" smtClean="0">
                <a:solidFill>
                  <a:srgbClr val="32257F"/>
                </a:solidFill>
                <a:latin typeface="Marianne"/>
              </a:rPr>
              <a:t>Retour </a:t>
            </a:r>
            <a:r>
              <a:rPr lang="fr" sz="2500" b="1" dirty="0">
                <a:solidFill>
                  <a:srgbClr val="32257F"/>
                </a:solidFill>
                <a:latin typeface="Marianne"/>
              </a:rPr>
              <a:t>sur le </a:t>
            </a:r>
            <a:r>
              <a:rPr lang="fr" sz="2500" b="1" dirty="0" smtClean="0">
                <a:solidFill>
                  <a:srgbClr val="32257F"/>
                </a:solidFill>
                <a:latin typeface="Marianne"/>
              </a:rPr>
              <a:t>séjour collectif</a:t>
            </a:r>
            <a:endParaRPr lang="fr-FR" sz="2500" dirty="0"/>
          </a:p>
        </p:txBody>
      </p:sp>
      <p:sp>
        <p:nvSpPr>
          <p:cNvPr id="3" name="Rectangle 2">
            <a:extLst>
              <a:ext uri="{FF2B5EF4-FFF2-40B4-BE49-F238E27FC236}">
                <a16:creationId xmlns:a16="http://schemas.microsoft.com/office/drawing/2014/main" id="{7AD36271-5E2F-4954-AEC4-7A3C94BFF49D}"/>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6CAC9E67-57B2-433B-8298-1935339F8105}"/>
              </a:ext>
            </a:extLst>
          </p:cNvPr>
          <p:cNvSpPr txBox="1"/>
          <p:nvPr/>
        </p:nvSpPr>
        <p:spPr>
          <a:xfrm>
            <a:off x="937618" y="3232636"/>
            <a:ext cx="1617246" cy="1323439"/>
          </a:xfrm>
          <a:prstGeom prst="rect">
            <a:avLst/>
          </a:prstGeom>
          <a:noFill/>
        </p:spPr>
        <p:txBody>
          <a:bodyPr wrap="square" lIns="91440" tIns="45720" rIns="91440" bIns="45720" rtlCol="0" anchor="t">
            <a:spAutoFit/>
          </a:bodyPr>
          <a:lstStyle/>
          <a:p>
            <a:r>
              <a:rPr lang="fr-FR" sz="800" dirty="0">
                <a:solidFill>
                  <a:srgbClr val="FF0000"/>
                </a:solidFill>
                <a:latin typeface="Marianne"/>
              </a:rPr>
              <a:t>Pour visualiser cette vidéo </a:t>
            </a:r>
            <a:r>
              <a:rPr lang="fr-FR" sz="800" dirty="0">
                <a:latin typeface="Marianne" panose="02000000000000000000" pitchFamily="50" charset="0"/>
              </a:rPr>
              <a:t/>
            </a:r>
            <a:br>
              <a:rPr lang="fr-FR" sz="800" dirty="0">
                <a:latin typeface="Marianne" panose="02000000000000000000" pitchFamily="50" charset="0"/>
              </a:rPr>
            </a:br>
            <a:r>
              <a:rPr lang="fr-FR" sz="800" dirty="0">
                <a:solidFill>
                  <a:srgbClr val="FF0000"/>
                </a:solidFill>
                <a:latin typeface="Marianne"/>
              </a:rPr>
              <a:t>de 2 min 11, </a:t>
            </a:r>
            <a:r>
              <a:rPr lang="fr-FR" sz="800" dirty="0">
                <a:solidFill>
                  <a:srgbClr val="FF0000"/>
                </a:solidFill>
                <a:latin typeface="Marianne" panose="02000000000000000000" pitchFamily="50" charset="0"/>
              </a:rPr>
              <a:t>effectuer</a:t>
            </a:r>
          </a:p>
          <a:p>
            <a:r>
              <a:rPr lang="fr-FR" sz="800" dirty="0" smtClean="0">
                <a:solidFill>
                  <a:srgbClr val="FF0000"/>
                </a:solidFill>
                <a:latin typeface="Marianne" panose="02000000000000000000" pitchFamily="50" charset="0"/>
              </a:rPr>
              <a:t>un </a:t>
            </a:r>
            <a:r>
              <a:rPr lang="fr-FR" sz="800" dirty="0">
                <a:solidFill>
                  <a:srgbClr val="FF0000"/>
                </a:solidFill>
                <a:latin typeface="Marianne" panose="02000000000000000000" pitchFamily="50" charset="0"/>
              </a:rPr>
              <a:t>clic bouton droit souris</a:t>
            </a:r>
          </a:p>
          <a:p>
            <a:r>
              <a:rPr lang="fr-FR" sz="800" dirty="0" smtClean="0">
                <a:solidFill>
                  <a:srgbClr val="FF0000"/>
                </a:solidFill>
                <a:latin typeface="Marianne" panose="02000000000000000000" pitchFamily="50" charset="0"/>
              </a:rPr>
              <a:t>sur </a:t>
            </a:r>
            <a:r>
              <a:rPr lang="fr-FR" sz="800" dirty="0" smtClean="0">
                <a:solidFill>
                  <a:srgbClr val="FF0000"/>
                </a:solidFill>
                <a:latin typeface="Marianne" panose="02000000000000000000" pitchFamily="50" charset="0"/>
              </a:rPr>
              <a:t>l’image </a:t>
            </a:r>
            <a:r>
              <a:rPr lang="fr-FR" sz="800" dirty="0">
                <a:solidFill>
                  <a:srgbClr val="FF0000"/>
                </a:solidFill>
                <a:latin typeface="Marianne" panose="02000000000000000000" pitchFamily="50" charset="0"/>
              </a:rPr>
              <a:t>pour ouvrir </a:t>
            </a:r>
          </a:p>
          <a:p>
            <a:r>
              <a:rPr lang="fr-FR" sz="800" dirty="0" smtClean="0">
                <a:solidFill>
                  <a:srgbClr val="FF0000"/>
                </a:solidFill>
                <a:latin typeface="Marianne" panose="02000000000000000000" pitchFamily="50" charset="0"/>
              </a:rPr>
              <a:t>le </a:t>
            </a:r>
            <a:r>
              <a:rPr lang="fr-FR" sz="800" dirty="0">
                <a:solidFill>
                  <a:srgbClr val="FF0000"/>
                </a:solidFill>
                <a:latin typeface="Marianne" panose="02000000000000000000" pitchFamily="50" charset="0"/>
              </a:rPr>
              <a:t>lien </a:t>
            </a:r>
            <a:r>
              <a:rPr lang="fr-FR" sz="800" dirty="0" smtClean="0">
                <a:solidFill>
                  <a:srgbClr val="FF0000"/>
                </a:solidFill>
                <a:latin typeface="Marianne" panose="02000000000000000000" pitchFamily="50" charset="0"/>
              </a:rPr>
              <a:t>hypertexte, puis cliquer sur l’onglet « parcourir </a:t>
            </a:r>
            <a:r>
              <a:rPr lang="fr-FR" sz="800" dirty="0" err="1" smtClean="0">
                <a:solidFill>
                  <a:srgbClr val="FF0000"/>
                </a:solidFill>
                <a:latin typeface="Marianne" panose="02000000000000000000" pitchFamily="50" charset="0"/>
              </a:rPr>
              <a:t>Youtube</a:t>
            </a:r>
            <a:r>
              <a:rPr lang="fr-FR" sz="800" dirty="0" smtClean="0">
                <a:solidFill>
                  <a:srgbClr val="FF0000"/>
                </a:solidFill>
                <a:latin typeface="Marianne" panose="02000000000000000000" pitchFamily="50" charset="0"/>
              </a:rPr>
              <a:t> ».</a:t>
            </a:r>
            <a:r>
              <a:rPr lang="fr-FR" sz="800" dirty="0">
                <a:solidFill>
                  <a:srgbClr val="FF0000"/>
                </a:solidFill>
                <a:latin typeface="Marianne" panose="02000000000000000000" pitchFamily="50" charset="0"/>
              </a:rPr>
              <a:t/>
            </a:r>
            <a:br>
              <a:rPr lang="fr-FR" sz="800" dirty="0">
                <a:solidFill>
                  <a:srgbClr val="FF0000"/>
                </a:solidFill>
                <a:latin typeface="Marianne" panose="02000000000000000000" pitchFamily="50" charset="0"/>
              </a:rPr>
            </a:br>
            <a:r>
              <a:rPr lang="fr-FR" sz="800" dirty="0">
                <a:solidFill>
                  <a:srgbClr val="FF0000"/>
                </a:solidFill>
                <a:latin typeface="Marianne" panose="02000000000000000000" pitchFamily="50" charset="0"/>
              </a:rPr>
              <a:t>Une connexion internet </a:t>
            </a:r>
            <a:br>
              <a:rPr lang="fr-FR" sz="800" dirty="0">
                <a:solidFill>
                  <a:srgbClr val="FF0000"/>
                </a:solidFill>
                <a:latin typeface="Marianne" panose="02000000000000000000" pitchFamily="50" charset="0"/>
              </a:rPr>
            </a:br>
            <a:r>
              <a:rPr lang="fr-FR" sz="800" dirty="0">
                <a:solidFill>
                  <a:srgbClr val="FF0000"/>
                </a:solidFill>
                <a:latin typeface="Marianne" panose="02000000000000000000" pitchFamily="50" charset="0"/>
              </a:rPr>
              <a:t>est nécessaire.</a:t>
            </a:r>
          </a:p>
          <a:p>
            <a:endParaRPr lang="fr-FR" sz="800" dirty="0">
              <a:solidFill>
                <a:srgbClr val="FF0000"/>
              </a:solidFill>
              <a:latin typeface="Marianne"/>
            </a:endParaRPr>
          </a:p>
        </p:txBody>
      </p:sp>
      <p:grpSp>
        <p:nvGrpSpPr>
          <p:cNvPr id="21" name="Groupe 20">
            <a:extLst>
              <a:ext uri="{FF2B5EF4-FFF2-40B4-BE49-F238E27FC236}">
                <a16:creationId xmlns:a16="http://schemas.microsoft.com/office/drawing/2014/main" id="{D2ACA89D-4520-46E9-A1E5-72E1295789FB}"/>
              </a:ext>
            </a:extLst>
          </p:cNvPr>
          <p:cNvGrpSpPr/>
          <p:nvPr/>
        </p:nvGrpSpPr>
        <p:grpSpPr>
          <a:xfrm>
            <a:off x="549501" y="3586160"/>
            <a:ext cx="283464" cy="307777"/>
            <a:chOff x="429290" y="5266143"/>
            <a:chExt cx="283464" cy="307777"/>
          </a:xfrm>
        </p:grpSpPr>
        <p:sp>
          <p:nvSpPr>
            <p:cNvPr id="23" name="Triangle isocèle 14">
              <a:extLst>
                <a:ext uri="{FF2B5EF4-FFF2-40B4-BE49-F238E27FC236}">
                  <a16:creationId xmlns:a16="http://schemas.microsoft.com/office/drawing/2014/main" id="{E7D63269-4478-436B-9FA1-75E82A13DE4A}"/>
                </a:ext>
              </a:extLst>
            </p:cNvPr>
            <p:cNvSpPr/>
            <p:nvPr/>
          </p:nvSpPr>
          <p:spPr>
            <a:xfrm>
              <a:off x="429290" y="5283158"/>
              <a:ext cx="283464" cy="244149"/>
            </a:xfrm>
            <a:prstGeom prst="triangle">
              <a:avLst/>
            </a:prstGeom>
            <a:solidFill>
              <a:srgbClr val="E30613"/>
            </a:solidFill>
            <a:ln>
              <a:solidFill>
                <a:srgbClr val="E30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24" name="ZoneTexte 23">
              <a:extLst>
                <a:ext uri="{FF2B5EF4-FFF2-40B4-BE49-F238E27FC236}">
                  <a16:creationId xmlns:a16="http://schemas.microsoft.com/office/drawing/2014/main" id="{DD61A11A-EEE1-452D-A630-F2BF5F8F4C8F}"/>
                </a:ext>
              </a:extLst>
            </p:cNvPr>
            <p:cNvSpPr txBox="1"/>
            <p:nvPr/>
          </p:nvSpPr>
          <p:spPr>
            <a:xfrm>
              <a:off x="449810" y="5266143"/>
              <a:ext cx="234360" cy="307777"/>
            </a:xfrm>
            <a:prstGeom prst="rect">
              <a:avLst/>
            </a:prstGeom>
            <a:noFill/>
          </p:spPr>
          <p:txBody>
            <a:bodyPr wrap="none" rtlCol="0">
              <a:spAutoFit/>
            </a:bodyPr>
            <a:lstStyle/>
            <a:p>
              <a:r>
                <a:rPr lang="fr-FR" dirty="0">
                  <a:solidFill>
                    <a:srgbClr val="FFFFFF"/>
                  </a:solidFill>
                </a:rPr>
                <a:t>!</a:t>
              </a:r>
            </a:p>
          </p:txBody>
        </p:sp>
      </p:grpSp>
      <p:pic>
        <p:nvPicPr>
          <p:cNvPr id="5" name="Image 4">
            <a:hlinkClick r:id="rId3"/>
          </p:cNvPr>
          <p:cNvPicPr>
            <a:picLocks noChangeAspect="1"/>
          </p:cNvPicPr>
          <p:nvPr/>
        </p:nvPicPr>
        <p:blipFill>
          <a:blip r:embed="rId4"/>
          <a:stretch>
            <a:fillRect/>
          </a:stretch>
        </p:blipFill>
        <p:spPr>
          <a:xfrm>
            <a:off x="2554864" y="1259968"/>
            <a:ext cx="5166945" cy="3296107"/>
          </a:xfrm>
          <a:prstGeom prst="rect">
            <a:avLst/>
          </a:prstGeom>
          <a:ln w="57150">
            <a:solidFill>
              <a:schemeClr val="tx1"/>
            </a:solidFill>
          </a:ln>
          <a:effectLst>
            <a:softEdge rad="127000"/>
          </a:effectLst>
        </p:spPr>
      </p:pic>
      <p:sp>
        <p:nvSpPr>
          <p:cNvPr id="10" name="Triangle isocèle 9">
            <a:hlinkClick r:id="rId3"/>
          </p:cNvPr>
          <p:cNvSpPr/>
          <p:nvPr/>
        </p:nvSpPr>
        <p:spPr>
          <a:xfrm rot="5400000">
            <a:off x="7388006" y="3909780"/>
            <a:ext cx="667605" cy="542693"/>
          </a:xfrm>
          <a:prstGeom prst="triangle">
            <a:avLst>
              <a:gd name="adj" fmla="val 5561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spTree>
    <p:extLst>
      <p:ext uri="{BB962C8B-B14F-4D97-AF65-F5344CB8AC3E}">
        <p14:creationId xmlns:p14="http://schemas.microsoft.com/office/powerpoint/2010/main" val="2668611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22"/>
          <p:cNvSpPr txBox="1">
            <a:spLocks noGrp="1"/>
          </p:cNvSpPr>
          <p:nvPr>
            <p:ph type="body" idx="1"/>
          </p:nvPr>
        </p:nvSpPr>
        <p:spPr>
          <a:xfrm>
            <a:off x="621364" y="679040"/>
            <a:ext cx="8307466" cy="706136"/>
          </a:xfrm>
          <a:prstGeom prst="rect">
            <a:avLst/>
          </a:prstGeom>
          <a:ln>
            <a:noFill/>
          </a:ln>
        </p:spPr>
        <p:txBody>
          <a:bodyPr spcFirstLastPara="1" wrap="square" lIns="91425" tIns="91425" rIns="91425" bIns="91425" anchor="t" anchorCtr="0">
            <a:noAutofit/>
          </a:bodyPr>
          <a:lstStyle/>
          <a:p>
            <a:pPr marL="0" lvl="0" indent="0" algn="just">
              <a:lnSpc>
                <a:spcPct val="100000"/>
              </a:lnSpc>
              <a:buNone/>
            </a:pPr>
            <a:r>
              <a:rPr lang="fr" sz="1200" dirty="0">
                <a:solidFill>
                  <a:schemeClr val="tx1">
                    <a:lumMod val="95000"/>
                    <a:lumOff val="5000"/>
                  </a:schemeClr>
                </a:solidFill>
                <a:latin typeface="Marianne" panose="02000000000000000000" pitchFamily="2" charset="0"/>
                <a:ea typeface="Calibri"/>
                <a:cs typeface="Calibri"/>
              </a:rPr>
              <a:t>À la suite du séjour de cohésion, chaque </a:t>
            </a:r>
            <a:r>
              <a:rPr lang="fr" sz="1200" dirty="0" smtClean="0">
                <a:solidFill>
                  <a:schemeClr val="tx1">
                    <a:lumMod val="95000"/>
                    <a:lumOff val="5000"/>
                  </a:schemeClr>
                </a:solidFill>
                <a:latin typeface="Marianne" panose="02000000000000000000" pitchFamily="2" charset="0"/>
                <a:ea typeface="Calibri"/>
                <a:cs typeface="Calibri"/>
              </a:rPr>
              <a:t>volontaire poursuit </a:t>
            </a:r>
            <a:r>
              <a:rPr lang="fr" sz="1200" dirty="0">
                <a:solidFill>
                  <a:schemeClr val="tx1">
                    <a:lumMod val="95000"/>
                    <a:lumOff val="5000"/>
                  </a:schemeClr>
                </a:solidFill>
                <a:latin typeface="Marianne" panose="02000000000000000000" pitchFamily="2" charset="0"/>
                <a:ea typeface="Calibri"/>
                <a:cs typeface="Calibri"/>
                <a:sym typeface="Calibri"/>
              </a:rPr>
              <a:t>son parcours SNU </a:t>
            </a:r>
            <a:r>
              <a:rPr lang="fr-FR" sz="1200" dirty="0">
                <a:solidFill>
                  <a:schemeClr val="tx1">
                    <a:lumMod val="95000"/>
                    <a:lumOff val="5000"/>
                  </a:schemeClr>
                </a:solidFill>
                <a:latin typeface="Marianne" panose="02000000000000000000" pitchFamily="2" charset="0"/>
                <a:ea typeface="Calibri"/>
                <a:cs typeface="Calibri"/>
              </a:rPr>
              <a:t>avec un temps d’engagement : une phase d’engagement courte, dans le cadre d’une mission d’intérêt </a:t>
            </a:r>
            <a:r>
              <a:rPr lang="fr-FR" sz="1200" dirty="0" smtClean="0">
                <a:solidFill>
                  <a:schemeClr val="tx1">
                    <a:lumMod val="95000"/>
                    <a:lumOff val="5000"/>
                  </a:schemeClr>
                </a:solidFill>
                <a:latin typeface="Marianne" panose="02000000000000000000" pitchFamily="2" charset="0"/>
                <a:ea typeface="Calibri"/>
                <a:cs typeface="Calibri"/>
              </a:rPr>
              <a:t>général (MIG), </a:t>
            </a:r>
            <a:r>
              <a:rPr lang="fr-FR" sz="1200" dirty="0">
                <a:solidFill>
                  <a:schemeClr val="tx1">
                    <a:lumMod val="95000"/>
                    <a:lumOff val="5000"/>
                  </a:schemeClr>
                </a:solidFill>
                <a:latin typeface="Marianne" panose="02000000000000000000" pitchFamily="2" charset="0"/>
                <a:ea typeface="Calibri"/>
                <a:cs typeface="Calibri"/>
              </a:rPr>
              <a:t>ou longue, dans le cadre d’un Service civique, des réserves, d’un volontariat international ou d’un engagement associatif.</a:t>
            </a:r>
            <a:endParaRPr lang="fr" sz="1200" dirty="0">
              <a:solidFill>
                <a:schemeClr val="tx1">
                  <a:lumMod val="95000"/>
                  <a:lumOff val="5000"/>
                </a:schemeClr>
              </a:solidFill>
              <a:latin typeface="Marianne" panose="02000000000000000000" pitchFamily="2" charset="0"/>
              <a:ea typeface="Calibri"/>
              <a:cs typeface="Calibri"/>
              <a:sym typeface="Calibri"/>
            </a:endParaRPr>
          </a:p>
        </p:txBody>
      </p:sp>
      <p:sp>
        <p:nvSpPr>
          <p:cNvPr id="122" name="Google Shape;122;p22"/>
          <p:cNvSpPr txBox="1"/>
          <p:nvPr/>
        </p:nvSpPr>
        <p:spPr>
          <a:xfrm>
            <a:off x="593725" y="3839305"/>
            <a:ext cx="3896815" cy="1231076"/>
          </a:xfrm>
          <a:prstGeom prst="rect">
            <a:avLst/>
          </a:prstGeom>
          <a:noFill/>
          <a:ln>
            <a:noFill/>
          </a:ln>
        </p:spPr>
        <p:txBody>
          <a:bodyPr spcFirstLastPara="1" wrap="square" lIns="91425" tIns="91425" rIns="91425" bIns="91425" anchor="t" anchorCtr="0">
            <a:spAutoFit/>
          </a:bodyPr>
          <a:lstStyle/>
          <a:p>
            <a:r>
              <a:rPr lang="fr" sz="800" b="1" dirty="0">
                <a:solidFill>
                  <a:srgbClr val="ED3833"/>
                </a:solidFill>
                <a:latin typeface="Marianne ExtraBold"/>
              </a:rPr>
              <a:t/>
            </a:r>
            <a:br>
              <a:rPr lang="fr" sz="800" b="1" dirty="0">
                <a:solidFill>
                  <a:srgbClr val="ED3833"/>
                </a:solidFill>
                <a:latin typeface="Marianne ExtraBold"/>
              </a:rPr>
            </a:br>
            <a:r>
              <a:rPr lang="fr-FR" sz="1000" dirty="0">
                <a:solidFill>
                  <a:schemeClr val="tx1"/>
                </a:solidFill>
                <a:latin typeface="Marianne"/>
              </a:rPr>
              <a:t>• Brigade </a:t>
            </a:r>
            <a:r>
              <a:rPr lang="fr-FR" sz="1000" dirty="0" smtClean="0">
                <a:solidFill>
                  <a:schemeClr val="tx1"/>
                </a:solidFill>
                <a:latin typeface="Marianne"/>
              </a:rPr>
              <a:t>citoyenne</a:t>
            </a:r>
            <a:endParaRPr lang="fr-FR" sz="1000" dirty="0">
              <a:solidFill>
                <a:schemeClr val="tx1"/>
              </a:solidFill>
              <a:latin typeface="Marianne"/>
            </a:endParaRPr>
          </a:p>
          <a:p>
            <a:r>
              <a:rPr lang="fr-FR" sz="1000" dirty="0">
                <a:solidFill>
                  <a:schemeClr val="tx1"/>
                </a:solidFill>
                <a:latin typeface="Marianne"/>
              </a:rPr>
              <a:t>• Participation à l'organisation d'un événement culturel, </a:t>
            </a:r>
            <a:r>
              <a:rPr lang="fr-FR" sz="1000" dirty="0" smtClean="0">
                <a:solidFill>
                  <a:schemeClr val="tx1"/>
                </a:solidFill>
                <a:latin typeface="Marianne"/>
              </a:rPr>
              <a:t>sportif</a:t>
            </a:r>
            <a:endParaRPr lang="fr-FR" sz="1000" b="1" dirty="0">
              <a:solidFill>
                <a:schemeClr val="tx1"/>
              </a:solidFill>
              <a:latin typeface="Marianne ExtraBold"/>
            </a:endParaRPr>
          </a:p>
          <a:p>
            <a:r>
              <a:rPr lang="fr-FR" sz="1000" dirty="0">
                <a:solidFill>
                  <a:schemeClr val="tx1"/>
                </a:solidFill>
                <a:latin typeface="Marianne"/>
              </a:rPr>
              <a:t>• Contribution au sein d'une association ou structure pour les personnes </a:t>
            </a:r>
            <a:r>
              <a:rPr lang="fr-FR" sz="1000" dirty="0" smtClean="0">
                <a:solidFill>
                  <a:schemeClr val="tx1"/>
                </a:solidFill>
                <a:latin typeface="Marianne"/>
              </a:rPr>
              <a:t>fragiles</a:t>
            </a:r>
            <a:endParaRPr lang="fr-FR" sz="1000" dirty="0">
              <a:solidFill>
                <a:schemeClr val="tx1"/>
              </a:solidFill>
              <a:latin typeface="Marianne"/>
            </a:endParaRPr>
          </a:p>
          <a:p>
            <a:r>
              <a:rPr lang="fr-FR" sz="1000" dirty="0">
                <a:solidFill>
                  <a:schemeClr val="tx1"/>
                </a:solidFill>
                <a:latin typeface="Marianne"/>
              </a:rPr>
              <a:t>• Contribution à un chantier de restauration du </a:t>
            </a:r>
            <a:r>
              <a:rPr lang="fr-FR" sz="1000" dirty="0" smtClean="0">
                <a:solidFill>
                  <a:schemeClr val="tx1"/>
                </a:solidFill>
                <a:latin typeface="Marianne"/>
              </a:rPr>
              <a:t>patrimoine</a:t>
            </a:r>
            <a:endParaRPr lang="fr-FR" sz="1000" b="1" dirty="0">
              <a:solidFill>
                <a:schemeClr val="tx1"/>
              </a:solidFill>
              <a:latin typeface="Marianne ExtraBold" panose="02000000000000000000" pitchFamily="2" charset="0"/>
            </a:endParaRPr>
          </a:p>
        </p:txBody>
      </p:sp>
      <p:sp>
        <p:nvSpPr>
          <p:cNvPr id="123" name="Google Shape;123;p22"/>
          <p:cNvSpPr txBox="1"/>
          <p:nvPr/>
        </p:nvSpPr>
        <p:spPr>
          <a:xfrm>
            <a:off x="596604" y="3191208"/>
            <a:ext cx="3621618" cy="93868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b="1" dirty="0">
                <a:solidFill>
                  <a:srgbClr val="ED3833"/>
                </a:solidFill>
                <a:latin typeface="Marianne" panose="02000000000000000000" pitchFamily="2" charset="0"/>
              </a:rPr>
              <a:t>Quand ? </a:t>
            </a:r>
            <a:endParaRPr lang="fr" sz="1000" b="1" dirty="0">
              <a:solidFill>
                <a:srgbClr val="ED3833"/>
              </a:solidFill>
              <a:highlight>
                <a:srgbClr val="32257F"/>
              </a:highlight>
              <a:latin typeface="Marianne" panose="02000000000000000000" pitchFamily="2" charset="0"/>
            </a:endParaRPr>
          </a:p>
          <a:p>
            <a:pPr marL="0" lvl="0" indent="0" algn="l" rtl="0">
              <a:spcBef>
                <a:spcPts val="0"/>
              </a:spcBef>
              <a:spcAft>
                <a:spcPts val="0"/>
              </a:spcAft>
              <a:buNone/>
            </a:pPr>
            <a:r>
              <a:rPr lang="fr" sz="1000" dirty="0">
                <a:solidFill>
                  <a:schemeClr val="tx1">
                    <a:lumMod val="95000"/>
                    <a:lumOff val="5000"/>
                  </a:schemeClr>
                </a:solidFill>
                <a:latin typeface="Marianne" panose="02000000000000000000" pitchFamily="2" charset="0"/>
              </a:rPr>
              <a:t>Tout au long de l’année. Minimum 84 heures </a:t>
            </a:r>
            <a:r>
              <a:rPr lang="fr" sz="1000" dirty="0" smtClean="0">
                <a:solidFill>
                  <a:schemeClr val="tx1">
                    <a:lumMod val="95000"/>
                    <a:lumOff val="5000"/>
                  </a:schemeClr>
                </a:solidFill>
                <a:latin typeface="Marianne" panose="02000000000000000000" pitchFamily="2" charset="0"/>
              </a:rPr>
              <a:t>ou</a:t>
            </a:r>
            <a:br>
              <a:rPr lang="fr" sz="1000" dirty="0" smtClean="0">
                <a:solidFill>
                  <a:schemeClr val="tx1">
                    <a:lumMod val="95000"/>
                    <a:lumOff val="5000"/>
                  </a:schemeClr>
                </a:solidFill>
                <a:latin typeface="Marianne" panose="02000000000000000000" pitchFamily="2" charset="0"/>
              </a:rPr>
            </a:br>
            <a:r>
              <a:rPr lang="fr" sz="1000" dirty="0" smtClean="0">
                <a:solidFill>
                  <a:schemeClr val="tx1">
                    <a:lumMod val="95000"/>
                    <a:lumOff val="5000"/>
                  </a:schemeClr>
                </a:solidFill>
                <a:latin typeface="Marianne" panose="02000000000000000000" pitchFamily="2" charset="0"/>
              </a:rPr>
              <a:t>12 </a:t>
            </a:r>
            <a:r>
              <a:rPr lang="fr" sz="1000" dirty="0">
                <a:solidFill>
                  <a:schemeClr val="tx1">
                    <a:lumMod val="95000"/>
                    <a:lumOff val="5000"/>
                  </a:schemeClr>
                </a:solidFill>
                <a:latin typeface="Marianne" panose="02000000000000000000" pitchFamily="2" charset="0"/>
              </a:rPr>
              <a:t>jours, hors temps scolaire. </a:t>
            </a:r>
          </a:p>
          <a:p>
            <a:pPr marL="0" lvl="0" indent="0" algn="l" rtl="0">
              <a:spcBef>
                <a:spcPts val="0"/>
              </a:spcBef>
              <a:spcAft>
                <a:spcPts val="0"/>
              </a:spcAft>
              <a:buNone/>
            </a:pPr>
            <a:endParaRPr lang="fr" sz="900" dirty="0">
              <a:solidFill>
                <a:schemeClr val="tx1">
                  <a:lumMod val="95000"/>
                  <a:lumOff val="5000"/>
                </a:schemeClr>
              </a:solidFill>
              <a:latin typeface="Marianne" panose="02000000000000000000" pitchFamily="2" charset="0"/>
            </a:endParaRPr>
          </a:p>
          <a:p>
            <a:r>
              <a:rPr lang="fr" sz="1000" b="1" dirty="0" smtClean="0">
                <a:solidFill>
                  <a:srgbClr val="ED3833"/>
                </a:solidFill>
                <a:latin typeface="Marianne" panose="02000000000000000000" pitchFamily="2" charset="0"/>
              </a:rPr>
              <a:t>Exemples </a:t>
            </a:r>
            <a:r>
              <a:rPr lang="fr" sz="1000" b="1" dirty="0">
                <a:solidFill>
                  <a:srgbClr val="ED3833"/>
                </a:solidFill>
                <a:latin typeface="Marianne" panose="02000000000000000000" pitchFamily="2" charset="0"/>
              </a:rPr>
              <a:t>: </a:t>
            </a:r>
            <a:endParaRPr sz="1000" b="1" dirty="0">
              <a:solidFill>
                <a:srgbClr val="ED3833"/>
              </a:solidFill>
              <a:latin typeface="Marianne" panose="02000000000000000000" pitchFamily="2" charset="0"/>
            </a:endParaRPr>
          </a:p>
        </p:txBody>
      </p:sp>
      <p:sp>
        <p:nvSpPr>
          <p:cNvPr id="8" name="Google Shape;98;p19">
            <a:extLst>
              <a:ext uri="{FF2B5EF4-FFF2-40B4-BE49-F238E27FC236}">
                <a16:creationId xmlns:a16="http://schemas.microsoft.com/office/drawing/2014/main" id="{6072150D-E476-8A4B-82F6-F03B3AE839BA}"/>
              </a:ext>
            </a:extLst>
          </p:cNvPr>
          <p:cNvSpPr txBox="1">
            <a:spLocks/>
          </p:cNvSpPr>
          <p:nvPr/>
        </p:nvSpPr>
        <p:spPr>
          <a:xfrm>
            <a:off x="1014907" y="88214"/>
            <a:ext cx="784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68580">
              <a:buSzPct val="100000"/>
            </a:pPr>
            <a:r>
              <a:rPr lang="fr-FR" sz="2500" b="1" dirty="0">
                <a:solidFill>
                  <a:srgbClr val="32257F"/>
                </a:solidFill>
                <a:latin typeface="Marianne" panose="02000000000000000000" pitchFamily="2" charset="0"/>
              </a:rPr>
              <a:t>Un temps de service à la Nation</a:t>
            </a:r>
          </a:p>
        </p:txBody>
      </p:sp>
      <p:sp>
        <p:nvSpPr>
          <p:cNvPr id="9" name="Ellipse 8">
            <a:extLst>
              <a:ext uri="{FF2B5EF4-FFF2-40B4-BE49-F238E27FC236}">
                <a16:creationId xmlns:a16="http://schemas.microsoft.com/office/drawing/2014/main" id="{84F9AAEA-2C6B-FA44-844B-455CCAA1066D}"/>
              </a:ext>
            </a:extLst>
          </p:cNvPr>
          <p:cNvSpPr/>
          <p:nvPr/>
        </p:nvSpPr>
        <p:spPr>
          <a:xfrm>
            <a:off x="560088" y="108236"/>
            <a:ext cx="534493" cy="532655"/>
          </a:xfrm>
          <a:prstGeom prst="ellipse">
            <a:avLst/>
          </a:prstGeom>
          <a:solidFill>
            <a:schemeClr val="bg1"/>
          </a:solidFill>
          <a:ln>
            <a:solidFill>
              <a:srgbClr val="3225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2257F"/>
                </a:solidFill>
                <a:latin typeface="Marianne ExtraBold" panose="02000000000000000000" pitchFamily="2" charset="0"/>
              </a:rPr>
              <a:t>2</a:t>
            </a:r>
          </a:p>
        </p:txBody>
      </p:sp>
      <p:sp>
        <p:nvSpPr>
          <p:cNvPr id="11" name="ZoneTexte 10">
            <a:extLst>
              <a:ext uri="{FF2B5EF4-FFF2-40B4-BE49-F238E27FC236}">
                <a16:creationId xmlns:a16="http://schemas.microsoft.com/office/drawing/2014/main" id="{C3413C50-93C4-274C-BAA7-EBDFE63086E2}"/>
              </a:ext>
            </a:extLst>
          </p:cNvPr>
          <p:cNvSpPr txBox="1"/>
          <p:nvPr/>
        </p:nvSpPr>
        <p:spPr>
          <a:xfrm>
            <a:off x="747660" y="1419554"/>
            <a:ext cx="7729043" cy="661720"/>
          </a:xfrm>
          <a:prstGeom prst="rect">
            <a:avLst/>
          </a:prstGeom>
          <a:noFill/>
        </p:spPr>
        <p:txBody>
          <a:bodyPr wrap="square">
            <a:spAutoFit/>
          </a:bodyPr>
          <a:lstStyle/>
          <a:p>
            <a:pPr marL="0" lvl="0" indent="0" algn="ctr" rtl="0">
              <a:spcBef>
                <a:spcPts val="0"/>
              </a:spcBef>
              <a:spcAft>
                <a:spcPts val="600"/>
              </a:spcAft>
              <a:buNone/>
            </a:pPr>
            <a:r>
              <a:rPr lang="fr-FR" sz="1200" b="1" dirty="0">
                <a:solidFill>
                  <a:schemeClr val="tx1">
                    <a:lumMod val="95000"/>
                    <a:lumOff val="5000"/>
                  </a:schemeClr>
                </a:solidFill>
                <a:latin typeface="Marianne" panose="02000000000000000000" pitchFamily="2" charset="0"/>
              </a:rPr>
              <a:t>Les domaines </a:t>
            </a:r>
          </a:p>
          <a:p>
            <a:pPr lvl="0" algn="ctr"/>
            <a:r>
              <a:rPr lang="fr-FR" sz="1000" dirty="0" smtClean="0">
                <a:solidFill>
                  <a:schemeClr val="tx1">
                    <a:lumMod val="95000"/>
                    <a:lumOff val="5000"/>
                  </a:schemeClr>
                </a:solidFill>
                <a:latin typeface="Marianne" panose="02000000000000000000" pitchFamily="2" charset="0"/>
              </a:rPr>
              <a:t>Environnement </a:t>
            </a:r>
            <a:r>
              <a:rPr lang="fr-FR" sz="1000" dirty="0">
                <a:solidFill>
                  <a:schemeClr val="tx1">
                    <a:lumMod val="95000"/>
                    <a:lumOff val="5000"/>
                  </a:schemeClr>
                </a:solidFill>
                <a:latin typeface="Marianne" panose="02000000000000000000" pitchFamily="2" charset="0"/>
              </a:rPr>
              <a:t>et développement durable, solidarité, sport, sécurité, culture, santé, éducation</a:t>
            </a:r>
            <a:r>
              <a:rPr lang="fr-FR" sz="1000" dirty="0" smtClean="0">
                <a:solidFill>
                  <a:schemeClr val="tx1">
                    <a:lumMod val="95000"/>
                    <a:lumOff val="5000"/>
                  </a:schemeClr>
                </a:solidFill>
                <a:latin typeface="Marianne" panose="02000000000000000000" pitchFamily="2" charset="0"/>
              </a:rPr>
              <a:t>,</a:t>
            </a:r>
            <a:br>
              <a:rPr lang="fr-FR" sz="1000" dirty="0" smtClean="0">
                <a:solidFill>
                  <a:schemeClr val="tx1">
                    <a:lumMod val="95000"/>
                    <a:lumOff val="5000"/>
                  </a:schemeClr>
                </a:solidFill>
                <a:latin typeface="Marianne" panose="02000000000000000000" pitchFamily="2" charset="0"/>
              </a:rPr>
            </a:br>
            <a:r>
              <a:rPr lang="fr-FR" sz="1000" dirty="0" smtClean="0">
                <a:solidFill>
                  <a:schemeClr val="tx1">
                    <a:lumMod val="95000"/>
                    <a:lumOff val="5000"/>
                  </a:schemeClr>
                </a:solidFill>
                <a:latin typeface="Marianne" panose="02000000000000000000" pitchFamily="2" charset="0"/>
              </a:rPr>
              <a:t>défense </a:t>
            </a:r>
            <a:r>
              <a:rPr lang="fr-FR" sz="1000" dirty="0">
                <a:solidFill>
                  <a:schemeClr val="tx1">
                    <a:lumMod val="95000"/>
                    <a:lumOff val="5000"/>
                  </a:schemeClr>
                </a:solidFill>
                <a:latin typeface="Marianne" panose="02000000000000000000" pitchFamily="2" charset="0"/>
              </a:rPr>
              <a:t>et mémoire, citoyenneté, etc.</a:t>
            </a:r>
          </a:p>
        </p:txBody>
      </p:sp>
      <p:sp>
        <p:nvSpPr>
          <p:cNvPr id="5" name="Chevron 4">
            <a:extLst>
              <a:ext uri="{FF2B5EF4-FFF2-40B4-BE49-F238E27FC236}">
                <a16:creationId xmlns:a16="http://schemas.microsoft.com/office/drawing/2014/main" id="{58010CC6-7F4B-424B-971A-EC5742C01853}"/>
              </a:ext>
            </a:extLst>
          </p:cNvPr>
          <p:cNvSpPr/>
          <p:nvPr/>
        </p:nvSpPr>
        <p:spPr>
          <a:xfrm rot="5400000">
            <a:off x="2161916" y="1998316"/>
            <a:ext cx="212450" cy="451238"/>
          </a:xfrm>
          <a:prstGeom prst="chevron">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6" name="Rectangle 15">
            <a:extLst>
              <a:ext uri="{FF2B5EF4-FFF2-40B4-BE49-F238E27FC236}">
                <a16:creationId xmlns:a16="http://schemas.microsoft.com/office/drawing/2014/main" id="{8B4A5DB3-7640-434C-BA34-0BAEC613DB10}"/>
              </a:ext>
            </a:extLst>
          </p:cNvPr>
          <p:cNvSpPr/>
          <p:nvPr/>
        </p:nvSpPr>
        <p:spPr>
          <a:xfrm>
            <a:off x="0" y="0"/>
            <a:ext cx="431800" cy="5163324"/>
          </a:xfrm>
          <a:prstGeom prst="rect">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BB07EF6B-BC33-044D-A2B6-B65C8F500A90}"/>
              </a:ext>
            </a:extLst>
          </p:cNvPr>
          <p:cNvSpPr txBox="1"/>
          <p:nvPr/>
        </p:nvSpPr>
        <p:spPr>
          <a:xfrm>
            <a:off x="604147" y="2563794"/>
            <a:ext cx="3514462" cy="707886"/>
          </a:xfrm>
          <a:prstGeom prst="rect">
            <a:avLst/>
          </a:prstGeom>
          <a:noFill/>
        </p:spPr>
        <p:txBody>
          <a:bodyPr wrap="square">
            <a:spAutoFit/>
          </a:bodyPr>
          <a:lstStyle/>
          <a:p>
            <a:pPr marL="0" lvl="0" indent="0" algn="l" rtl="0">
              <a:spcBef>
                <a:spcPts val="1200"/>
              </a:spcBef>
              <a:spcAft>
                <a:spcPts val="1200"/>
              </a:spcAft>
              <a:buNone/>
            </a:pPr>
            <a:r>
              <a:rPr lang="fr-FR" sz="1000" b="1" dirty="0">
                <a:solidFill>
                  <a:srgbClr val="ED3833"/>
                </a:solidFill>
                <a:latin typeface="Marianne" panose="02000000000000000000" pitchFamily="2" charset="0"/>
              </a:rPr>
              <a:t>Où </a:t>
            </a:r>
            <a:r>
              <a:rPr lang="fr-FR" sz="1000" b="1" dirty="0" smtClean="0">
                <a:solidFill>
                  <a:srgbClr val="ED3833"/>
                </a:solidFill>
                <a:latin typeface="Marianne" panose="02000000000000000000" pitchFamily="2" charset="0"/>
              </a:rPr>
              <a:t>? </a:t>
            </a:r>
            <a:r>
              <a:rPr lang="fr-FR" sz="1000" b="1" dirty="0">
                <a:solidFill>
                  <a:schemeClr val="tx1">
                    <a:lumMod val="95000"/>
                    <a:lumOff val="5000"/>
                  </a:schemeClr>
                </a:solidFill>
                <a:latin typeface="Marianne" panose="02000000000000000000" pitchFamily="2" charset="0"/>
              </a:rPr>
              <a:t/>
            </a:r>
            <a:br>
              <a:rPr lang="fr-FR" sz="1000" b="1" dirty="0">
                <a:solidFill>
                  <a:schemeClr val="tx1">
                    <a:lumMod val="95000"/>
                    <a:lumOff val="5000"/>
                  </a:schemeClr>
                </a:solidFill>
                <a:latin typeface="Marianne" panose="02000000000000000000" pitchFamily="2" charset="0"/>
              </a:rPr>
            </a:br>
            <a:r>
              <a:rPr lang="fr-FR" sz="1000" dirty="0">
                <a:solidFill>
                  <a:schemeClr val="tx1">
                    <a:lumMod val="95000"/>
                    <a:lumOff val="5000"/>
                  </a:schemeClr>
                </a:solidFill>
                <a:latin typeface="Marianne" panose="02000000000000000000" pitchFamily="2" charset="0"/>
              </a:rPr>
              <a:t>Associations, corps en uniforme (pompiers, gendarmes, etc.), collectivités territoriales, services publics, etc.</a:t>
            </a:r>
          </a:p>
        </p:txBody>
      </p:sp>
      <p:cxnSp>
        <p:nvCxnSpPr>
          <p:cNvPr id="25" name="Connecteur droit 24">
            <a:extLst>
              <a:ext uri="{FF2B5EF4-FFF2-40B4-BE49-F238E27FC236}">
                <a16:creationId xmlns:a16="http://schemas.microsoft.com/office/drawing/2014/main" id="{D06D0467-F19D-E44B-AA46-9927A55D4209}"/>
              </a:ext>
            </a:extLst>
          </p:cNvPr>
          <p:cNvCxnSpPr>
            <a:cxnSpLocks/>
          </p:cNvCxnSpPr>
          <p:nvPr/>
        </p:nvCxnSpPr>
        <p:spPr>
          <a:xfrm flipH="1" flipV="1">
            <a:off x="4493419" y="2323638"/>
            <a:ext cx="14287" cy="2573753"/>
          </a:xfrm>
          <a:prstGeom prst="line">
            <a:avLst/>
          </a:prstGeom>
          <a:ln w="28575">
            <a:solidFill>
              <a:srgbClr val="32257F"/>
            </a:solidFill>
          </a:ln>
        </p:spPr>
        <p:style>
          <a:lnRef idx="1">
            <a:schemeClr val="accent1"/>
          </a:lnRef>
          <a:fillRef idx="0">
            <a:schemeClr val="accent1"/>
          </a:fillRef>
          <a:effectRef idx="0">
            <a:schemeClr val="accent1"/>
          </a:effectRef>
          <a:fontRef idx="minor">
            <a:schemeClr val="tx1"/>
          </a:fontRef>
        </p:style>
      </p:cxnSp>
      <p:sp>
        <p:nvSpPr>
          <p:cNvPr id="14" name="Chevron 13">
            <a:extLst>
              <a:ext uri="{FF2B5EF4-FFF2-40B4-BE49-F238E27FC236}">
                <a16:creationId xmlns:a16="http://schemas.microsoft.com/office/drawing/2014/main" id="{58010CC6-7F4B-424B-971A-EC5742C01853}"/>
              </a:ext>
            </a:extLst>
          </p:cNvPr>
          <p:cNvSpPr/>
          <p:nvPr/>
        </p:nvSpPr>
        <p:spPr>
          <a:xfrm rot="5400000">
            <a:off x="6831883" y="1998316"/>
            <a:ext cx="212450" cy="451238"/>
          </a:xfrm>
          <a:prstGeom prst="chevron">
            <a:avLst/>
          </a:prstGeom>
          <a:solidFill>
            <a:srgbClr val="3225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 name="ZoneTexte 1"/>
          <p:cNvSpPr txBox="1"/>
          <p:nvPr/>
        </p:nvSpPr>
        <p:spPr>
          <a:xfrm>
            <a:off x="1757363" y="2354434"/>
            <a:ext cx="1021556" cy="276999"/>
          </a:xfrm>
          <a:prstGeom prst="rect">
            <a:avLst/>
          </a:prstGeom>
          <a:noFill/>
        </p:spPr>
        <p:txBody>
          <a:bodyPr wrap="square" rtlCol="0">
            <a:spAutoFit/>
          </a:bodyPr>
          <a:lstStyle/>
          <a:p>
            <a:pPr algn="ctr"/>
            <a:r>
              <a:rPr lang="fr-FR" sz="1200" b="1" dirty="0"/>
              <a:t>MIG</a:t>
            </a:r>
          </a:p>
        </p:txBody>
      </p:sp>
      <p:sp>
        <p:nvSpPr>
          <p:cNvPr id="3" name="ZoneTexte 2"/>
          <p:cNvSpPr txBox="1"/>
          <p:nvPr/>
        </p:nvSpPr>
        <p:spPr>
          <a:xfrm>
            <a:off x="6166583" y="2360952"/>
            <a:ext cx="1943100" cy="276999"/>
          </a:xfrm>
          <a:prstGeom prst="rect">
            <a:avLst/>
          </a:prstGeom>
          <a:noFill/>
        </p:spPr>
        <p:txBody>
          <a:bodyPr wrap="square" rtlCol="0">
            <a:spAutoFit/>
          </a:bodyPr>
          <a:lstStyle/>
          <a:p>
            <a:r>
              <a:rPr lang="fr-FR" sz="1200" b="1" dirty="0"/>
              <a:t>Engagement long</a:t>
            </a:r>
          </a:p>
        </p:txBody>
      </p:sp>
      <p:sp>
        <p:nvSpPr>
          <p:cNvPr id="4" name="Rectangle 3"/>
          <p:cNvSpPr/>
          <p:nvPr/>
        </p:nvSpPr>
        <p:spPr>
          <a:xfrm>
            <a:off x="4697808" y="2701506"/>
            <a:ext cx="4330894" cy="2169825"/>
          </a:xfrm>
          <a:prstGeom prst="rect">
            <a:avLst/>
          </a:prstGeom>
        </p:spPr>
        <p:txBody>
          <a:bodyPr wrap="square">
            <a:spAutoFit/>
          </a:bodyPr>
          <a:lstStyle/>
          <a:p>
            <a:pPr>
              <a:spcAft>
                <a:spcPts val="400"/>
              </a:spcAft>
            </a:pPr>
            <a:r>
              <a:rPr lang="fr" sz="1000" b="1" dirty="0">
                <a:solidFill>
                  <a:srgbClr val="ED3833"/>
                </a:solidFill>
                <a:latin typeface="Marianne" panose="02000000000000000000" pitchFamily="2" charset="0"/>
              </a:rPr>
              <a:t>Dispositifs de volontariat existants pouvant être mobilisés</a:t>
            </a:r>
            <a:r>
              <a:rPr lang="fr" sz="1000" b="1" dirty="0">
                <a:solidFill>
                  <a:schemeClr val="tx1">
                    <a:lumMod val="95000"/>
                    <a:lumOff val="5000"/>
                  </a:schemeClr>
                </a:solidFill>
                <a:latin typeface="Marianne" panose="02000000000000000000" pitchFamily="2" charset="0"/>
              </a:rPr>
              <a:t> </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Le </a:t>
            </a:r>
            <a:r>
              <a:rPr lang="fr" sz="1000" dirty="0">
                <a:solidFill>
                  <a:schemeClr val="tx1">
                    <a:lumMod val="95000"/>
                    <a:lumOff val="5000"/>
                  </a:schemeClr>
                </a:solidFill>
                <a:latin typeface="Marianne" panose="02000000000000000000" pitchFamily="2" charset="0"/>
              </a:rPr>
              <a:t>S</a:t>
            </a:r>
            <a:r>
              <a:rPr lang="fr" sz="1000" dirty="0" smtClean="0">
                <a:solidFill>
                  <a:schemeClr val="tx1">
                    <a:lumMod val="95000"/>
                    <a:lumOff val="5000"/>
                  </a:schemeClr>
                </a:solidFill>
                <a:latin typeface="Marianne" panose="02000000000000000000" pitchFamily="2" charset="0"/>
              </a:rPr>
              <a:t>ervice </a:t>
            </a:r>
            <a:r>
              <a:rPr lang="fr" sz="1000" dirty="0">
                <a:solidFill>
                  <a:schemeClr val="tx1">
                    <a:lumMod val="95000"/>
                    <a:lumOff val="5000"/>
                  </a:schemeClr>
                </a:solidFill>
                <a:latin typeface="Marianne" panose="02000000000000000000" pitchFamily="2" charset="0"/>
              </a:rPr>
              <a:t>civique</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La </a:t>
            </a:r>
            <a:r>
              <a:rPr lang="fr" sz="1000" dirty="0">
                <a:solidFill>
                  <a:schemeClr val="tx1">
                    <a:lumMod val="95000"/>
                    <a:lumOff val="5000"/>
                  </a:schemeClr>
                </a:solidFill>
                <a:latin typeface="Marianne" panose="02000000000000000000" pitchFamily="2" charset="0"/>
              </a:rPr>
              <a:t>réserve civique</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Les </a:t>
            </a:r>
            <a:r>
              <a:rPr lang="fr" sz="1000" dirty="0">
                <a:solidFill>
                  <a:schemeClr val="tx1">
                    <a:lumMod val="95000"/>
                    <a:lumOff val="5000"/>
                  </a:schemeClr>
                </a:solidFill>
                <a:latin typeface="Marianne" panose="02000000000000000000" pitchFamily="2" charset="0"/>
              </a:rPr>
              <a:t>réserves opérationnelles des armées (armée de terre, armée de l’air, marine nationale, etc.), de la gendarmerie nationale et de la police nationale</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Le </a:t>
            </a:r>
            <a:r>
              <a:rPr lang="fr" sz="1000" dirty="0">
                <a:solidFill>
                  <a:schemeClr val="tx1">
                    <a:lumMod val="95000"/>
                    <a:lumOff val="5000"/>
                  </a:schemeClr>
                </a:solidFill>
                <a:latin typeface="Marianne" panose="02000000000000000000" pitchFamily="2" charset="0"/>
              </a:rPr>
              <a:t>volontariat à l’international</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L’engagement </a:t>
            </a:r>
            <a:r>
              <a:rPr lang="fr" sz="1000" dirty="0">
                <a:solidFill>
                  <a:schemeClr val="tx1">
                    <a:lumMod val="95000"/>
                    <a:lumOff val="5000"/>
                  </a:schemeClr>
                </a:solidFill>
                <a:latin typeface="Marianne" panose="02000000000000000000" pitchFamily="2" charset="0"/>
              </a:rPr>
              <a:t>associatif </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Le </a:t>
            </a:r>
            <a:r>
              <a:rPr lang="fr" sz="1000" dirty="0">
                <a:solidFill>
                  <a:schemeClr val="tx1">
                    <a:lumMod val="95000"/>
                    <a:lumOff val="5000"/>
                  </a:schemeClr>
                </a:solidFill>
                <a:latin typeface="Marianne" panose="02000000000000000000" pitchFamily="2" charset="0"/>
              </a:rPr>
              <a:t>service militaire volontaire</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Le </a:t>
            </a:r>
            <a:r>
              <a:rPr lang="fr" sz="1000" dirty="0">
                <a:solidFill>
                  <a:schemeClr val="tx1">
                    <a:lumMod val="95000"/>
                    <a:lumOff val="5000"/>
                  </a:schemeClr>
                </a:solidFill>
                <a:latin typeface="Marianne" panose="02000000000000000000" pitchFamily="2" charset="0"/>
              </a:rPr>
              <a:t>service militaire adapté</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Les </a:t>
            </a:r>
            <a:r>
              <a:rPr lang="fr" sz="1000" dirty="0">
                <a:solidFill>
                  <a:schemeClr val="tx1">
                    <a:lumMod val="95000"/>
                    <a:lumOff val="5000"/>
                  </a:schemeClr>
                </a:solidFill>
                <a:latin typeface="Marianne" panose="02000000000000000000" pitchFamily="2" charset="0"/>
              </a:rPr>
              <a:t>jeunes sapeurs-pompiers</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Le </a:t>
            </a:r>
            <a:r>
              <a:rPr lang="fr" sz="1000" dirty="0">
                <a:solidFill>
                  <a:schemeClr val="tx1">
                    <a:lumMod val="95000"/>
                    <a:lumOff val="5000"/>
                  </a:schemeClr>
                </a:solidFill>
                <a:latin typeface="Marianne" panose="02000000000000000000" pitchFamily="2" charset="0"/>
              </a:rPr>
              <a:t>corps européen de solidarité</a:t>
            </a:r>
          </a:p>
          <a:p>
            <a:r>
              <a:rPr lang="fr-FR" sz="1000" dirty="0">
                <a:solidFill>
                  <a:schemeClr val="tx1"/>
                </a:solidFill>
                <a:latin typeface="Marianne"/>
              </a:rPr>
              <a:t>• </a:t>
            </a:r>
            <a:r>
              <a:rPr lang="fr" sz="1000" dirty="0" smtClean="0">
                <a:solidFill>
                  <a:schemeClr val="tx1">
                    <a:lumMod val="95000"/>
                    <a:lumOff val="5000"/>
                  </a:schemeClr>
                </a:solidFill>
                <a:latin typeface="Marianne" panose="02000000000000000000" pitchFamily="2" charset="0"/>
              </a:rPr>
              <a:t>Etc</a:t>
            </a:r>
            <a:r>
              <a:rPr lang="fr" sz="1000" dirty="0">
                <a:solidFill>
                  <a:schemeClr val="tx1">
                    <a:lumMod val="95000"/>
                    <a:lumOff val="5000"/>
                  </a:schemeClr>
                </a:solidFill>
                <a:latin typeface="Marianne" panose="02000000000000000000" pitchFamily="2" charset="0"/>
              </a:rPr>
              <a:t>.</a:t>
            </a:r>
          </a:p>
        </p:txBody>
      </p:sp>
      <p:pic>
        <p:nvPicPr>
          <p:cNvPr id="19" name="Image 18" descr="Engagement Amical Travail D'équipe Ensemble Logo Noir PNG , Engagement,  Business, Affaire PNG et vecteur pour téléchargement gratuit | Idées logo,  Logos, Fond d'écran téléphone"/>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88279" y="2088680"/>
            <a:ext cx="586818" cy="57909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33703</TotalTime>
  <Words>2813</Words>
  <Application>Microsoft Office PowerPoint</Application>
  <PresentationFormat>Affichage à l'écran (16:9)</PresentationFormat>
  <Paragraphs>207</Paragraphs>
  <Slides>21</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Marianne</vt:lpstr>
      <vt:lpstr>Open Sans</vt:lpstr>
      <vt:lpstr>Arial</vt:lpstr>
      <vt:lpstr>Calibri</vt:lpstr>
      <vt:lpstr>Marianne ExtraBold</vt:lpstr>
      <vt:lpstr>Wingdings</vt:lpstr>
      <vt:lpstr>Simple Light</vt:lpstr>
      <vt:lpstr>Présentation PowerPoint</vt:lpstr>
      <vt:lpstr>Le SNU : pour moi, pour les autres, pour la France</vt:lpstr>
      <vt:lpstr>Le SNU : pour moi, pour les autres, pour la France</vt:lpstr>
      <vt:lpstr>Calendrier des séjours 2024</vt:lpstr>
      <vt:lpstr>Le séjour de cohésion </vt:lpstr>
      <vt:lpstr>Le séjour de cohésion </vt:lpstr>
      <vt:lpstr>Présentation PowerPoint</vt:lpstr>
      <vt:lpstr>Ils l'ont vécu, ils racontent ! Retour sur le séjour collectif</vt:lpstr>
      <vt:lpstr>Présentation PowerPoint</vt:lpstr>
      <vt:lpstr>Présentation PowerPoint</vt:lpstr>
      <vt:lpstr>Volontaires, parents, animateurs et encadrants parlent du SNU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CHRISTEL LAFON</dc:creator>
  <cp:lastModifiedBy>MARC BOST</cp:lastModifiedBy>
  <cp:revision>327</cp:revision>
  <dcterms:modified xsi:type="dcterms:W3CDTF">2023-12-28T14:33:28Z</dcterms:modified>
</cp:coreProperties>
</file>